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89"/>
  </p:notesMasterIdLst>
  <p:sldIdLst>
    <p:sldId id="256" r:id="rId2"/>
    <p:sldId id="356" r:id="rId3"/>
    <p:sldId id="369" r:id="rId4"/>
    <p:sldId id="787" r:id="rId5"/>
    <p:sldId id="788" r:id="rId6"/>
    <p:sldId id="789" r:id="rId7"/>
    <p:sldId id="790" r:id="rId8"/>
    <p:sldId id="791" r:id="rId9"/>
    <p:sldId id="390" r:id="rId10"/>
    <p:sldId id="391" r:id="rId11"/>
    <p:sldId id="392" r:id="rId12"/>
    <p:sldId id="792" r:id="rId13"/>
    <p:sldId id="793" r:id="rId14"/>
    <p:sldId id="416" r:id="rId15"/>
    <p:sldId id="794" r:id="rId16"/>
    <p:sldId id="795" r:id="rId17"/>
    <p:sldId id="796" r:id="rId18"/>
    <p:sldId id="797" r:id="rId19"/>
    <p:sldId id="807" r:id="rId20"/>
    <p:sldId id="798" r:id="rId21"/>
    <p:sldId id="799" r:id="rId22"/>
    <p:sldId id="800" r:id="rId23"/>
    <p:sldId id="801" r:id="rId24"/>
    <p:sldId id="802" r:id="rId25"/>
    <p:sldId id="450" r:id="rId26"/>
    <p:sldId id="803" r:id="rId27"/>
    <p:sldId id="725" r:id="rId28"/>
    <p:sldId id="458" r:id="rId29"/>
    <p:sldId id="690" r:id="rId30"/>
    <p:sldId id="691" r:id="rId31"/>
    <p:sldId id="692" r:id="rId32"/>
    <p:sldId id="693" r:id="rId33"/>
    <p:sldId id="434" r:id="rId34"/>
    <p:sldId id="277" r:id="rId35"/>
    <p:sldId id="274" r:id="rId36"/>
    <p:sldId id="672" r:id="rId37"/>
    <p:sldId id="670" r:id="rId38"/>
    <p:sldId id="675" r:id="rId39"/>
    <p:sldId id="411" r:id="rId40"/>
    <p:sldId id="716" r:id="rId41"/>
    <p:sldId id="428" r:id="rId42"/>
    <p:sldId id="717" r:id="rId43"/>
    <p:sldId id="349" r:id="rId44"/>
    <p:sldId id="352" r:id="rId45"/>
    <p:sldId id="353" r:id="rId46"/>
    <p:sldId id="351" r:id="rId47"/>
    <p:sldId id="348" r:id="rId48"/>
    <p:sldId id="350" r:id="rId49"/>
    <p:sldId id="389" r:id="rId50"/>
    <p:sldId id="258" r:id="rId51"/>
    <p:sldId id="804" r:id="rId52"/>
    <p:sldId id="308" r:id="rId53"/>
    <p:sldId id="259" r:id="rId54"/>
    <p:sldId id="317" r:id="rId55"/>
    <p:sldId id="378" r:id="rId56"/>
    <p:sldId id="805" r:id="rId57"/>
    <p:sldId id="806" r:id="rId58"/>
    <p:sldId id="315" r:id="rId59"/>
    <p:sldId id="724" r:id="rId60"/>
    <p:sldId id="264" r:id="rId61"/>
    <p:sldId id="318" r:id="rId62"/>
    <p:sldId id="719" r:id="rId63"/>
    <p:sldId id="720" r:id="rId64"/>
    <p:sldId id="721" r:id="rId65"/>
    <p:sldId id="722" r:id="rId66"/>
    <p:sldId id="723" r:id="rId67"/>
    <p:sldId id="320" r:id="rId68"/>
    <p:sldId id="339" r:id="rId69"/>
    <p:sldId id="342" r:id="rId70"/>
    <p:sldId id="343" r:id="rId71"/>
    <p:sldId id="406" r:id="rId72"/>
    <p:sldId id="443" r:id="rId73"/>
    <p:sldId id="471" r:id="rId74"/>
    <p:sldId id="726" r:id="rId75"/>
    <p:sldId id="452" r:id="rId76"/>
    <p:sldId id="456" r:id="rId77"/>
    <p:sldId id="451" r:id="rId78"/>
    <p:sldId id="525" r:id="rId79"/>
    <p:sldId id="445" r:id="rId80"/>
    <p:sldId id="448" r:id="rId81"/>
    <p:sldId id="446" r:id="rId82"/>
    <p:sldId id="660" r:id="rId83"/>
    <p:sldId id="701" r:id="rId84"/>
    <p:sldId id="455" r:id="rId85"/>
    <p:sldId id="454" r:id="rId86"/>
    <p:sldId id="468" r:id="rId87"/>
    <p:sldId id="718" r:id="rId88"/>
    <p:sldId id="524" r:id="rId89"/>
    <p:sldId id="689" r:id="rId90"/>
    <p:sldId id="727" r:id="rId91"/>
    <p:sldId id="407" r:id="rId92"/>
    <p:sldId id="409" r:id="rId93"/>
    <p:sldId id="311" r:id="rId94"/>
    <p:sldId id="321" r:id="rId95"/>
    <p:sldId id="322" r:id="rId96"/>
    <p:sldId id="323" r:id="rId97"/>
    <p:sldId id="325" r:id="rId98"/>
    <p:sldId id="361" r:id="rId99"/>
    <p:sldId id="393" r:id="rId100"/>
    <p:sldId id="394" r:id="rId101"/>
    <p:sldId id="395" r:id="rId102"/>
    <p:sldId id="760" r:id="rId103"/>
    <p:sldId id="396" r:id="rId104"/>
    <p:sldId id="397" r:id="rId105"/>
    <p:sldId id="357" r:id="rId106"/>
    <p:sldId id="333" r:id="rId107"/>
    <p:sldId id="332" r:id="rId108"/>
    <p:sldId id="335" r:id="rId109"/>
    <p:sldId id="331" r:id="rId110"/>
    <p:sldId id="398" r:id="rId111"/>
    <p:sldId id="752" r:id="rId112"/>
    <p:sldId id="380" r:id="rId113"/>
    <p:sldId id="731" r:id="rId114"/>
    <p:sldId id="732" r:id="rId115"/>
    <p:sldId id="733" r:id="rId116"/>
    <p:sldId id="755" r:id="rId117"/>
    <p:sldId id="756" r:id="rId118"/>
    <p:sldId id="399" r:id="rId119"/>
    <p:sldId id="400" r:id="rId120"/>
    <p:sldId id="769" r:id="rId121"/>
    <p:sldId id="761" r:id="rId122"/>
    <p:sldId id="762" r:id="rId123"/>
    <p:sldId id="734" r:id="rId124"/>
    <p:sldId id="770" r:id="rId125"/>
    <p:sldId id="771" r:id="rId126"/>
    <p:sldId id="772" r:id="rId127"/>
    <p:sldId id="773" r:id="rId128"/>
    <p:sldId id="736" r:id="rId129"/>
    <p:sldId id="728" r:id="rId130"/>
    <p:sldId id="747" r:id="rId131"/>
    <p:sldId id="748" r:id="rId132"/>
    <p:sldId id="749" r:id="rId133"/>
    <p:sldId id="774" r:id="rId134"/>
    <p:sldId id="729" r:id="rId135"/>
    <p:sldId id="808" r:id="rId136"/>
    <p:sldId id="809" r:id="rId137"/>
    <p:sldId id="810" r:id="rId138"/>
    <p:sldId id="751" r:id="rId139"/>
    <p:sldId id="776" r:id="rId140"/>
    <p:sldId id="777" r:id="rId141"/>
    <p:sldId id="778" r:id="rId142"/>
    <p:sldId id="779" r:id="rId143"/>
    <p:sldId id="780" r:id="rId144"/>
    <p:sldId id="781" r:id="rId145"/>
    <p:sldId id="782" r:id="rId146"/>
    <p:sldId id="401" r:id="rId147"/>
    <p:sldId id="785" r:id="rId148"/>
    <p:sldId id="786" r:id="rId149"/>
    <p:sldId id="334" r:id="rId150"/>
    <p:sldId id="740" r:id="rId151"/>
    <p:sldId id="741" r:id="rId152"/>
    <p:sldId id="743" r:id="rId153"/>
    <p:sldId id="742" r:id="rId154"/>
    <p:sldId id="402" r:id="rId155"/>
    <p:sldId id="746" r:id="rId156"/>
    <p:sldId id="403" r:id="rId157"/>
    <p:sldId id="404" r:id="rId158"/>
    <p:sldId id="360" r:id="rId159"/>
    <p:sldId id="737" r:id="rId160"/>
    <p:sldId id="738" r:id="rId161"/>
    <p:sldId id="739" r:id="rId162"/>
    <p:sldId id="753" r:id="rId163"/>
    <p:sldId id="784" r:id="rId164"/>
    <p:sldId id="754" r:id="rId165"/>
    <p:sldId id="336" r:id="rId166"/>
    <p:sldId id="337" r:id="rId167"/>
    <p:sldId id="338" r:id="rId168"/>
    <p:sldId id="410" r:id="rId169"/>
    <p:sldId id="358" r:id="rId170"/>
    <p:sldId id="379" r:id="rId171"/>
    <p:sldId id="381" r:id="rId172"/>
    <p:sldId id="383" r:id="rId173"/>
    <p:sldId id="744" r:id="rId174"/>
    <p:sldId id="757" r:id="rId175"/>
    <p:sldId id="384" r:id="rId176"/>
    <p:sldId id="385" r:id="rId177"/>
    <p:sldId id="386" r:id="rId178"/>
    <p:sldId id="387" r:id="rId179"/>
    <p:sldId id="388" r:id="rId180"/>
    <p:sldId id="759" r:id="rId181"/>
    <p:sldId id="763" r:id="rId182"/>
    <p:sldId id="764" r:id="rId183"/>
    <p:sldId id="765" r:id="rId184"/>
    <p:sldId id="766" r:id="rId185"/>
    <p:sldId id="767" r:id="rId186"/>
    <p:sldId id="768" r:id="rId187"/>
    <p:sldId id="359" r:id="rId18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515" autoAdjust="0"/>
    <p:restoredTop sz="94660"/>
  </p:normalViewPr>
  <p:slideViewPr>
    <p:cSldViewPr>
      <p:cViewPr varScale="1">
        <p:scale>
          <a:sx n="68" d="100"/>
          <a:sy n="68" d="100"/>
        </p:scale>
        <p:origin x="1164" y="60"/>
      </p:cViewPr>
      <p:guideLst>
        <p:guide orient="horz" pos="2160"/>
        <p:guide pos="2880"/>
      </p:guideLst>
    </p:cSldViewPr>
  </p:slideViewPr>
  <p:notesTextViewPr>
    <p:cViewPr>
      <p:scale>
        <a:sx n="1" d="1"/>
        <a:sy n="1" d="1"/>
      </p:scale>
      <p:origin x="0" y="0"/>
    </p:cViewPr>
  </p:notesTextViewPr>
  <p:sorterViewPr>
    <p:cViewPr>
      <p:scale>
        <a:sx n="100" d="100"/>
        <a:sy n="100" d="100"/>
      </p:scale>
      <p:origin x="0" y="-2761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35429-2732-4C99-8B01-22942B743F56}" type="doc">
      <dgm:prSet loTypeId="urn:microsoft.com/office/officeart/2005/8/layout/radial3" loCatId="cycle" qsTypeId="urn:microsoft.com/office/officeart/2005/8/quickstyle/3d4" qsCatId="3D" csTypeId="urn:microsoft.com/office/officeart/2005/8/colors/accent2_5" csCatId="accent2" phldr="1"/>
      <dgm:spPr/>
      <dgm:t>
        <a:bodyPr/>
        <a:lstStyle/>
        <a:p>
          <a:endParaRPr lang="en-US"/>
        </a:p>
      </dgm:t>
    </dgm:pt>
    <dgm:pt modelId="{E8D25613-FD25-42B0-81B2-9A00D858CD07}">
      <dgm:prSet phldrT="[Text]" custT="1"/>
      <dgm:spPr/>
      <dgm:t>
        <a:bodyPr/>
        <a:lstStyle/>
        <a:p>
          <a:r>
            <a:rPr lang="fa-IR" sz="2800" dirty="0">
              <a:cs typeface="B Titr" pitchFamily="2" charset="-78"/>
            </a:rPr>
            <a:t>کارفرمایان</a:t>
          </a:r>
          <a:endParaRPr lang="en-US" sz="2800" dirty="0">
            <a:cs typeface="B Titr" pitchFamily="2" charset="-78"/>
          </a:endParaRPr>
        </a:p>
      </dgm:t>
    </dgm:pt>
    <dgm:pt modelId="{456F5C22-7059-4270-9738-C642273A4073}" type="parTrans" cxnId="{3CBBA001-E5F2-40A1-9461-7F222BA51DD1}">
      <dgm:prSet/>
      <dgm:spPr/>
      <dgm:t>
        <a:bodyPr/>
        <a:lstStyle/>
        <a:p>
          <a:endParaRPr lang="en-US" sz="2000">
            <a:cs typeface="B Titr" pitchFamily="2" charset="-78"/>
          </a:endParaRPr>
        </a:p>
      </dgm:t>
    </dgm:pt>
    <dgm:pt modelId="{F04E0482-547C-4C1D-B9C1-5FC2457507CF}" type="sibTrans" cxnId="{3CBBA001-E5F2-40A1-9461-7F222BA51DD1}">
      <dgm:prSet/>
      <dgm:spPr/>
      <dgm:t>
        <a:bodyPr/>
        <a:lstStyle/>
        <a:p>
          <a:endParaRPr lang="en-US" sz="2000">
            <a:cs typeface="B Titr" pitchFamily="2" charset="-78"/>
          </a:endParaRPr>
        </a:p>
      </dgm:t>
    </dgm:pt>
    <dgm:pt modelId="{FDE764E7-70FF-441E-8453-2FAF3B96BD4C}">
      <dgm:prSet phldrT="[Text]" custT="1"/>
      <dgm:spPr/>
      <dgm:t>
        <a:bodyPr/>
        <a:lstStyle/>
        <a:p>
          <a:r>
            <a:rPr lang="fa-IR" sz="2800" dirty="0">
              <a:cs typeface="B Titr" pitchFamily="2" charset="-78"/>
            </a:rPr>
            <a:t>کارگاهها</a:t>
          </a:r>
          <a:endParaRPr lang="en-US" sz="2800" dirty="0">
            <a:cs typeface="B Titr" pitchFamily="2" charset="-78"/>
          </a:endParaRPr>
        </a:p>
      </dgm:t>
    </dgm:pt>
    <dgm:pt modelId="{EBBDB4D9-0C94-414E-83E4-11733A098788}" type="parTrans" cxnId="{5D945B7A-E7AD-4C3C-8794-7A77E1FF1137}">
      <dgm:prSet/>
      <dgm:spPr/>
      <dgm:t>
        <a:bodyPr/>
        <a:lstStyle/>
        <a:p>
          <a:endParaRPr lang="en-US" sz="2000">
            <a:cs typeface="B Titr" pitchFamily="2" charset="-78"/>
          </a:endParaRPr>
        </a:p>
      </dgm:t>
    </dgm:pt>
    <dgm:pt modelId="{FF63A091-E602-4410-9304-B9C08A317C72}" type="sibTrans" cxnId="{5D945B7A-E7AD-4C3C-8794-7A77E1FF1137}">
      <dgm:prSet/>
      <dgm:spPr/>
      <dgm:t>
        <a:bodyPr/>
        <a:lstStyle/>
        <a:p>
          <a:endParaRPr lang="en-US" sz="2000">
            <a:cs typeface="B Titr" pitchFamily="2" charset="-78"/>
          </a:endParaRPr>
        </a:p>
      </dgm:t>
    </dgm:pt>
    <dgm:pt modelId="{08DEBB2B-35BB-402A-AA3F-C546EDB36584}">
      <dgm:prSet phldrT="[Text]" custT="1"/>
      <dgm:spPr/>
      <dgm:t>
        <a:bodyPr/>
        <a:lstStyle/>
        <a:p>
          <a:r>
            <a:rPr lang="fa-IR" sz="3200" dirty="0">
              <a:cs typeface="B Titr" pitchFamily="2" charset="-78"/>
            </a:rPr>
            <a:t>کارآموزان</a:t>
          </a:r>
          <a:endParaRPr lang="en-US" sz="3200" dirty="0">
            <a:cs typeface="B Titr" pitchFamily="2" charset="-78"/>
          </a:endParaRPr>
        </a:p>
      </dgm:t>
    </dgm:pt>
    <dgm:pt modelId="{A6030B2E-333A-4165-B894-8001CBCA32FA}" type="parTrans" cxnId="{9C4236E4-11C4-4B0B-A42F-A03676E09F48}">
      <dgm:prSet/>
      <dgm:spPr/>
      <dgm:t>
        <a:bodyPr/>
        <a:lstStyle/>
        <a:p>
          <a:endParaRPr lang="en-US" sz="2000">
            <a:cs typeface="B Titr" pitchFamily="2" charset="-78"/>
          </a:endParaRPr>
        </a:p>
      </dgm:t>
    </dgm:pt>
    <dgm:pt modelId="{D7EE9C4D-F35D-419D-9481-D399A4FAC698}" type="sibTrans" cxnId="{9C4236E4-11C4-4B0B-A42F-A03676E09F48}">
      <dgm:prSet/>
      <dgm:spPr/>
      <dgm:t>
        <a:bodyPr/>
        <a:lstStyle/>
        <a:p>
          <a:endParaRPr lang="en-US" sz="2000">
            <a:cs typeface="B Titr" pitchFamily="2" charset="-78"/>
          </a:endParaRPr>
        </a:p>
      </dgm:t>
    </dgm:pt>
    <dgm:pt modelId="{B34BDFAD-E035-42C4-8037-108DCFAE8642}">
      <dgm:prSet phldrT="[Text]" custT="1"/>
      <dgm:spPr/>
      <dgm:t>
        <a:bodyPr/>
        <a:lstStyle/>
        <a:p>
          <a:r>
            <a:rPr lang="fa-IR" sz="3200" dirty="0">
              <a:cs typeface="B Titr" pitchFamily="2" charset="-78"/>
            </a:rPr>
            <a:t>کارگران</a:t>
          </a:r>
          <a:endParaRPr lang="en-US" sz="3200" dirty="0">
            <a:cs typeface="B Titr" pitchFamily="2" charset="-78"/>
          </a:endParaRPr>
        </a:p>
      </dgm:t>
    </dgm:pt>
    <dgm:pt modelId="{EA086456-280C-46F6-8C27-E803876CCA67}" type="sibTrans" cxnId="{254C9658-1C84-4E15-9259-D37BBCF9FEE9}">
      <dgm:prSet/>
      <dgm:spPr/>
      <dgm:t>
        <a:bodyPr/>
        <a:lstStyle/>
        <a:p>
          <a:endParaRPr lang="en-US" sz="2000">
            <a:cs typeface="B Titr" pitchFamily="2" charset="-78"/>
          </a:endParaRPr>
        </a:p>
      </dgm:t>
    </dgm:pt>
    <dgm:pt modelId="{55999D2A-08E8-427B-BCB1-F54B1F91B8F7}" type="parTrans" cxnId="{254C9658-1C84-4E15-9259-D37BBCF9FEE9}">
      <dgm:prSet/>
      <dgm:spPr/>
      <dgm:t>
        <a:bodyPr/>
        <a:lstStyle/>
        <a:p>
          <a:endParaRPr lang="en-US" sz="2000">
            <a:cs typeface="B Titr" pitchFamily="2" charset="-78"/>
          </a:endParaRPr>
        </a:p>
      </dgm:t>
    </dgm:pt>
    <dgm:pt modelId="{A0AFAED6-4647-4FF1-8434-4492300346B5}">
      <dgm:prSet phldrT="[Text]" custT="1"/>
      <dgm:spPr/>
      <dgm:t>
        <a:bodyPr/>
        <a:lstStyle/>
        <a:p>
          <a:r>
            <a:rPr lang="fa-IR" sz="5400">
              <a:cs typeface="B Titr" pitchFamily="2" charset="-78"/>
            </a:rPr>
            <a:t>مشمولین قانون کار</a:t>
          </a:r>
          <a:endParaRPr lang="en-US" sz="5400" dirty="0">
            <a:cs typeface="B Titr" pitchFamily="2" charset="-78"/>
          </a:endParaRPr>
        </a:p>
      </dgm:t>
    </dgm:pt>
    <dgm:pt modelId="{99193972-8461-43C3-93BF-C99380F49EAF}" type="sibTrans" cxnId="{E92513A9-2C13-4122-AFCE-21B95A84821B}">
      <dgm:prSet/>
      <dgm:spPr/>
      <dgm:t>
        <a:bodyPr/>
        <a:lstStyle/>
        <a:p>
          <a:endParaRPr lang="en-US" sz="2000">
            <a:cs typeface="B Titr" pitchFamily="2" charset="-78"/>
          </a:endParaRPr>
        </a:p>
      </dgm:t>
    </dgm:pt>
    <dgm:pt modelId="{B8B54DD6-E414-4757-B9E8-1EC00877662C}" type="parTrans" cxnId="{E92513A9-2C13-4122-AFCE-21B95A84821B}">
      <dgm:prSet/>
      <dgm:spPr/>
      <dgm:t>
        <a:bodyPr/>
        <a:lstStyle/>
        <a:p>
          <a:endParaRPr lang="en-US" sz="2000">
            <a:cs typeface="B Titr" pitchFamily="2" charset="-78"/>
          </a:endParaRPr>
        </a:p>
      </dgm:t>
    </dgm:pt>
    <dgm:pt modelId="{AC79F899-331F-43BB-83C0-514713E3E165}" type="pres">
      <dgm:prSet presAssocID="{3D335429-2732-4C99-8B01-22942B743F56}" presName="composite" presStyleCnt="0">
        <dgm:presLayoutVars>
          <dgm:chMax val="1"/>
          <dgm:dir/>
          <dgm:resizeHandles val="exact"/>
        </dgm:presLayoutVars>
      </dgm:prSet>
      <dgm:spPr/>
    </dgm:pt>
    <dgm:pt modelId="{55B1A303-B63E-4C4F-9222-BCA5489C9EE4}" type="pres">
      <dgm:prSet presAssocID="{3D335429-2732-4C99-8B01-22942B743F56}" presName="radial" presStyleCnt="0">
        <dgm:presLayoutVars>
          <dgm:animLvl val="ctr"/>
        </dgm:presLayoutVars>
      </dgm:prSet>
      <dgm:spPr/>
    </dgm:pt>
    <dgm:pt modelId="{5B7BE3B7-F37A-4525-A9C6-F532270B038B}" type="pres">
      <dgm:prSet presAssocID="{A0AFAED6-4647-4FF1-8434-4492300346B5}" presName="centerShape" presStyleLbl="vennNode1" presStyleIdx="0" presStyleCnt="5" custLinFactNeighborY="-6016"/>
      <dgm:spPr/>
    </dgm:pt>
    <dgm:pt modelId="{FB4C6C08-B694-4DC9-A6B0-223DE8EE5F4A}" type="pres">
      <dgm:prSet presAssocID="{B34BDFAD-E035-42C4-8037-108DCFAE8642}" presName="node" presStyleLbl="vennNode1" presStyleIdx="1" presStyleCnt="5" custScaleX="125153">
        <dgm:presLayoutVars>
          <dgm:bulletEnabled val="1"/>
        </dgm:presLayoutVars>
      </dgm:prSet>
      <dgm:spPr/>
    </dgm:pt>
    <dgm:pt modelId="{CBAFEB9E-A260-46F0-A45B-72DB534ED0B9}" type="pres">
      <dgm:prSet presAssocID="{E8D25613-FD25-42B0-81B2-9A00D858CD07}" presName="node" presStyleLbl="vennNode1" presStyleIdx="2" presStyleCnt="5" custScaleX="130623" custRadScaleRad="108196" custRadScaleInc="-1175">
        <dgm:presLayoutVars>
          <dgm:bulletEnabled val="1"/>
        </dgm:presLayoutVars>
      </dgm:prSet>
      <dgm:spPr/>
    </dgm:pt>
    <dgm:pt modelId="{0AE3BD4A-DA8A-4AEE-9FEF-679662A4A4F8}" type="pres">
      <dgm:prSet presAssocID="{FDE764E7-70FF-441E-8453-2FAF3B96BD4C}" presName="node" presStyleLbl="vennNode1" presStyleIdx="3" presStyleCnt="5" custRadScaleRad="79807" custRadScaleInc="899">
        <dgm:presLayoutVars>
          <dgm:bulletEnabled val="1"/>
        </dgm:presLayoutVars>
      </dgm:prSet>
      <dgm:spPr/>
    </dgm:pt>
    <dgm:pt modelId="{ED96F6FB-CD5B-4E30-9D10-9421B1A29A57}" type="pres">
      <dgm:prSet presAssocID="{08DEBB2B-35BB-402A-AA3F-C546EDB36584}" presName="node" presStyleLbl="vennNode1" presStyleIdx="4" presStyleCnt="5" custScaleX="152172" custRadScaleRad="114712" custRadScaleInc="-643">
        <dgm:presLayoutVars>
          <dgm:bulletEnabled val="1"/>
        </dgm:presLayoutVars>
      </dgm:prSet>
      <dgm:spPr/>
    </dgm:pt>
  </dgm:ptLst>
  <dgm:cxnLst>
    <dgm:cxn modelId="{3CBBA001-E5F2-40A1-9461-7F222BA51DD1}" srcId="{A0AFAED6-4647-4FF1-8434-4492300346B5}" destId="{E8D25613-FD25-42B0-81B2-9A00D858CD07}" srcOrd="1" destOrd="0" parTransId="{456F5C22-7059-4270-9738-C642273A4073}" sibTransId="{F04E0482-547C-4C1D-B9C1-5FC2457507CF}"/>
    <dgm:cxn modelId="{4201A830-F6AD-4EBC-BE9C-BF3688EC7901}" type="presOf" srcId="{3D335429-2732-4C99-8B01-22942B743F56}" destId="{AC79F899-331F-43BB-83C0-514713E3E165}" srcOrd="0" destOrd="0" presId="urn:microsoft.com/office/officeart/2005/8/layout/radial3"/>
    <dgm:cxn modelId="{B96AC440-4B76-47E4-AF9A-89280C4B7273}" type="presOf" srcId="{FDE764E7-70FF-441E-8453-2FAF3B96BD4C}" destId="{0AE3BD4A-DA8A-4AEE-9FEF-679662A4A4F8}" srcOrd="0" destOrd="0" presId="urn:microsoft.com/office/officeart/2005/8/layout/radial3"/>
    <dgm:cxn modelId="{5D576449-62C4-4A64-BE25-79C87EDAD9DE}" type="presOf" srcId="{A0AFAED6-4647-4FF1-8434-4492300346B5}" destId="{5B7BE3B7-F37A-4525-A9C6-F532270B038B}" srcOrd="0" destOrd="0" presId="urn:microsoft.com/office/officeart/2005/8/layout/radial3"/>
    <dgm:cxn modelId="{19E1AA6B-7D20-422D-979E-A061EA7073D1}" type="presOf" srcId="{08DEBB2B-35BB-402A-AA3F-C546EDB36584}" destId="{ED96F6FB-CD5B-4E30-9D10-9421B1A29A57}" srcOrd="0" destOrd="0" presId="urn:microsoft.com/office/officeart/2005/8/layout/radial3"/>
    <dgm:cxn modelId="{254C9658-1C84-4E15-9259-D37BBCF9FEE9}" srcId="{A0AFAED6-4647-4FF1-8434-4492300346B5}" destId="{B34BDFAD-E035-42C4-8037-108DCFAE8642}" srcOrd="0" destOrd="0" parTransId="{55999D2A-08E8-427B-BCB1-F54B1F91B8F7}" sibTransId="{EA086456-280C-46F6-8C27-E803876CCA67}"/>
    <dgm:cxn modelId="{5D945B7A-E7AD-4C3C-8794-7A77E1FF1137}" srcId="{A0AFAED6-4647-4FF1-8434-4492300346B5}" destId="{FDE764E7-70FF-441E-8453-2FAF3B96BD4C}" srcOrd="2" destOrd="0" parTransId="{EBBDB4D9-0C94-414E-83E4-11733A098788}" sibTransId="{FF63A091-E602-4410-9304-B9C08A317C72}"/>
    <dgm:cxn modelId="{E92513A9-2C13-4122-AFCE-21B95A84821B}" srcId="{3D335429-2732-4C99-8B01-22942B743F56}" destId="{A0AFAED6-4647-4FF1-8434-4492300346B5}" srcOrd="0" destOrd="0" parTransId="{B8B54DD6-E414-4757-B9E8-1EC00877662C}" sibTransId="{99193972-8461-43C3-93BF-C99380F49EAF}"/>
    <dgm:cxn modelId="{3BA030D8-29BB-443B-90EC-25B810C8A354}" type="presOf" srcId="{B34BDFAD-E035-42C4-8037-108DCFAE8642}" destId="{FB4C6C08-B694-4DC9-A6B0-223DE8EE5F4A}" srcOrd="0" destOrd="0" presId="urn:microsoft.com/office/officeart/2005/8/layout/radial3"/>
    <dgm:cxn modelId="{9C4236E4-11C4-4B0B-A42F-A03676E09F48}" srcId="{A0AFAED6-4647-4FF1-8434-4492300346B5}" destId="{08DEBB2B-35BB-402A-AA3F-C546EDB36584}" srcOrd="3" destOrd="0" parTransId="{A6030B2E-333A-4165-B894-8001CBCA32FA}" sibTransId="{D7EE9C4D-F35D-419D-9481-D399A4FAC698}"/>
    <dgm:cxn modelId="{2C4AB9E8-FD9B-45E6-8C53-013AFABC58CA}" type="presOf" srcId="{E8D25613-FD25-42B0-81B2-9A00D858CD07}" destId="{CBAFEB9E-A260-46F0-A45B-72DB534ED0B9}" srcOrd="0" destOrd="0" presId="urn:microsoft.com/office/officeart/2005/8/layout/radial3"/>
    <dgm:cxn modelId="{F84F26D7-199A-4135-9B3D-C2D157372A79}" type="presParOf" srcId="{AC79F899-331F-43BB-83C0-514713E3E165}" destId="{55B1A303-B63E-4C4F-9222-BCA5489C9EE4}" srcOrd="0" destOrd="0" presId="urn:microsoft.com/office/officeart/2005/8/layout/radial3"/>
    <dgm:cxn modelId="{C34A1337-A760-43D6-A0E0-F50849D744C1}" type="presParOf" srcId="{55B1A303-B63E-4C4F-9222-BCA5489C9EE4}" destId="{5B7BE3B7-F37A-4525-A9C6-F532270B038B}" srcOrd="0" destOrd="0" presId="urn:microsoft.com/office/officeart/2005/8/layout/radial3"/>
    <dgm:cxn modelId="{6A277353-DA0E-461B-A94C-BCE6DC4D2C56}" type="presParOf" srcId="{55B1A303-B63E-4C4F-9222-BCA5489C9EE4}" destId="{FB4C6C08-B694-4DC9-A6B0-223DE8EE5F4A}" srcOrd="1" destOrd="0" presId="urn:microsoft.com/office/officeart/2005/8/layout/radial3"/>
    <dgm:cxn modelId="{B4AF81AD-06C8-41CB-AF6E-8608896C0535}" type="presParOf" srcId="{55B1A303-B63E-4C4F-9222-BCA5489C9EE4}" destId="{CBAFEB9E-A260-46F0-A45B-72DB534ED0B9}" srcOrd="2" destOrd="0" presId="urn:microsoft.com/office/officeart/2005/8/layout/radial3"/>
    <dgm:cxn modelId="{B214EDA2-9AF9-4F32-BDCE-FEE07C82732E}" type="presParOf" srcId="{55B1A303-B63E-4C4F-9222-BCA5489C9EE4}" destId="{0AE3BD4A-DA8A-4AEE-9FEF-679662A4A4F8}" srcOrd="3" destOrd="0" presId="urn:microsoft.com/office/officeart/2005/8/layout/radial3"/>
    <dgm:cxn modelId="{850E6A23-B012-4F01-884D-65DEAD684204}" type="presParOf" srcId="{55B1A303-B63E-4C4F-9222-BCA5489C9EE4}" destId="{ED96F6FB-CD5B-4E30-9D10-9421B1A29A57}"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1E477F-8030-45EB-9FCD-AB606BA2C6AB}" type="doc">
      <dgm:prSet loTypeId="urn:microsoft.com/office/officeart/2005/8/layout/cycle3" loCatId="cycle" qsTypeId="urn:microsoft.com/office/officeart/2005/8/quickstyle/3d1" qsCatId="3D" csTypeId="urn:microsoft.com/office/officeart/2005/8/colors/accent6_4" csCatId="accent6" phldr="1"/>
      <dgm:spPr/>
      <dgm:t>
        <a:bodyPr/>
        <a:lstStyle/>
        <a:p>
          <a:endParaRPr lang="en-US"/>
        </a:p>
      </dgm:t>
    </dgm:pt>
    <dgm:pt modelId="{A3F237D1-600B-47B0-9D6B-A6571A9B1496}">
      <dgm:prSet phldrT="[Text]"/>
      <dgm:spPr/>
      <dgm:t>
        <a:bodyPr/>
        <a:lstStyle/>
        <a:p>
          <a:r>
            <a:rPr lang="fa-IR" dirty="0">
              <a:cs typeface="B Titr" pitchFamily="2" charset="-78"/>
            </a:rPr>
            <a:t>فوت</a:t>
          </a:r>
          <a:endParaRPr lang="en-US" dirty="0">
            <a:cs typeface="B Titr" pitchFamily="2" charset="-78"/>
          </a:endParaRPr>
        </a:p>
      </dgm:t>
    </dgm:pt>
    <dgm:pt modelId="{1CF9264A-A4A1-4C3E-888B-D3DB11F1F958}" type="parTrans" cxnId="{7366F626-2B99-4230-B383-6119D7AF4B94}">
      <dgm:prSet/>
      <dgm:spPr/>
      <dgm:t>
        <a:bodyPr/>
        <a:lstStyle/>
        <a:p>
          <a:endParaRPr lang="en-US"/>
        </a:p>
      </dgm:t>
    </dgm:pt>
    <dgm:pt modelId="{98BC8701-2142-4036-B572-586CAD345CFF}" type="sibTrans" cxnId="{7366F626-2B99-4230-B383-6119D7AF4B94}">
      <dgm:prSet/>
      <dgm:spPr/>
      <dgm:t>
        <a:bodyPr/>
        <a:lstStyle/>
        <a:p>
          <a:endParaRPr lang="en-US"/>
        </a:p>
      </dgm:t>
    </dgm:pt>
    <dgm:pt modelId="{5DA13261-9B5E-430A-BCDB-A5B1B8BC0FF2}">
      <dgm:prSet phldrT="[Text]"/>
      <dgm:spPr/>
      <dgm:t>
        <a:bodyPr/>
        <a:lstStyle/>
        <a:p>
          <a:r>
            <a:rPr lang="fa-IR" dirty="0">
              <a:cs typeface="B Titr" pitchFamily="2" charset="-78"/>
            </a:rPr>
            <a:t>بازنشستگی</a:t>
          </a:r>
          <a:endParaRPr lang="en-US" dirty="0">
            <a:cs typeface="B Titr" pitchFamily="2" charset="-78"/>
          </a:endParaRPr>
        </a:p>
      </dgm:t>
    </dgm:pt>
    <dgm:pt modelId="{372A4E35-C7CD-4C10-94D2-42484EDB8A47}" type="parTrans" cxnId="{450AA3BF-BF88-4F23-9944-5F2359F2E682}">
      <dgm:prSet/>
      <dgm:spPr/>
      <dgm:t>
        <a:bodyPr/>
        <a:lstStyle/>
        <a:p>
          <a:endParaRPr lang="en-US"/>
        </a:p>
      </dgm:t>
    </dgm:pt>
    <dgm:pt modelId="{1C6BF56B-E6E9-4819-9345-89AD468A70FB}" type="sibTrans" cxnId="{450AA3BF-BF88-4F23-9944-5F2359F2E682}">
      <dgm:prSet/>
      <dgm:spPr/>
      <dgm:t>
        <a:bodyPr/>
        <a:lstStyle/>
        <a:p>
          <a:endParaRPr lang="en-US"/>
        </a:p>
      </dgm:t>
    </dgm:pt>
    <dgm:pt modelId="{DEE01515-0340-48AC-8144-BF6ADA25E328}">
      <dgm:prSet phldrT="[Text]"/>
      <dgm:spPr/>
      <dgm:t>
        <a:bodyPr/>
        <a:lstStyle/>
        <a:p>
          <a:r>
            <a:rPr lang="fa-IR" dirty="0">
              <a:cs typeface="B Titr" pitchFamily="2" charset="-78"/>
            </a:rPr>
            <a:t>از کار افتادگی کلی</a:t>
          </a:r>
          <a:endParaRPr lang="en-US" dirty="0">
            <a:cs typeface="B Titr" pitchFamily="2" charset="-78"/>
          </a:endParaRPr>
        </a:p>
      </dgm:t>
    </dgm:pt>
    <dgm:pt modelId="{3034F540-A5B1-4AE4-9679-77F9B75EAA55}" type="parTrans" cxnId="{C04B8C1E-AF8D-43FC-B5F9-A789E9FB8E5A}">
      <dgm:prSet/>
      <dgm:spPr/>
      <dgm:t>
        <a:bodyPr/>
        <a:lstStyle/>
        <a:p>
          <a:endParaRPr lang="en-US"/>
        </a:p>
      </dgm:t>
    </dgm:pt>
    <dgm:pt modelId="{350F5166-77B4-4C51-BB64-506A0BB44F31}" type="sibTrans" cxnId="{C04B8C1E-AF8D-43FC-B5F9-A789E9FB8E5A}">
      <dgm:prSet/>
      <dgm:spPr/>
      <dgm:t>
        <a:bodyPr/>
        <a:lstStyle/>
        <a:p>
          <a:endParaRPr lang="en-US"/>
        </a:p>
      </dgm:t>
    </dgm:pt>
    <dgm:pt modelId="{3868B328-E142-4A0C-B866-9862FDD35550}">
      <dgm:prSet phldrT="[Text]"/>
      <dgm:spPr/>
      <dgm:t>
        <a:bodyPr/>
        <a:lstStyle/>
        <a:p>
          <a:r>
            <a:rPr lang="fa-IR" dirty="0">
              <a:cs typeface="B Titr" pitchFamily="2" charset="-78"/>
            </a:rPr>
            <a:t>انقضاء مدت</a:t>
          </a:r>
          <a:endParaRPr lang="en-US" dirty="0">
            <a:cs typeface="B Titr" pitchFamily="2" charset="-78"/>
          </a:endParaRPr>
        </a:p>
      </dgm:t>
    </dgm:pt>
    <dgm:pt modelId="{9A8C347B-7384-4C63-BD86-CFF208379A65}" type="parTrans" cxnId="{D6CAEC77-002C-42AA-8AB8-DA06BBB8758E}">
      <dgm:prSet/>
      <dgm:spPr/>
      <dgm:t>
        <a:bodyPr/>
        <a:lstStyle/>
        <a:p>
          <a:endParaRPr lang="en-US"/>
        </a:p>
      </dgm:t>
    </dgm:pt>
    <dgm:pt modelId="{E8366ED2-304E-4C3C-ABD2-08C4B25E350F}" type="sibTrans" cxnId="{D6CAEC77-002C-42AA-8AB8-DA06BBB8758E}">
      <dgm:prSet/>
      <dgm:spPr/>
      <dgm:t>
        <a:bodyPr/>
        <a:lstStyle/>
        <a:p>
          <a:endParaRPr lang="en-US"/>
        </a:p>
      </dgm:t>
    </dgm:pt>
    <dgm:pt modelId="{54AE0CDD-A099-4749-BC72-3AF64A64D79B}">
      <dgm:prSet phldrT="[Text]"/>
      <dgm:spPr/>
      <dgm:t>
        <a:bodyPr/>
        <a:lstStyle/>
        <a:p>
          <a:r>
            <a:rPr lang="fa-IR" dirty="0">
              <a:cs typeface="B Titr" pitchFamily="2" charset="-78"/>
            </a:rPr>
            <a:t>پایان کار</a:t>
          </a:r>
          <a:endParaRPr lang="en-US" dirty="0">
            <a:cs typeface="B Titr" pitchFamily="2" charset="-78"/>
          </a:endParaRPr>
        </a:p>
      </dgm:t>
    </dgm:pt>
    <dgm:pt modelId="{7DDE26F9-D067-448B-8022-898948E3DDA3}" type="parTrans" cxnId="{D2BA967F-EA5D-4271-A677-3954B5C1B7E3}">
      <dgm:prSet/>
      <dgm:spPr/>
      <dgm:t>
        <a:bodyPr/>
        <a:lstStyle/>
        <a:p>
          <a:endParaRPr lang="en-US"/>
        </a:p>
      </dgm:t>
    </dgm:pt>
    <dgm:pt modelId="{6DE60860-DE70-461C-B9FC-B687D79FA8DF}" type="sibTrans" cxnId="{D2BA967F-EA5D-4271-A677-3954B5C1B7E3}">
      <dgm:prSet/>
      <dgm:spPr/>
      <dgm:t>
        <a:bodyPr/>
        <a:lstStyle/>
        <a:p>
          <a:endParaRPr lang="en-US"/>
        </a:p>
      </dgm:t>
    </dgm:pt>
    <dgm:pt modelId="{89D7F111-7446-4C35-9FA7-A07C7EB5BFA1}">
      <dgm:prSet/>
      <dgm:spPr/>
      <dgm:t>
        <a:bodyPr/>
        <a:lstStyle/>
        <a:p>
          <a:r>
            <a:rPr lang="fa-IR" dirty="0">
              <a:cs typeface="B Titr" pitchFamily="2" charset="-78"/>
            </a:rPr>
            <a:t>استعفاء</a:t>
          </a:r>
          <a:endParaRPr lang="en-US" dirty="0">
            <a:cs typeface="B Titr" pitchFamily="2" charset="-78"/>
          </a:endParaRPr>
        </a:p>
      </dgm:t>
    </dgm:pt>
    <dgm:pt modelId="{04ED9EC9-5D2D-4DCA-82C0-2523A8906CAF}" type="parTrans" cxnId="{E3FDF8D5-7274-4E92-9473-523CBBD30AA0}">
      <dgm:prSet/>
      <dgm:spPr/>
      <dgm:t>
        <a:bodyPr/>
        <a:lstStyle/>
        <a:p>
          <a:endParaRPr lang="en-US"/>
        </a:p>
      </dgm:t>
    </dgm:pt>
    <dgm:pt modelId="{0A2691B4-5D86-4C92-B88E-C19C852E4B6F}" type="sibTrans" cxnId="{E3FDF8D5-7274-4E92-9473-523CBBD30AA0}">
      <dgm:prSet/>
      <dgm:spPr/>
      <dgm:t>
        <a:bodyPr/>
        <a:lstStyle/>
        <a:p>
          <a:endParaRPr lang="en-US"/>
        </a:p>
      </dgm:t>
    </dgm:pt>
    <dgm:pt modelId="{D10C2F5B-AEC3-451B-B09B-4924F66DE1A0}" type="pres">
      <dgm:prSet presAssocID="{171E477F-8030-45EB-9FCD-AB606BA2C6AB}" presName="Name0" presStyleCnt="0">
        <dgm:presLayoutVars>
          <dgm:dir/>
          <dgm:resizeHandles val="exact"/>
        </dgm:presLayoutVars>
      </dgm:prSet>
      <dgm:spPr/>
    </dgm:pt>
    <dgm:pt modelId="{F1BD13D4-7B0D-4A96-ADE7-44CBD0A06035}" type="pres">
      <dgm:prSet presAssocID="{171E477F-8030-45EB-9FCD-AB606BA2C6AB}" presName="cycle" presStyleCnt="0"/>
      <dgm:spPr/>
    </dgm:pt>
    <dgm:pt modelId="{F04E689C-E0D4-40FA-973F-4C0FB2F8D22D}" type="pres">
      <dgm:prSet presAssocID="{A3F237D1-600B-47B0-9D6B-A6571A9B1496}" presName="nodeFirstNode" presStyleLbl="node1" presStyleIdx="0" presStyleCnt="6">
        <dgm:presLayoutVars>
          <dgm:bulletEnabled val="1"/>
        </dgm:presLayoutVars>
      </dgm:prSet>
      <dgm:spPr/>
    </dgm:pt>
    <dgm:pt modelId="{F2E93DF5-A70B-442B-B5A8-B39356B5991C}" type="pres">
      <dgm:prSet presAssocID="{98BC8701-2142-4036-B572-586CAD345CFF}" presName="sibTransFirstNode" presStyleLbl="bgShp" presStyleIdx="0" presStyleCnt="1"/>
      <dgm:spPr/>
    </dgm:pt>
    <dgm:pt modelId="{281F2E0F-FEB2-4BB2-8F38-1A37C47548E7}" type="pres">
      <dgm:prSet presAssocID="{5DA13261-9B5E-430A-BCDB-A5B1B8BC0FF2}" presName="nodeFollowingNodes" presStyleLbl="node1" presStyleIdx="1" presStyleCnt="6">
        <dgm:presLayoutVars>
          <dgm:bulletEnabled val="1"/>
        </dgm:presLayoutVars>
      </dgm:prSet>
      <dgm:spPr/>
    </dgm:pt>
    <dgm:pt modelId="{265BCE9E-3C4B-484E-B1B6-CE8BB9C442B3}" type="pres">
      <dgm:prSet presAssocID="{DEE01515-0340-48AC-8144-BF6ADA25E328}" presName="nodeFollowingNodes" presStyleLbl="node1" presStyleIdx="2" presStyleCnt="6">
        <dgm:presLayoutVars>
          <dgm:bulletEnabled val="1"/>
        </dgm:presLayoutVars>
      </dgm:prSet>
      <dgm:spPr/>
    </dgm:pt>
    <dgm:pt modelId="{2FAA1E0B-225B-4C0E-A10F-F6393C632DDF}" type="pres">
      <dgm:prSet presAssocID="{3868B328-E142-4A0C-B866-9862FDD35550}" presName="nodeFollowingNodes" presStyleLbl="node1" presStyleIdx="3" presStyleCnt="6">
        <dgm:presLayoutVars>
          <dgm:bulletEnabled val="1"/>
        </dgm:presLayoutVars>
      </dgm:prSet>
      <dgm:spPr/>
    </dgm:pt>
    <dgm:pt modelId="{C11B7EB0-CBCA-4379-9326-31825FBA1F97}" type="pres">
      <dgm:prSet presAssocID="{54AE0CDD-A099-4749-BC72-3AF64A64D79B}" presName="nodeFollowingNodes" presStyleLbl="node1" presStyleIdx="4" presStyleCnt="6">
        <dgm:presLayoutVars>
          <dgm:bulletEnabled val="1"/>
        </dgm:presLayoutVars>
      </dgm:prSet>
      <dgm:spPr/>
    </dgm:pt>
    <dgm:pt modelId="{9FFF0F48-F80D-4FFB-A97A-6FD48861881A}" type="pres">
      <dgm:prSet presAssocID="{89D7F111-7446-4C35-9FA7-A07C7EB5BFA1}" presName="nodeFollowingNodes" presStyleLbl="node1" presStyleIdx="5" presStyleCnt="6">
        <dgm:presLayoutVars>
          <dgm:bulletEnabled val="1"/>
        </dgm:presLayoutVars>
      </dgm:prSet>
      <dgm:spPr/>
    </dgm:pt>
  </dgm:ptLst>
  <dgm:cxnLst>
    <dgm:cxn modelId="{C077CE05-3046-4B05-A57F-C03BC9ABE2B6}" type="presOf" srcId="{171E477F-8030-45EB-9FCD-AB606BA2C6AB}" destId="{D10C2F5B-AEC3-451B-B09B-4924F66DE1A0}" srcOrd="0" destOrd="0" presId="urn:microsoft.com/office/officeart/2005/8/layout/cycle3"/>
    <dgm:cxn modelId="{C04B8C1E-AF8D-43FC-B5F9-A789E9FB8E5A}" srcId="{171E477F-8030-45EB-9FCD-AB606BA2C6AB}" destId="{DEE01515-0340-48AC-8144-BF6ADA25E328}" srcOrd="2" destOrd="0" parTransId="{3034F540-A5B1-4AE4-9679-77F9B75EAA55}" sibTransId="{350F5166-77B4-4C51-BB64-506A0BB44F31}"/>
    <dgm:cxn modelId="{7366F626-2B99-4230-B383-6119D7AF4B94}" srcId="{171E477F-8030-45EB-9FCD-AB606BA2C6AB}" destId="{A3F237D1-600B-47B0-9D6B-A6571A9B1496}" srcOrd="0" destOrd="0" parTransId="{1CF9264A-A4A1-4C3E-888B-D3DB11F1F958}" sibTransId="{98BC8701-2142-4036-B572-586CAD345CFF}"/>
    <dgm:cxn modelId="{470FFA29-7499-4B77-A8CC-7629D390A851}" type="presOf" srcId="{A3F237D1-600B-47B0-9D6B-A6571A9B1496}" destId="{F04E689C-E0D4-40FA-973F-4C0FB2F8D22D}" srcOrd="0" destOrd="0" presId="urn:microsoft.com/office/officeart/2005/8/layout/cycle3"/>
    <dgm:cxn modelId="{86A5F75F-A8A1-4E2C-814C-25DD9DCB84A9}" type="presOf" srcId="{98BC8701-2142-4036-B572-586CAD345CFF}" destId="{F2E93DF5-A70B-442B-B5A8-B39356B5991C}" srcOrd="0" destOrd="0" presId="urn:microsoft.com/office/officeart/2005/8/layout/cycle3"/>
    <dgm:cxn modelId="{1330654A-7865-44F6-859E-5CCAF2630A6F}" type="presOf" srcId="{89D7F111-7446-4C35-9FA7-A07C7EB5BFA1}" destId="{9FFF0F48-F80D-4FFB-A97A-6FD48861881A}" srcOrd="0" destOrd="0" presId="urn:microsoft.com/office/officeart/2005/8/layout/cycle3"/>
    <dgm:cxn modelId="{B52C5D56-B7C0-4353-9CAC-01823ADBBAB6}" type="presOf" srcId="{5DA13261-9B5E-430A-BCDB-A5B1B8BC0FF2}" destId="{281F2E0F-FEB2-4BB2-8F38-1A37C47548E7}" srcOrd="0" destOrd="0" presId="urn:microsoft.com/office/officeart/2005/8/layout/cycle3"/>
    <dgm:cxn modelId="{D6CAEC77-002C-42AA-8AB8-DA06BBB8758E}" srcId="{171E477F-8030-45EB-9FCD-AB606BA2C6AB}" destId="{3868B328-E142-4A0C-B866-9862FDD35550}" srcOrd="3" destOrd="0" parTransId="{9A8C347B-7384-4C63-BD86-CFF208379A65}" sibTransId="{E8366ED2-304E-4C3C-ABD2-08C4B25E350F}"/>
    <dgm:cxn modelId="{D2BA967F-EA5D-4271-A677-3954B5C1B7E3}" srcId="{171E477F-8030-45EB-9FCD-AB606BA2C6AB}" destId="{54AE0CDD-A099-4749-BC72-3AF64A64D79B}" srcOrd="4" destOrd="0" parTransId="{7DDE26F9-D067-448B-8022-898948E3DDA3}" sibTransId="{6DE60860-DE70-461C-B9FC-B687D79FA8DF}"/>
    <dgm:cxn modelId="{2068219D-A2F3-4358-A91A-BF29CDCC6E06}" type="presOf" srcId="{DEE01515-0340-48AC-8144-BF6ADA25E328}" destId="{265BCE9E-3C4B-484E-B1B6-CE8BB9C442B3}" srcOrd="0" destOrd="0" presId="urn:microsoft.com/office/officeart/2005/8/layout/cycle3"/>
    <dgm:cxn modelId="{450AA3BF-BF88-4F23-9944-5F2359F2E682}" srcId="{171E477F-8030-45EB-9FCD-AB606BA2C6AB}" destId="{5DA13261-9B5E-430A-BCDB-A5B1B8BC0FF2}" srcOrd="1" destOrd="0" parTransId="{372A4E35-C7CD-4C10-94D2-42484EDB8A47}" sibTransId="{1C6BF56B-E6E9-4819-9345-89AD468A70FB}"/>
    <dgm:cxn modelId="{AC075DCF-6AAC-48FE-B794-EE4EF00F03CF}" type="presOf" srcId="{54AE0CDD-A099-4749-BC72-3AF64A64D79B}" destId="{C11B7EB0-CBCA-4379-9326-31825FBA1F97}" srcOrd="0" destOrd="0" presId="urn:microsoft.com/office/officeart/2005/8/layout/cycle3"/>
    <dgm:cxn modelId="{9B50AFD4-DF44-43A1-BFDA-5E952AD33209}" type="presOf" srcId="{3868B328-E142-4A0C-B866-9862FDD35550}" destId="{2FAA1E0B-225B-4C0E-A10F-F6393C632DDF}" srcOrd="0" destOrd="0" presId="urn:microsoft.com/office/officeart/2005/8/layout/cycle3"/>
    <dgm:cxn modelId="{E3FDF8D5-7274-4E92-9473-523CBBD30AA0}" srcId="{171E477F-8030-45EB-9FCD-AB606BA2C6AB}" destId="{89D7F111-7446-4C35-9FA7-A07C7EB5BFA1}" srcOrd="5" destOrd="0" parTransId="{04ED9EC9-5D2D-4DCA-82C0-2523A8906CAF}" sibTransId="{0A2691B4-5D86-4C92-B88E-C19C852E4B6F}"/>
    <dgm:cxn modelId="{EC96CF5A-FE79-46FB-9E37-6719FAF263AE}" type="presParOf" srcId="{D10C2F5B-AEC3-451B-B09B-4924F66DE1A0}" destId="{F1BD13D4-7B0D-4A96-ADE7-44CBD0A06035}" srcOrd="0" destOrd="0" presId="urn:microsoft.com/office/officeart/2005/8/layout/cycle3"/>
    <dgm:cxn modelId="{F0A2FDCD-025C-4ADF-B2AD-B1D9E59559EB}" type="presParOf" srcId="{F1BD13D4-7B0D-4A96-ADE7-44CBD0A06035}" destId="{F04E689C-E0D4-40FA-973F-4C0FB2F8D22D}" srcOrd="0" destOrd="0" presId="urn:microsoft.com/office/officeart/2005/8/layout/cycle3"/>
    <dgm:cxn modelId="{D0756C29-4783-4813-8EF2-610B531027AB}" type="presParOf" srcId="{F1BD13D4-7B0D-4A96-ADE7-44CBD0A06035}" destId="{F2E93DF5-A70B-442B-B5A8-B39356B5991C}" srcOrd="1" destOrd="0" presId="urn:microsoft.com/office/officeart/2005/8/layout/cycle3"/>
    <dgm:cxn modelId="{796CD6A3-CD38-459C-AB5A-670C116BE972}" type="presParOf" srcId="{F1BD13D4-7B0D-4A96-ADE7-44CBD0A06035}" destId="{281F2E0F-FEB2-4BB2-8F38-1A37C47548E7}" srcOrd="2" destOrd="0" presId="urn:microsoft.com/office/officeart/2005/8/layout/cycle3"/>
    <dgm:cxn modelId="{5CE02F20-F7A8-4911-8E7E-E514ABC9BACF}" type="presParOf" srcId="{F1BD13D4-7B0D-4A96-ADE7-44CBD0A06035}" destId="{265BCE9E-3C4B-484E-B1B6-CE8BB9C442B3}" srcOrd="3" destOrd="0" presId="urn:microsoft.com/office/officeart/2005/8/layout/cycle3"/>
    <dgm:cxn modelId="{7641BEE2-4807-4F3D-86C5-F7CB9DB325A1}" type="presParOf" srcId="{F1BD13D4-7B0D-4A96-ADE7-44CBD0A06035}" destId="{2FAA1E0B-225B-4C0E-A10F-F6393C632DDF}" srcOrd="4" destOrd="0" presId="urn:microsoft.com/office/officeart/2005/8/layout/cycle3"/>
    <dgm:cxn modelId="{162150CE-40C1-4802-8EF9-66F77FA85231}" type="presParOf" srcId="{F1BD13D4-7B0D-4A96-ADE7-44CBD0A06035}" destId="{C11B7EB0-CBCA-4379-9326-31825FBA1F97}" srcOrd="5" destOrd="0" presId="urn:microsoft.com/office/officeart/2005/8/layout/cycle3"/>
    <dgm:cxn modelId="{AD652079-EA35-4CCD-BF16-38DE635B7C28}" type="presParOf" srcId="{F1BD13D4-7B0D-4A96-ADE7-44CBD0A06035}" destId="{9FFF0F48-F80D-4FFB-A97A-6FD48861881A}"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BE3B7-F37A-4525-A9C6-F532270B038B}">
      <dsp:nvSpPr>
        <dsp:cNvPr id="0" name=""/>
        <dsp:cNvSpPr/>
      </dsp:nvSpPr>
      <dsp:spPr>
        <a:xfrm>
          <a:off x="2563464" y="1152108"/>
          <a:ext cx="3566318" cy="3566318"/>
        </a:xfrm>
        <a:prstGeom prst="ellipse">
          <a:avLst/>
        </a:prstGeom>
        <a:solidFill>
          <a:schemeClr val="accent2">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fa-IR" sz="5400" kern="1200">
              <a:cs typeface="B Titr" pitchFamily="2" charset="-78"/>
            </a:rPr>
            <a:t>مشمولین قانون کار</a:t>
          </a:r>
          <a:endParaRPr lang="en-US" sz="5400" kern="1200" dirty="0">
            <a:cs typeface="B Titr" pitchFamily="2" charset="-78"/>
          </a:endParaRPr>
        </a:p>
      </dsp:txBody>
      <dsp:txXfrm>
        <a:off x="3085739" y="1674383"/>
        <a:ext cx="2521768" cy="2521768"/>
      </dsp:txXfrm>
    </dsp:sp>
    <dsp:sp modelId="{FB4C6C08-B694-4DC9-A6B0-223DE8EE5F4A}">
      <dsp:nvSpPr>
        <dsp:cNvPr id="0" name=""/>
        <dsp:cNvSpPr/>
      </dsp:nvSpPr>
      <dsp:spPr>
        <a:xfrm>
          <a:off x="3230785" y="636"/>
          <a:ext cx="2231677" cy="1783159"/>
        </a:xfrm>
        <a:prstGeom prst="ellipse">
          <a:avLst/>
        </a:prstGeom>
        <a:solidFill>
          <a:schemeClr val="accent2">
            <a:shade val="80000"/>
            <a:alpha val="50000"/>
            <a:hueOff val="-9"/>
            <a:satOff val="1132"/>
            <a:lumOff val="1293"/>
            <a:alphaOff val="-75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B Titr" pitchFamily="2" charset="-78"/>
            </a:rPr>
            <a:t>کارگران</a:t>
          </a:r>
          <a:endParaRPr lang="en-US" sz="3200" kern="1200" dirty="0">
            <a:cs typeface="B Titr" pitchFamily="2" charset="-78"/>
          </a:endParaRPr>
        </a:p>
      </dsp:txBody>
      <dsp:txXfrm>
        <a:off x="3557607" y="261774"/>
        <a:ext cx="1578033" cy="1260883"/>
      </dsp:txXfrm>
    </dsp:sp>
    <dsp:sp modelId="{CBAFEB9E-A260-46F0-A45B-72DB534ED0B9}">
      <dsp:nvSpPr>
        <dsp:cNvPr id="0" name=""/>
        <dsp:cNvSpPr/>
      </dsp:nvSpPr>
      <dsp:spPr>
        <a:xfrm>
          <a:off x="5694433" y="2276753"/>
          <a:ext cx="2329216" cy="1783159"/>
        </a:xfrm>
        <a:prstGeom prst="ellipse">
          <a:avLst/>
        </a:prstGeom>
        <a:solidFill>
          <a:schemeClr val="accent2">
            <a:shade val="80000"/>
            <a:alpha val="50000"/>
            <a:hueOff val="-19"/>
            <a:satOff val="2264"/>
            <a:lumOff val="2586"/>
            <a:alphaOff val="-1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a-IR" sz="2800" kern="1200" dirty="0">
              <a:cs typeface="B Titr" pitchFamily="2" charset="-78"/>
            </a:rPr>
            <a:t>کارفرمایان</a:t>
          </a:r>
          <a:endParaRPr lang="en-US" sz="2800" kern="1200" dirty="0">
            <a:cs typeface="B Titr" pitchFamily="2" charset="-78"/>
          </a:endParaRPr>
        </a:p>
      </dsp:txBody>
      <dsp:txXfrm>
        <a:off x="6035539" y="2537891"/>
        <a:ext cx="1647004" cy="1260883"/>
      </dsp:txXfrm>
    </dsp:sp>
    <dsp:sp modelId="{0AE3BD4A-DA8A-4AEE-9FEF-679662A4A4F8}">
      <dsp:nvSpPr>
        <dsp:cNvPr id="0" name=""/>
        <dsp:cNvSpPr/>
      </dsp:nvSpPr>
      <dsp:spPr>
        <a:xfrm>
          <a:off x="3428871" y="4176458"/>
          <a:ext cx="1783159" cy="1783159"/>
        </a:xfrm>
        <a:prstGeom prst="ellipse">
          <a:avLst/>
        </a:prstGeom>
        <a:solidFill>
          <a:schemeClr val="accent2">
            <a:shade val="80000"/>
            <a:alpha val="50000"/>
            <a:hueOff val="-28"/>
            <a:satOff val="3397"/>
            <a:lumOff val="3878"/>
            <a:alphaOff val="-225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a-IR" sz="2800" kern="1200" dirty="0">
              <a:cs typeface="B Titr" pitchFamily="2" charset="-78"/>
            </a:rPr>
            <a:t>کارگاهها</a:t>
          </a:r>
          <a:endParaRPr lang="en-US" sz="2800" kern="1200" dirty="0">
            <a:cs typeface="B Titr" pitchFamily="2" charset="-78"/>
          </a:endParaRPr>
        </a:p>
      </dsp:txBody>
      <dsp:txXfrm>
        <a:off x="3690009" y="4437596"/>
        <a:ext cx="1260883" cy="1260883"/>
      </dsp:txXfrm>
    </dsp:sp>
    <dsp:sp modelId="{ED96F6FB-CD5B-4E30-9D10-9421B1A29A57}">
      <dsp:nvSpPr>
        <dsp:cNvPr id="0" name=""/>
        <dsp:cNvSpPr/>
      </dsp:nvSpPr>
      <dsp:spPr>
        <a:xfrm>
          <a:off x="325846" y="2350038"/>
          <a:ext cx="2713469" cy="1783159"/>
        </a:xfrm>
        <a:prstGeom prst="ellipse">
          <a:avLst/>
        </a:prstGeom>
        <a:solidFill>
          <a:schemeClr val="accent2">
            <a:shade val="80000"/>
            <a:alpha val="50000"/>
            <a:hueOff val="-37"/>
            <a:satOff val="4529"/>
            <a:lumOff val="5171"/>
            <a:alphaOff val="-3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B Titr" pitchFamily="2" charset="-78"/>
            </a:rPr>
            <a:t>کارآموزان</a:t>
          </a:r>
          <a:endParaRPr lang="en-US" sz="3200" kern="1200" dirty="0">
            <a:cs typeface="B Titr" pitchFamily="2" charset="-78"/>
          </a:endParaRPr>
        </a:p>
      </dsp:txBody>
      <dsp:txXfrm>
        <a:off x="723224" y="2611176"/>
        <a:ext cx="1918713" cy="1260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93DF5-A70B-442B-B5A8-B39356B5991C}">
      <dsp:nvSpPr>
        <dsp:cNvPr id="0" name=""/>
        <dsp:cNvSpPr/>
      </dsp:nvSpPr>
      <dsp:spPr>
        <a:xfrm>
          <a:off x="1299171" y="-2970"/>
          <a:ext cx="4354912" cy="4354912"/>
        </a:xfrm>
        <a:prstGeom prst="circularArrow">
          <a:avLst>
            <a:gd name="adj1" fmla="val 5274"/>
            <a:gd name="adj2" fmla="val 312630"/>
            <a:gd name="adj3" fmla="val 14246819"/>
            <a:gd name="adj4" fmla="val 17116092"/>
            <a:gd name="adj5" fmla="val 5477"/>
          </a:avLst>
        </a:prstGeom>
        <a:gradFill rotWithShape="0">
          <a:gsLst>
            <a:gs pos="0">
              <a:schemeClr val="accent6">
                <a:tint val="55000"/>
                <a:hueOff val="0"/>
                <a:satOff val="0"/>
                <a:lumOff val="0"/>
                <a:alphaOff val="0"/>
                <a:shade val="51000"/>
                <a:satMod val="130000"/>
              </a:schemeClr>
            </a:gs>
            <a:gs pos="80000">
              <a:schemeClr val="accent6">
                <a:tint val="55000"/>
                <a:hueOff val="0"/>
                <a:satOff val="0"/>
                <a:lumOff val="0"/>
                <a:alphaOff val="0"/>
                <a:shade val="93000"/>
                <a:satMod val="130000"/>
              </a:schemeClr>
            </a:gs>
            <a:gs pos="100000">
              <a:schemeClr val="accent6">
                <a:tint val="55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04E689C-E0D4-40FA-973F-4C0FB2F8D22D}">
      <dsp:nvSpPr>
        <dsp:cNvPr id="0" name=""/>
        <dsp:cNvSpPr/>
      </dsp:nvSpPr>
      <dsp:spPr>
        <a:xfrm>
          <a:off x="2657549" y="2620"/>
          <a:ext cx="1638157" cy="819078"/>
        </a:xfrm>
        <a:prstGeom prst="roundRect">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Titr" pitchFamily="2" charset="-78"/>
            </a:rPr>
            <a:t>فوت</a:t>
          </a:r>
          <a:endParaRPr lang="en-US" sz="1600" kern="1200" dirty="0">
            <a:cs typeface="B Titr" pitchFamily="2" charset="-78"/>
          </a:endParaRPr>
        </a:p>
      </dsp:txBody>
      <dsp:txXfrm>
        <a:off x="2697533" y="42604"/>
        <a:ext cx="1558189" cy="739110"/>
      </dsp:txXfrm>
    </dsp:sp>
    <dsp:sp modelId="{281F2E0F-FEB2-4BB2-8F38-1A37C47548E7}">
      <dsp:nvSpPr>
        <dsp:cNvPr id="0" name=""/>
        <dsp:cNvSpPr/>
      </dsp:nvSpPr>
      <dsp:spPr>
        <a:xfrm>
          <a:off x="4187555" y="885970"/>
          <a:ext cx="1638157" cy="819078"/>
        </a:xfrm>
        <a:prstGeom prst="roundRect">
          <a:avLst/>
        </a:prstGeom>
        <a:gradFill rotWithShape="0">
          <a:gsLst>
            <a:gs pos="0">
              <a:schemeClr val="accent6">
                <a:shade val="50000"/>
                <a:hueOff val="-153898"/>
                <a:satOff val="10260"/>
                <a:lumOff val="13395"/>
                <a:alphaOff val="0"/>
                <a:shade val="51000"/>
                <a:satMod val="130000"/>
              </a:schemeClr>
            </a:gs>
            <a:gs pos="80000">
              <a:schemeClr val="accent6">
                <a:shade val="50000"/>
                <a:hueOff val="-153898"/>
                <a:satOff val="10260"/>
                <a:lumOff val="13395"/>
                <a:alphaOff val="0"/>
                <a:shade val="93000"/>
                <a:satMod val="130000"/>
              </a:schemeClr>
            </a:gs>
            <a:gs pos="100000">
              <a:schemeClr val="accent6">
                <a:shade val="50000"/>
                <a:hueOff val="-153898"/>
                <a:satOff val="10260"/>
                <a:lumOff val="13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Titr" pitchFamily="2" charset="-78"/>
            </a:rPr>
            <a:t>بازنشستگی</a:t>
          </a:r>
          <a:endParaRPr lang="en-US" sz="1600" kern="1200" dirty="0">
            <a:cs typeface="B Titr" pitchFamily="2" charset="-78"/>
          </a:endParaRPr>
        </a:p>
      </dsp:txBody>
      <dsp:txXfrm>
        <a:off x="4227539" y="925954"/>
        <a:ext cx="1558189" cy="739110"/>
      </dsp:txXfrm>
    </dsp:sp>
    <dsp:sp modelId="{265BCE9E-3C4B-484E-B1B6-CE8BB9C442B3}">
      <dsp:nvSpPr>
        <dsp:cNvPr id="0" name=""/>
        <dsp:cNvSpPr/>
      </dsp:nvSpPr>
      <dsp:spPr>
        <a:xfrm>
          <a:off x="4187555" y="2652669"/>
          <a:ext cx="1638157" cy="819078"/>
        </a:xfrm>
        <a:prstGeom prst="roundRect">
          <a:avLst/>
        </a:prstGeom>
        <a:gradFill rotWithShape="0">
          <a:gsLst>
            <a:gs pos="0">
              <a:schemeClr val="accent6">
                <a:shade val="50000"/>
                <a:hueOff val="-307797"/>
                <a:satOff val="20520"/>
                <a:lumOff val="26790"/>
                <a:alphaOff val="0"/>
                <a:shade val="51000"/>
                <a:satMod val="130000"/>
              </a:schemeClr>
            </a:gs>
            <a:gs pos="80000">
              <a:schemeClr val="accent6">
                <a:shade val="50000"/>
                <a:hueOff val="-307797"/>
                <a:satOff val="20520"/>
                <a:lumOff val="26790"/>
                <a:alphaOff val="0"/>
                <a:shade val="93000"/>
                <a:satMod val="130000"/>
              </a:schemeClr>
            </a:gs>
            <a:gs pos="100000">
              <a:schemeClr val="accent6">
                <a:shade val="50000"/>
                <a:hueOff val="-307797"/>
                <a:satOff val="20520"/>
                <a:lumOff val="267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Titr" pitchFamily="2" charset="-78"/>
            </a:rPr>
            <a:t>از کار افتادگی کلی</a:t>
          </a:r>
          <a:endParaRPr lang="en-US" sz="1600" kern="1200" dirty="0">
            <a:cs typeface="B Titr" pitchFamily="2" charset="-78"/>
          </a:endParaRPr>
        </a:p>
      </dsp:txBody>
      <dsp:txXfrm>
        <a:off x="4227539" y="2692653"/>
        <a:ext cx="1558189" cy="739110"/>
      </dsp:txXfrm>
    </dsp:sp>
    <dsp:sp modelId="{2FAA1E0B-225B-4C0E-A10F-F6393C632DDF}">
      <dsp:nvSpPr>
        <dsp:cNvPr id="0" name=""/>
        <dsp:cNvSpPr/>
      </dsp:nvSpPr>
      <dsp:spPr>
        <a:xfrm>
          <a:off x="2657549" y="3536018"/>
          <a:ext cx="1638157" cy="819078"/>
        </a:xfrm>
        <a:prstGeom prst="roundRect">
          <a:avLst/>
        </a:prstGeom>
        <a:gradFill rotWithShape="0">
          <a:gsLst>
            <a:gs pos="0">
              <a:schemeClr val="accent6">
                <a:shade val="50000"/>
                <a:hueOff val="-461695"/>
                <a:satOff val="30780"/>
                <a:lumOff val="40185"/>
                <a:alphaOff val="0"/>
                <a:shade val="51000"/>
                <a:satMod val="130000"/>
              </a:schemeClr>
            </a:gs>
            <a:gs pos="80000">
              <a:schemeClr val="accent6">
                <a:shade val="50000"/>
                <a:hueOff val="-461695"/>
                <a:satOff val="30780"/>
                <a:lumOff val="40185"/>
                <a:alphaOff val="0"/>
                <a:shade val="93000"/>
                <a:satMod val="130000"/>
              </a:schemeClr>
            </a:gs>
            <a:gs pos="100000">
              <a:schemeClr val="accent6">
                <a:shade val="50000"/>
                <a:hueOff val="-461695"/>
                <a:satOff val="30780"/>
                <a:lumOff val="401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Titr" pitchFamily="2" charset="-78"/>
            </a:rPr>
            <a:t>انقضاء مدت</a:t>
          </a:r>
          <a:endParaRPr lang="en-US" sz="1600" kern="1200" dirty="0">
            <a:cs typeface="B Titr" pitchFamily="2" charset="-78"/>
          </a:endParaRPr>
        </a:p>
      </dsp:txBody>
      <dsp:txXfrm>
        <a:off x="2697533" y="3576002"/>
        <a:ext cx="1558189" cy="739110"/>
      </dsp:txXfrm>
    </dsp:sp>
    <dsp:sp modelId="{C11B7EB0-CBCA-4379-9326-31825FBA1F97}">
      <dsp:nvSpPr>
        <dsp:cNvPr id="0" name=""/>
        <dsp:cNvSpPr/>
      </dsp:nvSpPr>
      <dsp:spPr>
        <a:xfrm>
          <a:off x="1127543" y="2652669"/>
          <a:ext cx="1638157" cy="819078"/>
        </a:xfrm>
        <a:prstGeom prst="roundRect">
          <a:avLst/>
        </a:prstGeom>
        <a:gradFill rotWithShape="0">
          <a:gsLst>
            <a:gs pos="0">
              <a:schemeClr val="accent6">
                <a:shade val="50000"/>
                <a:hueOff val="-307797"/>
                <a:satOff val="20520"/>
                <a:lumOff val="26790"/>
                <a:alphaOff val="0"/>
                <a:shade val="51000"/>
                <a:satMod val="130000"/>
              </a:schemeClr>
            </a:gs>
            <a:gs pos="80000">
              <a:schemeClr val="accent6">
                <a:shade val="50000"/>
                <a:hueOff val="-307797"/>
                <a:satOff val="20520"/>
                <a:lumOff val="26790"/>
                <a:alphaOff val="0"/>
                <a:shade val="93000"/>
                <a:satMod val="130000"/>
              </a:schemeClr>
            </a:gs>
            <a:gs pos="100000">
              <a:schemeClr val="accent6">
                <a:shade val="50000"/>
                <a:hueOff val="-307797"/>
                <a:satOff val="20520"/>
                <a:lumOff val="267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Titr" pitchFamily="2" charset="-78"/>
            </a:rPr>
            <a:t>پایان کار</a:t>
          </a:r>
          <a:endParaRPr lang="en-US" sz="1600" kern="1200" dirty="0">
            <a:cs typeface="B Titr" pitchFamily="2" charset="-78"/>
          </a:endParaRPr>
        </a:p>
      </dsp:txBody>
      <dsp:txXfrm>
        <a:off x="1167527" y="2692653"/>
        <a:ext cx="1558189" cy="739110"/>
      </dsp:txXfrm>
    </dsp:sp>
    <dsp:sp modelId="{9FFF0F48-F80D-4FFB-A97A-6FD48861881A}">
      <dsp:nvSpPr>
        <dsp:cNvPr id="0" name=""/>
        <dsp:cNvSpPr/>
      </dsp:nvSpPr>
      <dsp:spPr>
        <a:xfrm>
          <a:off x="1127543" y="885970"/>
          <a:ext cx="1638157" cy="819078"/>
        </a:xfrm>
        <a:prstGeom prst="roundRect">
          <a:avLst/>
        </a:prstGeom>
        <a:gradFill rotWithShape="0">
          <a:gsLst>
            <a:gs pos="0">
              <a:schemeClr val="accent6">
                <a:shade val="50000"/>
                <a:hueOff val="-153898"/>
                <a:satOff val="10260"/>
                <a:lumOff val="13395"/>
                <a:alphaOff val="0"/>
                <a:shade val="51000"/>
                <a:satMod val="130000"/>
              </a:schemeClr>
            </a:gs>
            <a:gs pos="80000">
              <a:schemeClr val="accent6">
                <a:shade val="50000"/>
                <a:hueOff val="-153898"/>
                <a:satOff val="10260"/>
                <a:lumOff val="13395"/>
                <a:alphaOff val="0"/>
                <a:shade val="93000"/>
                <a:satMod val="130000"/>
              </a:schemeClr>
            </a:gs>
            <a:gs pos="100000">
              <a:schemeClr val="accent6">
                <a:shade val="50000"/>
                <a:hueOff val="-153898"/>
                <a:satOff val="10260"/>
                <a:lumOff val="13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Titr" pitchFamily="2" charset="-78"/>
            </a:rPr>
            <a:t>استعفاء</a:t>
          </a:r>
          <a:endParaRPr lang="en-US" sz="1600" kern="1200" dirty="0">
            <a:cs typeface="B Titr" pitchFamily="2" charset="-78"/>
          </a:endParaRPr>
        </a:p>
      </dsp:txBody>
      <dsp:txXfrm>
        <a:off x="1167527" y="925954"/>
        <a:ext cx="1558189" cy="73911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7C50012-D59D-43F8-83A1-75C2A586626B}" type="datetimeFigureOut">
              <a:rPr lang="fa-IR" smtClean="0"/>
              <a:t>29/04/1445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C3D8651-4470-4B6E-BDBD-382F125D853E}" type="slidenum">
              <a:rPr lang="fa-IR" smtClean="0"/>
              <a:t>‹#›</a:t>
            </a:fld>
            <a:endParaRPr lang="fa-IR"/>
          </a:p>
        </p:txBody>
      </p:sp>
    </p:spTree>
    <p:extLst>
      <p:ext uri="{BB962C8B-B14F-4D97-AF65-F5344CB8AC3E}">
        <p14:creationId xmlns:p14="http://schemas.microsoft.com/office/powerpoint/2010/main" val="33157104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D8651-4470-4B6E-BDBD-382F125D853E}" type="slidenum">
              <a:rPr lang="fa-IR" smtClean="0"/>
              <a:t>42</a:t>
            </a:fld>
            <a:endParaRPr lang="fa-IR"/>
          </a:p>
        </p:txBody>
      </p:sp>
    </p:spTree>
    <p:extLst>
      <p:ext uri="{BB962C8B-B14F-4D97-AF65-F5344CB8AC3E}">
        <p14:creationId xmlns:p14="http://schemas.microsoft.com/office/powerpoint/2010/main" val="535949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
        <p:nvSpPr>
          <p:cNvPr id="6" name="Slide Number Placeholder 5"/>
          <p:cNvSpPr>
            <a:spLocks noGrp="1"/>
          </p:cNvSpPr>
          <p:nvPr>
            <p:ph type="sldNum" sz="quarter" idx="12"/>
          </p:nvPr>
        </p:nvSpPr>
        <p:spPr/>
        <p:txBody>
          <a:bodyPr/>
          <a:lstStyle/>
          <a:p>
            <a:fld id="{027B42E9-086E-4B6B-917D-55A7959D8AD5}" type="slidenum">
              <a:rPr lang="fa-IR" smtClean="0"/>
              <a:t>‹#›</a:t>
            </a:fld>
            <a:endParaRPr lang="fa-IR"/>
          </a:p>
        </p:txBody>
      </p:sp>
    </p:spTree>
    <p:extLst>
      <p:ext uri="{BB962C8B-B14F-4D97-AF65-F5344CB8AC3E}">
        <p14:creationId xmlns:p14="http://schemas.microsoft.com/office/powerpoint/2010/main" val="51249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
        <p:nvSpPr>
          <p:cNvPr id="6" name="Slide Number Placeholder 5"/>
          <p:cNvSpPr>
            <a:spLocks noGrp="1"/>
          </p:cNvSpPr>
          <p:nvPr>
            <p:ph type="sldNum" sz="quarter" idx="12"/>
          </p:nvPr>
        </p:nvSpPr>
        <p:spPr/>
        <p:txBody>
          <a:bodyPr/>
          <a:lstStyle/>
          <a:p>
            <a:fld id="{027B42E9-086E-4B6B-917D-55A7959D8AD5}" type="slidenum">
              <a:rPr lang="fa-IR" smtClean="0"/>
              <a:t>‹#›</a:t>
            </a:fld>
            <a:endParaRPr lang="fa-IR"/>
          </a:p>
        </p:txBody>
      </p:sp>
    </p:spTree>
    <p:extLst>
      <p:ext uri="{BB962C8B-B14F-4D97-AF65-F5344CB8AC3E}">
        <p14:creationId xmlns:p14="http://schemas.microsoft.com/office/powerpoint/2010/main" val="312386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
        <p:nvSpPr>
          <p:cNvPr id="6" name="Slide Number Placeholder 5"/>
          <p:cNvSpPr>
            <a:spLocks noGrp="1"/>
          </p:cNvSpPr>
          <p:nvPr>
            <p:ph type="sldNum" sz="quarter" idx="12"/>
          </p:nvPr>
        </p:nvSpPr>
        <p:spPr/>
        <p:txBody>
          <a:bodyPr/>
          <a:lstStyle/>
          <a:p>
            <a:fld id="{027B42E9-086E-4B6B-917D-55A7959D8AD5}" type="slidenum">
              <a:rPr lang="fa-IR" smtClean="0"/>
              <a:t>‹#›</a:t>
            </a:fld>
            <a:endParaRPr lang="fa-IR"/>
          </a:p>
        </p:txBody>
      </p:sp>
    </p:spTree>
    <p:extLst>
      <p:ext uri="{BB962C8B-B14F-4D97-AF65-F5344CB8AC3E}">
        <p14:creationId xmlns:p14="http://schemas.microsoft.com/office/powerpoint/2010/main" val="2150222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495800"/>
          </a:xfrm>
        </p:spPr>
        <p:txBody>
          <a:bodyPr>
            <a:normAutofit/>
          </a:bodyPr>
          <a:lstStyle/>
          <a:p>
            <a:pPr lvl="0"/>
            <a:endParaRPr lang="en-US" noProof="0"/>
          </a:p>
        </p:txBody>
      </p:sp>
      <p:sp>
        <p:nvSpPr>
          <p:cNvPr id="4" name="Rectangle 25">
            <a:extLst>
              <a:ext uri="{FF2B5EF4-FFF2-40B4-BE49-F238E27FC236}">
                <a16:creationId xmlns:a16="http://schemas.microsoft.com/office/drawing/2014/main" id="{03F31B9D-3073-4C8F-B3F7-522FFE0BAE2B}"/>
              </a:ext>
            </a:extLst>
          </p:cNvPr>
          <p:cNvSpPr>
            <a:spLocks noGrp="1" noChangeArrowheads="1"/>
          </p:cNvSpPr>
          <p:nvPr>
            <p:ph type="ftr" sz="quarter" idx="10"/>
          </p:nvPr>
        </p:nvSpPr>
        <p:spPr/>
        <p:txBody>
          <a:bodyPr/>
          <a:lstStyle>
            <a:lvl1pPr>
              <a:defRPr/>
            </a:lvl1pPr>
          </a:lstStyle>
          <a:p>
            <a:pPr>
              <a:defRPr/>
            </a:pPr>
            <a:endParaRPr lang="fa-IR"/>
          </a:p>
        </p:txBody>
      </p:sp>
      <p:sp>
        <p:nvSpPr>
          <p:cNvPr id="5" name="Rectangle 26">
            <a:extLst>
              <a:ext uri="{FF2B5EF4-FFF2-40B4-BE49-F238E27FC236}">
                <a16:creationId xmlns:a16="http://schemas.microsoft.com/office/drawing/2014/main" id="{E67704FE-0448-46D0-B7ED-42CC2A042BB5}"/>
              </a:ext>
            </a:extLst>
          </p:cNvPr>
          <p:cNvSpPr>
            <a:spLocks noGrp="1" noChangeArrowheads="1"/>
          </p:cNvSpPr>
          <p:nvPr>
            <p:ph type="sldNum" sz="quarter" idx="11"/>
          </p:nvPr>
        </p:nvSpPr>
        <p:spPr/>
        <p:txBody>
          <a:bodyPr/>
          <a:lstStyle>
            <a:lvl1pPr>
              <a:defRPr/>
            </a:lvl1pPr>
          </a:lstStyle>
          <a:p>
            <a:fld id="{629EACD6-0687-414E-B161-23458C808A95}" type="slidenum">
              <a:rPr lang="ar-SA" altLang="en-US"/>
              <a:pPr/>
              <a:t>‹#›</a:t>
            </a:fld>
            <a:endParaRPr lang="en-US" altLang="en-US"/>
          </a:p>
        </p:txBody>
      </p:sp>
    </p:spTree>
    <p:extLst>
      <p:ext uri="{BB962C8B-B14F-4D97-AF65-F5344CB8AC3E}">
        <p14:creationId xmlns:p14="http://schemas.microsoft.com/office/powerpoint/2010/main" val="96879059"/>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a:effectLst/>
                <a:cs typeface="B Titr" pitchFamily="2" charset="-78"/>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gn="just" rtl="1">
              <a:defRPr>
                <a:cs typeface="B Titr" pitchFamily="2" charset="-78"/>
              </a:defRPr>
            </a:lvl1pPr>
            <a:lvl2pPr algn="just" rtl="1">
              <a:defRPr>
                <a:cs typeface="B Titr" pitchFamily="2" charset="-78"/>
              </a:defRPr>
            </a:lvl2pPr>
            <a:lvl3pPr algn="just" rtl="1">
              <a:defRPr>
                <a:cs typeface="B Titr" pitchFamily="2" charset="-78"/>
              </a:defRPr>
            </a:lvl3pPr>
            <a:lvl4pPr algn="just" rtl="1">
              <a:defRPr>
                <a:cs typeface="B Titr" pitchFamily="2" charset="-78"/>
              </a:defRPr>
            </a:lvl4pPr>
            <a:lvl5pPr algn="just" rtl="1">
              <a:defRPr>
                <a:cs typeface="B Titr"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
        <p:nvSpPr>
          <p:cNvPr id="6" name="Slide Number Placeholder 5"/>
          <p:cNvSpPr>
            <a:spLocks noGrp="1"/>
          </p:cNvSpPr>
          <p:nvPr>
            <p:ph type="sldNum" sz="quarter" idx="12"/>
          </p:nvPr>
        </p:nvSpPr>
        <p:spPr/>
        <p:txBody>
          <a:bodyPr/>
          <a:lstStyle/>
          <a:p>
            <a:fld id="{027B42E9-086E-4B6B-917D-55A7959D8AD5}" type="slidenum">
              <a:rPr lang="fa-IR" smtClean="0"/>
              <a:t>‹#›</a:t>
            </a:fld>
            <a:endParaRPr lang="fa-IR"/>
          </a:p>
        </p:txBody>
      </p:sp>
    </p:spTree>
    <p:extLst>
      <p:ext uri="{BB962C8B-B14F-4D97-AF65-F5344CB8AC3E}">
        <p14:creationId xmlns:p14="http://schemas.microsoft.com/office/powerpoint/2010/main" val="20073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
        <p:nvSpPr>
          <p:cNvPr id="6" name="Slide Number Placeholder 5"/>
          <p:cNvSpPr>
            <a:spLocks noGrp="1"/>
          </p:cNvSpPr>
          <p:nvPr>
            <p:ph type="sldNum" sz="quarter" idx="12"/>
          </p:nvPr>
        </p:nvSpPr>
        <p:spPr/>
        <p:txBody>
          <a:bodyPr/>
          <a:lstStyle/>
          <a:p>
            <a:fld id="{027B42E9-086E-4B6B-917D-55A7959D8AD5}" type="slidenum">
              <a:rPr lang="fa-IR" smtClean="0"/>
              <a:t>‹#›</a:t>
            </a:fld>
            <a:endParaRPr lang="fa-IR"/>
          </a:p>
        </p:txBody>
      </p:sp>
    </p:spTree>
    <p:extLst>
      <p:ext uri="{BB962C8B-B14F-4D97-AF65-F5344CB8AC3E}">
        <p14:creationId xmlns:p14="http://schemas.microsoft.com/office/powerpoint/2010/main" val="270350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تابستان 1402</a:t>
            </a:r>
            <a:endParaRPr lang="fa-IR"/>
          </a:p>
        </p:txBody>
      </p:sp>
      <p:sp>
        <p:nvSpPr>
          <p:cNvPr id="6" name="Footer Placeholder 5"/>
          <p:cNvSpPr>
            <a:spLocks noGrp="1"/>
          </p:cNvSpPr>
          <p:nvPr>
            <p:ph type="ftr" sz="quarter" idx="11"/>
          </p:nvPr>
        </p:nvSpPr>
        <p:spPr/>
        <p:txBody>
          <a:bodyPr/>
          <a:lstStyle/>
          <a:p>
            <a:r>
              <a:rPr lang="fa-IR"/>
              <a:t>جواد برازنده</a:t>
            </a:r>
          </a:p>
        </p:txBody>
      </p:sp>
      <p:sp>
        <p:nvSpPr>
          <p:cNvPr id="7" name="Slide Number Placeholder 6"/>
          <p:cNvSpPr>
            <a:spLocks noGrp="1"/>
          </p:cNvSpPr>
          <p:nvPr>
            <p:ph type="sldNum" sz="quarter" idx="12"/>
          </p:nvPr>
        </p:nvSpPr>
        <p:spPr/>
        <p:txBody>
          <a:bodyPr/>
          <a:lstStyle/>
          <a:p>
            <a:fld id="{027B42E9-086E-4B6B-917D-55A7959D8AD5}" type="slidenum">
              <a:rPr lang="fa-IR" smtClean="0"/>
              <a:t>‹#›</a:t>
            </a:fld>
            <a:endParaRPr lang="fa-IR"/>
          </a:p>
        </p:txBody>
      </p:sp>
    </p:spTree>
    <p:extLst>
      <p:ext uri="{BB962C8B-B14F-4D97-AF65-F5344CB8AC3E}">
        <p14:creationId xmlns:p14="http://schemas.microsoft.com/office/powerpoint/2010/main" val="150765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تابستان 1402</a:t>
            </a:r>
            <a:endParaRPr lang="fa-IR"/>
          </a:p>
        </p:txBody>
      </p:sp>
      <p:sp>
        <p:nvSpPr>
          <p:cNvPr id="8" name="Footer Placeholder 7"/>
          <p:cNvSpPr>
            <a:spLocks noGrp="1"/>
          </p:cNvSpPr>
          <p:nvPr>
            <p:ph type="ftr" sz="quarter" idx="11"/>
          </p:nvPr>
        </p:nvSpPr>
        <p:spPr/>
        <p:txBody>
          <a:bodyPr/>
          <a:lstStyle/>
          <a:p>
            <a:r>
              <a:rPr lang="fa-IR"/>
              <a:t>جواد برازنده</a:t>
            </a:r>
          </a:p>
        </p:txBody>
      </p:sp>
      <p:sp>
        <p:nvSpPr>
          <p:cNvPr id="9" name="Slide Number Placeholder 8"/>
          <p:cNvSpPr>
            <a:spLocks noGrp="1"/>
          </p:cNvSpPr>
          <p:nvPr>
            <p:ph type="sldNum" sz="quarter" idx="12"/>
          </p:nvPr>
        </p:nvSpPr>
        <p:spPr/>
        <p:txBody>
          <a:bodyPr/>
          <a:lstStyle/>
          <a:p>
            <a:fld id="{027B42E9-086E-4B6B-917D-55A7959D8AD5}" type="slidenum">
              <a:rPr lang="fa-IR" smtClean="0"/>
              <a:t>‹#›</a:t>
            </a:fld>
            <a:endParaRPr lang="fa-IR"/>
          </a:p>
        </p:txBody>
      </p:sp>
    </p:spTree>
    <p:extLst>
      <p:ext uri="{BB962C8B-B14F-4D97-AF65-F5344CB8AC3E}">
        <p14:creationId xmlns:p14="http://schemas.microsoft.com/office/powerpoint/2010/main" val="173921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تابستان 1402</a:t>
            </a:r>
            <a:endParaRPr lang="fa-IR"/>
          </a:p>
        </p:txBody>
      </p:sp>
      <p:sp>
        <p:nvSpPr>
          <p:cNvPr id="4" name="Footer Placeholder 3"/>
          <p:cNvSpPr>
            <a:spLocks noGrp="1"/>
          </p:cNvSpPr>
          <p:nvPr>
            <p:ph type="ftr" sz="quarter" idx="11"/>
          </p:nvPr>
        </p:nvSpPr>
        <p:spPr/>
        <p:txBody>
          <a:bodyPr/>
          <a:lstStyle/>
          <a:p>
            <a:r>
              <a:rPr lang="fa-IR"/>
              <a:t>جواد برازنده</a:t>
            </a:r>
          </a:p>
        </p:txBody>
      </p:sp>
      <p:sp>
        <p:nvSpPr>
          <p:cNvPr id="5" name="Slide Number Placeholder 4"/>
          <p:cNvSpPr>
            <a:spLocks noGrp="1"/>
          </p:cNvSpPr>
          <p:nvPr>
            <p:ph type="sldNum" sz="quarter" idx="12"/>
          </p:nvPr>
        </p:nvSpPr>
        <p:spPr/>
        <p:txBody>
          <a:bodyPr/>
          <a:lstStyle/>
          <a:p>
            <a:fld id="{027B42E9-086E-4B6B-917D-55A7959D8AD5}" type="slidenum">
              <a:rPr lang="fa-IR" smtClean="0"/>
              <a:t>‹#›</a:t>
            </a:fld>
            <a:endParaRPr lang="fa-IR"/>
          </a:p>
        </p:txBody>
      </p:sp>
    </p:spTree>
    <p:extLst>
      <p:ext uri="{BB962C8B-B14F-4D97-AF65-F5344CB8AC3E}">
        <p14:creationId xmlns:p14="http://schemas.microsoft.com/office/powerpoint/2010/main" val="59847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تابستان 1402</a:t>
            </a:r>
            <a:endParaRPr lang="fa-IR"/>
          </a:p>
        </p:txBody>
      </p:sp>
      <p:sp>
        <p:nvSpPr>
          <p:cNvPr id="3" name="Footer Placeholder 2"/>
          <p:cNvSpPr>
            <a:spLocks noGrp="1"/>
          </p:cNvSpPr>
          <p:nvPr>
            <p:ph type="ftr" sz="quarter" idx="11"/>
          </p:nvPr>
        </p:nvSpPr>
        <p:spPr/>
        <p:txBody>
          <a:bodyPr/>
          <a:lstStyle/>
          <a:p>
            <a:r>
              <a:rPr lang="fa-IR"/>
              <a:t>جواد برازنده</a:t>
            </a:r>
          </a:p>
        </p:txBody>
      </p:sp>
      <p:sp>
        <p:nvSpPr>
          <p:cNvPr id="4" name="Slide Number Placeholder 3"/>
          <p:cNvSpPr>
            <a:spLocks noGrp="1"/>
          </p:cNvSpPr>
          <p:nvPr>
            <p:ph type="sldNum" sz="quarter" idx="12"/>
          </p:nvPr>
        </p:nvSpPr>
        <p:spPr/>
        <p:txBody>
          <a:bodyPr/>
          <a:lstStyle/>
          <a:p>
            <a:fld id="{027B42E9-086E-4B6B-917D-55A7959D8AD5}" type="slidenum">
              <a:rPr lang="fa-IR" smtClean="0"/>
              <a:t>‹#›</a:t>
            </a:fld>
            <a:endParaRPr lang="fa-IR"/>
          </a:p>
        </p:txBody>
      </p:sp>
    </p:spTree>
    <p:extLst>
      <p:ext uri="{BB962C8B-B14F-4D97-AF65-F5344CB8AC3E}">
        <p14:creationId xmlns:p14="http://schemas.microsoft.com/office/powerpoint/2010/main" val="121697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تابستان 1402</a:t>
            </a:r>
            <a:endParaRPr lang="fa-IR"/>
          </a:p>
        </p:txBody>
      </p:sp>
      <p:sp>
        <p:nvSpPr>
          <p:cNvPr id="6" name="Footer Placeholder 5"/>
          <p:cNvSpPr>
            <a:spLocks noGrp="1"/>
          </p:cNvSpPr>
          <p:nvPr>
            <p:ph type="ftr" sz="quarter" idx="11"/>
          </p:nvPr>
        </p:nvSpPr>
        <p:spPr/>
        <p:txBody>
          <a:bodyPr/>
          <a:lstStyle/>
          <a:p>
            <a:r>
              <a:rPr lang="fa-IR"/>
              <a:t>جواد برازنده</a:t>
            </a:r>
          </a:p>
        </p:txBody>
      </p:sp>
      <p:sp>
        <p:nvSpPr>
          <p:cNvPr id="7" name="Slide Number Placeholder 6"/>
          <p:cNvSpPr>
            <a:spLocks noGrp="1"/>
          </p:cNvSpPr>
          <p:nvPr>
            <p:ph type="sldNum" sz="quarter" idx="12"/>
          </p:nvPr>
        </p:nvSpPr>
        <p:spPr/>
        <p:txBody>
          <a:bodyPr/>
          <a:lstStyle/>
          <a:p>
            <a:fld id="{027B42E9-086E-4B6B-917D-55A7959D8AD5}" type="slidenum">
              <a:rPr lang="fa-IR" smtClean="0"/>
              <a:t>‹#›</a:t>
            </a:fld>
            <a:endParaRPr lang="fa-IR"/>
          </a:p>
        </p:txBody>
      </p:sp>
    </p:spTree>
    <p:extLst>
      <p:ext uri="{BB962C8B-B14F-4D97-AF65-F5344CB8AC3E}">
        <p14:creationId xmlns:p14="http://schemas.microsoft.com/office/powerpoint/2010/main" val="127769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تابستان 1402</a:t>
            </a:r>
            <a:endParaRPr lang="fa-IR"/>
          </a:p>
        </p:txBody>
      </p:sp>
      <p:sp>
        <p:nvSpPr>
          <p:cNvPr id="6" name="Footer Placeholder 5"/>
          <p:cNvSpPr>
            <a:spLocks noGrp="1"/>
          </p:cNvSpPr>
          <p:nvPr>
            <p:ph type="ftr" sz="quarter" idx="11"/>
          </p:nvPr>
        </p:nvSpPr>
        <p:spPr/>
        <p:txBody>
          <a:bodyPr/>
          <a:lstStyle/>
          <a:p>
            <a:r>
              <a:rPr lang="fa-IR"/>
              <a:t>جواد برازنده</a:t>
            </a:r>
          </a:p>
        </p:txBody>
      </p:sp>
      <p:sp>
        <p:nvSpPr>
          <p:cNvPr id="7" name="Slide Number Placeholder 6"/>
          <p:cNvSpPr>
            <a:spLocks noGrp="1"/>
          </p:cNvSpPr>
          <p:nvPr>
            <p:ph type="sldNum" sz="quarter" idx="12"/>
          </p:nvPr>
        </p:nvSpPr>
        <p:spPr/>
        <p:txBody>
          <a:bodyPr/>
          <a:lstStyle/>
          <a:p>
            <a:fld id="{027B42E9-086E-4B6B-917D-55A7959D8AD5}" type="slidenum">
              <a:rPr lang="fa-IR" smtClean="0"/>
              <a:t>‹#›</a:t>
            </a:fld>
            <a:endParaRPr lang="fa-IR"/>
          </a:p>
        </p:txBody>
      </p:sp>
    </p:spTree>
    <p:extLst>
      <p:ext uri="{BB962C8B-B14F-4D97-AF65-F5344CB8AC3E}">
        <p14:creationId xmlns:p14="http://schemas.microsoft.com/office/powerpoint/2010/main" val="338663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تابستان 1402</a:t>
            </a:r>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جواد برازنده</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B42E9-086E-4B6B-917D-55A7959D8AD5}" type="slidenum">
              <a:rPr lang="fa-IR" smtClean="0"/>
              <a:t>‹#›</a:t>
            </a:fld>
            <a:endParaRPr lang="fa-IR"/>
          </a:p>
        </p:txBody>
      </p:sp>
    </p:spTree>
    <p:extLst>
      <p:ext uri="{BB962C8B-B14F-4D97-AF65-F5344CB8AC3E}">
        <p14:creationId xmlns:p14="http://schemas.microsoft.com/office/powerpoint/2010/main" val="3510749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1588;&#1606;&#1575;&#1587;&#1606;&#1575;&#1605;&#1607;%20&#1588;&#1594;&#1604;&#1740;%20&#1575;&#1589;&#1604;&#1575;&#1581;%20&#1588;&#1583;&#1607;.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16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70.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70.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168.xml"/><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85.xml"/><Relationship Id="rId13" Type="http://schemas.openxmlformats.org/officeDocument/2006/relationships/slide" Target="slide44.xml"/><Relationship Id="rId3" Type="http://schemas.openxmlformats.org/officeDocument/2006/relationships/slide" Target="slide32.xml"/><Relationship Id="rId7" Type="http://schemas.openxmlformats.org/officeDocument/2006/relationships/slide" Target="slide75.xml"/><Relationship Id="rId12" Type="http://schemas.openxmlformats.org/officeDocument/2006/relationships/slide" Target="slide46.xml"/><Relationship Id="rId2" Type="http://schemas.openxmlformats.org/officeDocument/2006/relationships/slide" Target="slide72.xml"/><Relationship Id="rId16"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4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slide" Target="slide29.xml"/><Relationship Id="rId10" Type="http://schemas.openxmlformats.org/officeDocument/2006/relationships/slide" Target="slide48.xml"/><Relationship Id="rId4" Type="http://schemas.openxmlformats.org/officeDocument/2006/relationships/slide" Target="slide40.xml"/><Relationship Id="rId9" Type="http://schemas.openxmlformats.org/officeDocument/2006/relationships/slide" Target="slide47.xml"/><Relationship Id="rId14" Type="http://schemas.openxmlformats.org/officeDocument/2006/relationships/slide" Target="slide39.xml"/></Relationships>
</file>

<file path=ppt/slides/_rels/slide71.xml.rels><?xml version="1.0" encoding="UTF-8" standalone="yes"?>
<Relationships xmlns="http://schemas.openxmlformats.org/package/2006/relationships"><Relationship Id="rId2" Type="http://schemas.openxmlformats.org/officeDocument/2006/relationships/slide" Target="slide9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slide" Target="slide8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slide" Target="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slide" Target="slide7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1470025"/>
          </a:xfrm>
        </p:spPr>
        <p:txBody>
          <a:bodyPr>
            <a:normAutofit/>
          </a:bodyPr>
          <a:lstStyle/>
          <a:p>
            <a:r>
              <a:rPr lang="fa-IR" sz="6600" dirty="0">
                <a:cs typeface="B Titr" panose="00000700000000000000" pitchFamily="2" charset="-78"/>
              </a:rPr>
              <a:t>معاینات سلامت شغلی</a:t>
            </a:r>
          </a:p>
        </p:txBody>
      </p:sp>
      <p:sp>
        <p:nvSpPr>
          <p:cNvPr id="3" name="Subtitle 2"/>
          <p:cNvSpPr>
            <a:spLocks noGrp="1"/>
          </p:cNvSpPr>
          <p:nvPr>
            <p:ph type="subTitle" idx="1"/>
          </p:nvPr>
        </p:nvSpPr>
        <p:spPr>
          <a:xfrm>
            <a:off x="1259632" y="2870672"/>
            <a:ext cx="6944816" cy="1752600"/>
          </a:xfrm>
        </p:spPr>
        <p:txBody>
          <a:bodyPr>
            <a:noAutofit/>
          </a:bodyPr>
          <a:lstStyle/>
          <a:p>
            <a:r>
              <a:rPr lang="fa-IR" sz="3600" dirty="0">
                <a:cs typeface="B Titr" panose="00000700000000000000" pitchFamily="2" charset="-78"/>
              </a:rPr>
              <a:t>معاونت بهداشتی دانشگاه علوم پزشکی قم</a:t>
            </a:r>
          </a:p>
          <a:p>
            <a:r>
              <a:rPr lang="fa-IR" sz="3600" dirty="0">
                <a:cs typeface="B Titr" panose="00000700000000000000" pitchFamily="2" charset="-78"/>
              </a:rPr>
              <a:t>مهندس جواد برازنده</a:t>
            </a:r>
          </a:p>
          <a:p>
            <a:r>
              <a:rPr lang="fa-IR" sz="3600" dirty="0">
                <a:cs typeface="B Titr" panose="00000700000000000000" pitchFamily="2" charset="-78"/>
              </a:rPr>
              <a:t>تابستان 1402</a:t>
            </a:r>
          </a:p>
        </p:txBody>
      </p:sp>
      <p:sp>
        <p:nvSpPr>
          <p:cNvPr id="4" name="Date Placeholder 3"/>
          <p:cNvSpPr>
            <a:spLocks noGrp="1"/>
          </p:cNvSpPr>
          <p:nvPr>
            <p:ph type="dt" sz="half" idx="10"/>
          </p:nvPr>
        </p:nvSpPr>
        <p:spPr/>
        <p:txBody>
          <a:bodyPr/>
          <a:lstStyle/>
          <a:p>
            <a:r>
              <a:rPr lang="en-US" dirty="0" err="1"/>
              <a:t>تابستان</a:t>
            </a:r>
            <a:r>
              <a:rPr lang="en-US" dirty="0"/>
              <a:t> 1402</a:t>
            </a:r>
            <a:endParaRPr lang="fa-IR" dirty="0"/>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73507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4FD8A2-6DC2-44F6-A688-18095CA53EF7}"/>
              </a:ext>
            </a:extLst>
          </p:cNvPr>
          <p:cNvSpPr>
            <a:spLocks noGrp="1"/>
          </p:cNvSpPr>
          <p:nvPr>
            <p:ph type="title"/>
          </p:nvPr>
        </p:nvSpPr>
        <p:spPr>
          <a:xfrm>
            <a:off x="395288" y="2852738"/>
            <a:ext cx="8229600" cy="1143000"/>
          </a:xfrm>
        </p:spPr>
        <p:txBody>
          <a:bodyPr>
            <a:normAutofit fontScale="90000"/>
          </a:bodyPr>
          <a:lstStyle/>
          <a:p>
            <a:pPr eaLnBrk="1" fontAlgn="auto" hangingPunct="1">
              <a:spcAft>
                <a:spcPts val="0"/>
              </a:spcAft>
              <a:defRPr/>
            </a:pPr>
            <a:r>
              <a:rPr lang="fa-IR" sz="16600" dirty="0"/>
              <a:t>محیط کار</a:t>
            </a:r>
          </a:p>
        </p:txBody>
      </p:sp>
      <p:sp>
        <p:nvSpPr>
          <p:cNvPr id="22530" name="Date Placeholder 3">
            <a:extLst>
              <a:ext uri="{FF2B5EF4-FFF2-40B4-BE49-F238E27FC236}">
                <a16:creationId xmlns:a16="http://schemas.microsoft.com/office/drawing/2014/main" id="{EE1469EB-9CC8-4E27-8295-5480F43CB8C0}"/>
              </a:ext>
            </a:extLst>
          </p:cNvPr>
          <p:cNvSpPr>
            <a:spLocks noGrp="1"/>
          </p:cNvSpPr>
          <p:nvPr>
            <p:ph type="dt" sz="quarter" idx="10"/>
          </p:nvPr>
        </p:nvSpPr>
        <p:spPr bwMode="auto">
          <a:xfrm>
            <a:off x="107950" y="6427788"/>
            <a:ext cx="2133600" cy="457200"/>
          </a:xfrm>
          <a:ln>
            <a:miter lim="800000"/>
            <a:headEnd/>
            <a:tailEnd/>
          </a:ln>
        </p:spPr>
        <p:txBody>
          <a:bodyPr/>
          <a:lstStyle/>
          <a:p>
            <a:pPr defTabSz="912813">
              <a:defRPr/>
            </a:pPr>
            <a:r>
              <a:rPr lang="en-US">
                <a:solidFill>
                  <a:schemeClr val="tx2">
                    <a:shade val="90000"/>
                  </a:schemeClr>
                </a:solidFill>
              </a:rPr>
              <a:t>1392</a:t>
            </a:r>
          </a:p>
        </p:txBody>
      </p:sp>
      <p:sp>
        <p:nvSpPr>
          <p:cNvPr id="5" name="Footer Placeholder 4">
            <a:extLst>
              <a:ext uri="{FF2B5EF4-FFF2-40B4-BE49-F238E27FC236}">
                <a16:creationId xmlns:a16="http://schemas.microsoft.com/office/drawing/2014/main" id="{3906BA5F-F9EC-4D21-9ADE-4EBBEC969898}"/>
              </a:ext>
            </a:extLst>
          </p:cNvPr>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7" name="Title 1">
            <a:extLst>
              <a:ext uri="{FF2B5EF4-FFF2-40B4-BE49-F238E27FC236}">
                <a16:creationId xmlns:a16="http://schemas.microsoft.com/office/drawing/2014/main" id="{64C71081-18AF-45BF-B888-815AC6E5DB6C}"/>
              </a:ext>
            </a:extLst>
          </p:cNvPr>
          <p:cNvSpPr txBox="1">
            <a:spLocks/>
          </p:cNvSpPr>
          <p:nvPr/>
        </p:nvSpPr>
        <p:spPr bwMode="auto">
          <a:xfrm>
            <a:off x="468313" y="2781300"/>
            <a:ext cx="8229600" cy="1143000"/>
          </a:xfrm>
          <a:prstGeom prst="rect">
            <a:avLst/>
          </a:prstGeom>
          <a:noFill/>
          <a:ln w="9525">
            <a:noFill/>
            <a:miter lim="800000"/>
            <a:headEnd/>
            <a:tailEnd/>
          </a:ln>
          <a:effectLst/>
        </p:spPr>
        <p:txBody>
          <a:bodyPr anchor="ctr"/>
          <a:lstStyle/>
          <a:p>
            <a:pPr algn="ctr" rtl="1" eaLnBrk="0" hangingPunct="0">
              <a:defRPr/>
            </a:pPr>
            <a:r>
              <a:rPr lang="fa-IR" sz="23900" b="1" dirty="0">
                <a:solidFill>
                  <a:schemeClr val="tx2"/>
                </a:solidFill>
                <a:effectLst>
                  <a:outerShdw blurRad="38100" dist="38100" dir="2700000" algn="tl">
                    <a:srgbClr val="000000"/>
                  </a:outerShdw>
                </a:effectLst>
                <a:latin typeface="+mj-lt"/>
                <a:ea typeface="+mj-ea"/>
                <a:cs typeface="+mj-cs"/>
              </a:rPr>
              <a:t>کارگاه</a:t>
            </a:r>
          </a:p>
        </p:txBody>
      </p:sp>
      <p:sp>
        <p:nvSpPr>
          <p:cNvPr id="8" name="Title 1">
            <a:extLst>
              <a:ext uri="{FF2B5EF4-FFF2-40B4-BE49-F238E27FC236}">
                <a16:creationId xmlns:a16="http://schemas.microsoft.com/office/drawing/2014/main" id="{8C845EA4-98F5-4C40-9F34-A15FCFD8FB2F}"/>
              </a:ext>
            </a:extLst>
          </p:cNvPr>
          <p:cNvSpPr txBox="1">
            <a:spLocks/>
          </p:cNvSpPr>
          <p:nvPr/>
        </p:nvSpPr>
        <p:spPr bwMode="auto">
          <a:xfrm>
            <a:off x="468313" y="2636838"/>
            <a:ext cx="8229600" cy="1143000"/>
          </a:xfrm>
          <a:prstGeom prst="rect">
            <a:avLst/>
          </a:prstGeom>
          <a:noFill/>
          <a:ln w="9525">
            <a:noFill/>
            <a:miter lim="800000"/>
            <a:headEnd/>
            <a:tailEnd/>
          </a:ln>
          <a:effectLst/>
        </p:spPr>
        <p:txBody>
          <a:bodyPr anchor="ctr"/>
          <a:lstStyle/>
          <a:p>
            <a:pPr algn="ctr" rtl="1" eaLnBrk="0" hangingPunct="0">
              <a:defRPr/>
            </a:pPr>
            <a:r>
              <a:rPr lang="fa-IR" sz="23900" b="1" dirty="0">
                <a:solidFill>
                  <a:schemeClr val="tx2"/>
                </a:solidFill>
                <a:effectLst>
                  <a:outerShdw blurRad="38100" dist="38100" dir="2700000" algn="tl">
                    <a:srgbClr val="000000"/>
                  </a:outerShdw>
                </a:effectLst>
                <a:latin typeface="+mj-lt"/>
                <a:ea typeface="+mj-ea"/>
                <a:cs typeface="+mj-cs"/>
              </a:rPr>
              <a:t>ماده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0"/>
                                        <p:tgtEl>
                                          <p:spTgt spid="6"/>
                                        </p:tgtEl>
                                      </p:cBhvr>
                                    </p:animEffect>
                                  </p:childTnLst>
                                </p:cTn>
                              </p:par>
                            </p:childTnLst>
                          </p:cTn>
                        </p:par>
                        <p:par>
                          <p:cTn id="8" fill="hold" nodeType="afterGroup">
                            <p:stCondLst>
                              <p:cond delay="5000"/>
                            </p:stCondLst>
                            <p:childTnLst>
                              <p:par>
                                <p:cTn id="9" presetID="3" presetClass="exit" presetSubtype="10" fill="hold" grpId="1" nodeType="afterEffect">
                                  <p:stCondLst>
                                    <p:cond delay="0"/>
                                  </p:stCondLst>
                                  <p:childTnLst>
                                    <p:animEffect transition="out" filter="blinds(horizontal)">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par>
                          <p:cTn id="12" fill="hold" nodeType="afterGroup">
                            <p:stCondLst>
                              <p:cond delay="5500"/>
                            </p:stCondLst>
                            <p:childTnLst>
                              <p:par>
                                <p:cTn id="13" presetID="3" presetClass="entr" presetSubtype="10" fill="hold" grpId="1"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0"/>
                                        <p:tgtEl>
                                          <p:spTgt spid="7"/>
                                        </p:tgtEl>
                                      </p:cBhvr>
                                    </p:animEffect>
                                  </p:childTnLst>
                                </p:cTn>
                              </p:par>
                            </p:childTnLst>
                          </p:cTn>
                        </p:par>
                        <p:par>
                          <p:cTn id="16" fill="hold" nodeType="afterGroup">
                            <p:stCondLst>
                              <p:cond delay="10500"/>
                            </p:stCondLst>
                            <p:childTnLst>
                              <p:par>
                                <p:cTn id="17" presetID="4" presetClass="exit" presetSubtype="16" fill="hold" grpId="0" nodeType="afterEffect">
                                  <p:stCondLst>
                                    <p:cond delay="0"/>
                                  </p:stCondLst>
                                  <p:childTnLst>
                                    <p:animEffect transition="out" filter="box(in)">
                                      <p:cBhvr>
                                        <p:cTn id="18" dur="5000"/>
                                        <p:tgtEl>
                                          <p:spTgt spid="7"/>
                                        </p:tgtEl>
                                      </p:cBhvr>
                                    </p:animEffect>
                                    <p:set>
                                      <p:cBhvr>
                                        <p:cTn id="19" dur="1" fill="hold">
                                          <p:stCondLst>
                                            <p:cond delay="4999"/>
                                          </p:stCondLst>
                                        </p:cTn>
                                        <p:tgtEl>
                                          <p:spTgt spid="7"/>
                                        </p:tgtEl>
                                        <p:attrNameLst>
                                          <p:attrName>style.visibility</p:attrName>
                                        </p:attrNameLst>
                                      </p:cBhvr>
                                      <p:to>
                                        <p:strVal val="hidden"/>
                                      </p:to>
                                    </p:set>
                                  </p:childTnLst>
                                </p:cTn>
                              </p:par>
                            </p:childTnLst>
                          </p:cTn>
                        </p:par>
                        <p:par>
                          <p:cTn id="20" fill="hold" nodeType="afterGroup">
                            <p:stCondLst>
                              <p:cond delay="15500"/>
                            </p:stCondLst>
                            <p:childTnLst>
                              <p:par>
                                <p:cTn id="21" presetID="3"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79512" y="1628800"/>
            <a:ext cx="8766313" cy="3528392"/>
          </a:xfrm>
          <a:prstGeom prst="rect">
            <a:avLst/>
          </a:prstGeom>
          <a:noFill/>
          <a:ln w="9525">
            <a:noFill/>
            <a:miter lim="800000"/>
            <a:headEnd/>
            <a:tailEnd/>
          </a:ln>
        </p:spPr>
      </p:pic>
      <p:sp>
        <p:nvSpPr>
          <p:cNvPr id="2" name="Title 1"/>
          <p:cNvSpPr>
            <a:spLocks noGrp="1"/>
          </p:cNvSpPr>
          <p:nvPr>
            <p:ph type="title"/>
          </p:nvPr>
        </p:nvSpPr>
        <p:spPr/>
        <p:txBody>
          <a:bodyPr/>
          <a:lstStyle/>
          <a:p>
            <a:pPr rtl="1"/>
            <a:r>
              <a:rPr lang="fa-IR" dirty="0"/>
              <a:t>سوابق</a:t>
            </a:r>
            <a:r>
              <a:rPr lang="fa-IR" dirty="0">
                <a:cs typeface="B Nazanin" pitchFamily="2" charset="-78"/>
              </a:rPr>
              <a:t> </a:t>
            </a:r>
            <a:r>
              <a:rPr lang="fa-IR" dirty="0"/>
              <a:t>شغلی</a:t>
            </a:r>
            <a:endParaRPr lang="en-US" dirty="0"/>
          </a:p>
        </p:txBody>
      </p:sp>
      <p:sp>
        <p:nvSpPr>
          <p:cNvPr id="3" name="Date Placeholder 2"/>
          <p:cNvSpPr>
            <a:spLocks noGrp="1"/>
          </p:cNvSpPr>
          <p:nvPr>
            <p:ph type="dt" sz="half" idx="10"/>
          </p:nvPr>
        </p:nvSpPr>
        <p:spPr/>
        <p:txBody>
          <a:bodyPr/>
          <a:lstStyle/>
          <a:p>
            <a:r>
              <a:rPr lang="en-US"/>
              <a:t>تابستان 1402</a:t>
            </a:r>
            <a:endParaRPr lang="fa-IR"/>
          </a:p>
        </p:txBody>
      </p:sp>
      <p:sp>
        <p:nvSpPr>
          <p:cNvPr id="4" name="Footer Placeholder 3"/>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0800591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79512" y="1124744"/>
            <a:ext cx="8784976" cy="5328592"/>
          </a:xfrm>
          <a:prstGeom prst="rect">
            <a:avLst/>
          </a:prstGeom>
          <a:noFill/>
          <a:ln w="9525">
            <a:noFill/>
            <a:miter lim="800000"/>
            <a:headEnd/>
            <a:tailEnd/>
          </a:ln>
        </p:spPr>
      </p:pic>
      <p:sp>
        <p:nvSpPr>
          <p:cNvPr id="2" name="Title 1"/>
          <p:cNvSpPr>
            <a:spLocks noGrp="1"/>
          </p:cNvSpPr>
          <p:nvPr>
            <p:ph type="title"/>
          </p:nvPr>
        </p:nvSpPr>
        <p:spPr>
          <a:xfrm>
            <a:off x="467544" y="0"/>
            <a:ext cx="8229600" cy="1143000"/>
          </a:xfrm>
        </p:spPr>
        <p:txBody>
          <a:bodyPr/>
          <a:lstStyle/>
          <a:p>
            <a:pPr rtl="1"/>
            <a:r>
              <a:rPr lang="fa-IR" dirty="0"/>
              <a:t>اندازه گیری عوامل زیان آورشغلی </a:t>
            </a:r>
            <a:endParaRPr lang="en-US" dirty="0"/>
          </a:p>
        </p:txBody>
      </p:sp>
      <p:sp>
        <p:nvSpPr>
          <p:cNvPr id="3" name="Date Placeholder 2"/>
          <p:cNvSpPr>
            <a:spLocks noGrp="1"/>
          </p:cNvSpPr>
          <p:nvPr>
            <p:ph type="dt" sz="half" idx="10"/>
          </p:nvPr>
        </p:nvSpPr>
        <p:spPr/>
        <p:txBody>
          <a:bodyPr/>
          <a:lstStyle/>
          <a:p>
            <a:r>
              <a:rPr lang="en-US"/>
              <a:t>تابستان 1402</a:t>
            </a:r>
            <a:endParaRPr lang="fa-IR"/>
          </a:p>
        </p:txBody>
      </p:sp>
      <p:sp>
        <p:nvSpPr>
          <p:cNvPr id="4" name="Footer Placeholder 3"/>
          <p:cNvSpPr>
            <a:spLocks noGrp="1"/>
          </p:cNvSpPr>
          <p:nvPr>
            <p:ph type="ftr" sz="quarter" idx="11"/>
          </p:nvPr>
        </p:nvSpPr>
        <p:spPr/>
        <p:txBody>
          <a:bodyPr/>
          <a:lstStyle/>
          <a:p>
            <a:r>
              <a:rPr lang="fa-IR"/>
              <a:t>جواد برازنده</a:t>
            </a:r>
          </a:p>
        </p:txBody>
      </p:sp>
      <p:cxnSp>
        <p:nvCxnSpPr>
          <p:cNvPr id="6" name="Straight Arrow Connector 5"/>
          <p:cNvCxnSpPr/>
          <p:nvPr/>
        </p:nvCxnSpPr>
        <p:spPr>
          <a:xfrm>
            <a:off x="827584" y="5633882"/>
            <a:ext cx="288032" cy="39604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36296" y="4607550"/>
            <a:ext cx="1656184" cy="523220"/>
          </a:xfrm>
          <a:prstGeom prst="rect">
            <a:avLst/>
          </a:prstGeom>
          <a:noFill/>
        </p:spPr>
        <p:txBody>
          <a:bodyPr wrap="square" rtlCol="0">
            <a:spAutoFit/>
          </a:bodyPr>
          <a:lstStyle/>
          <a:p>
            <a:r>
              <a:rPr lang="fa-IR" sz="2800" dirty="0">
                <a:solidFill>
                  <a:srgbClr val="FF0000"/>
                </a:solidFill>
                <a:cs typeface="B Titr" panose="00000700000000000000" pitchFamily="2" charset="-78"/>
              </a:rPr>
              <a:t>نوع عامل</a:t>
            </a:r>
            <a:endParaRPr lang="en-US" sz="2800" dirty="0">
              <a:solidFill>
                <a:srgbClr val="FF0000"/>
              </a:solidFill>
              <a:cs typeface="B Titr" panose="00000700000000000000" pitchFamily="2" charset="-78"/>
            </a:endParaRPr>
          </a:p>
        </p:txBody>
      </p:sp>
      <p:sp>
        <p:nvSpPr>
          <p:cNvPr id="7" name="TextBox 6"/>
          <p:cNvSpPr txBox="1"/>
          <p:nvPr/>
        </p:nvSpPr>
        <p:spPr>
          <a:xfrm>
            <a:off x="2404491" y="4607550"/>
            <a:ext cx="1895071" cy="523220"/>
          </a:xfrm>
          <a:prstGeom prst="rect">
            <a:avLst/>
          </a:prstGeom>
          <a:noFill/>
        </p:spPr>
        <p:txBody>
          <a:bodyPr wrap="none" rtlCol="0">
            <a:spAutoFit/>
          </a:bodyPr>
          <a:lstStyle/>
          <a:p>
            <a:r>
              <a:rPr lang="fa-IR" sz="2800" dirty="0">
                <a:solidFill>
                  <a:srgbClr val="FF0000"/>
                </a:solidFill>
                <a:cs typeface="B Titr" panose="00000700000000000000" pitchFamily="2" charset="-78"/>
              </a:rPr>
              <a:t>میزان</a:t>
            </a:r>
            <a:r>
              <a:rPr lang="fa-IR" dirty="0"/>
              <a:t> </a:t>
            </a:r>
            <a:r>
              <a:rPr lang="fa-IR" sz="2800" dirty="0">
                <a:solidFill>
                  <a:srgbClr val="FF0000"/>
                </a:solidFill>
                <a:cs typeface="B Titr" panose="00000700000000000000" pitchFamily="2" charset="-78"/>
              </a:rPr>
              <a:t>مواجهه</a:t>
            </a:r>
            <a:endParaRPr lang="en-US" sz="2800" dirty="0">
              <a:solidFill>
                <a:srgbClr val="FF0000"/>
              </a:solidFill>
              <a:cs typeface="B Titr" panose="00000700000000000000" pitchFamily="2" charset="-78"/>
            </a:endParaRPr>
          </a:p>
        </p:txBody>
      </p:sp>
      <p:sp>
        <p:nvSpPr>
          <p:cNvPr id="8" name="TextBox 7"/>
          <p:cNvSpPr txBox="1"/>
          <p:nvPr/>
        </p:nvSpPr>
        <p:spPr>
          <a:xfrm>
            <a:off x="5466260" y="4607550"/>
            <a:ext cx="1770036" cy="523220"/>
          </a:xfrm>
          <a:prstGeom prst="rect">
            <a:avLst/>
          </a:prstGeom>
          <a:noFill/>
        </p:spPr>
        <p:txBody>
          <a:bodyPr wrap="none" rtlCol="0">
            <a:spAutoFit/>
          </a:bodyPr>
          <a:lstStyle/>
          <a:p>
            <a:r>
              <a:rPr lang="fa-IR" sz="2800" dirty="0">
                <a:solidFill>
                  <a:srgbClr val="FF0000"/>
                </a:solidFill>
                <a:cs typeface="B Titr" panose="00000700000000000000" pitchFamily="2" charset="-78"/>
              </a:rPr>
              <a:t>مدت</a:t>
            </a:r>
            <a:r>
              <a:rPr lang="fa-IR" dirty="0"/>
              <a:t> </a:t>
            </a:r>
            <a:r>
              <a:rPr lang="fa-IR" sz="2800" dirty="0">
                <a:solidFill>
                  <a:srgbClr val="FF0000"/>
                </a:solidFill>
                <a:cs typeface="B Titr" panose="00000700000000000000" pitchFamily="2" charset="-78"/>
              </a:rPr>
              <a:t>مواجهه</a:t>
            </a:r>
            <a:endParaRPr lang="en-US" sz="2800" dirty="0">
              <a:solidFill>
                <a:srgbClr val="FF0000"/>
              </a:solidFill>
              <a:cs typeface="B Titr" panose="00000700000000000000" pitchFamily="2" charset="-78"/>
            </a:endParaRPr>
          </a:p>
        </p:txBody>
      </p:sp>
      <p:sp>
        <p:nvSpPr>
          <p:cNvPr id="9" name="TextBox 8"/>
          <p:cNvSpPr txBox="1"/>
          <p:nvPr/>
        </p:nvSpPr>
        <p:spPr>
          <a:xfrm>
            <a:off x="3466353" y="5659248"/>
            <a:ext cx="3999813" cy="523220"/>
          </a:xfrm>
          <a:prstGeom prst="rect">
            <a:avLst/>
          </a:prstGeom>
          <a:noFill/>
        </p:spPr>
        <p:txBody>
          <a:bodyPr wrap="none" rtlCol="0">
            <a:spAutoFit/>
          </a:bodyPr>
          <a:lstStyle/>
          <a:p>
            <a:r>
              <a:rPr lang="fa-IR" sz="2800" dirty="0">
                <a:solidFill>
                  <a:srgbClr val="FF0000"/>
                </a:solidFill>
                <a:cs typeface="B Titr" panose="00000700000000000000" pitchFamily="2" charset="-78"/>
              </a:rPr>
              <a:t>حفاظت</a:t>
            </a:r>
            <a:r>
              <a:rPr lang="fa-IR" dirty="0"/>
              <a:t> </a:t>
            </a:r>
            <a:r>
              <a:rPr lang="fa-IR" sz="2800" dirty="0">
                <a:solidFill>
                  <a:srgbClr val="FF0000"/>
                </a:solidFill>
                <a:cs typeface="B Titr" panose="00000700000000000000" pitchFamily="2" charset="-78"/>
              </a:rPr>
              <a:t>ها</a:t>
            </a:r>
            <a:r>
              <a:rPr lang="fa-IR" dirty="0"/>
              <a:t> ، </a:t>
            </a:r>
            <a:r>
              <a:rPr lang="fa-IR" sz="2800" dirty="0">
                <a:solidFill>
                  <a:srgbClr val="FF0000"/>
                </a:solidFill>
                <a:cs typeface="B Titr" panose="00000700000000000000" pitchFamily="2" charset="-78"/>
              </a:rPr>
              <a:t>برنامه</a:t>
            </a:r>
            <a:r>
              <a:rPr lang="fa-IR" dirty="0"/>
              <a:t> </a:t>
            </a:r>
            <a:r>
              <a:rPr lang="fa-IR" sz="2800" dirty="0">
                <a:solidFill>
                  <a:srgbClr val="FF0000"/>
                </a:solidFill>
                <a:cs typeface="B Titr" panose="00000700000000000000" pitchFamily="2" charset="-78"/>
              </a:rPr>
              <a:t>های</a:t>
            </a:r>
            <a:r>
              <a:rPr lang="fa-IR" dirty="0"/>
              <a:t> </a:t>
            </a:r>
            <a:r>
              <a:rPr lang="fa-IR" sz="2800" dirty="0">
                <a:solidFill>
                  <a:srgbClr val="FF0000"/>
                </a:solidFill>
                <a:cs typeface="B Titr" panose="00000700000000000000" pitchFamily="2" charset="-78"/>
              </a:rPr>
              <a:t>کنترلی</a:t>
            </a:r>
            <a:endParaRPr lang="en-US"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26443492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C0547-B13D-4F8B-97CA-5271B2E9AF90}"/>
              </a:ext>
            </a:extLst>
          </p:cNvPr>
          <p:cNvSpPr>
            <a:spLocks noGrp="1"/>
          </p:cNvSpPr>
          <p:nvPr>
            <p:ph type="title"/>
          </p:nvPr>
        </p:nvSpPr>
        <p:spPr/>
        <p:txBody>
          <a:bodyPr/>
          <a:lstStyle/>
          <a:p>
            <a:r>
              <a:rPr lang="fa-IR" dirty="0"/>
              <a:t>نوع صدا</a:t>
            </a:r>
            <a:endParaRPr lang="en-US" dirty="0"/>
          </a:p>
        </p:txBody>
      </p:sp>
      <p:sp>
        <p:nvSpPr>
          <p:cNvPr id="3" name="Content Placeholder 2">
            <a:extLst>
              <a:ext uri="{FF2B5EF4-FFF2-40B4-BE49-F238E27FC236}">
                <a16:creationId xmlns:a16="http://schemas.microsoft.com/office/drawing/2014/main" id="{AE1BBEA2-3E91-40AE-BE84-7B89D8200755}"/>
              </a:ext>
            </a:extLst>
          </p:cNvPr>
          <p:cNvSpPr>
            <a:spLocks noGrp="1"/>
          </p:cNvSpPr>
          <p:nvPr>
            <p:ph idx="1"/>
          </p:nvPr>
        </p:nvSpPr>
        <p:spPr/>
        <p:txBody>
          <a:bodyPr/>
          <a:lstStyle/>
          <a:p>
            <a:pPr algn="just" rtl="1">
              <a:lnSpc>
                <a:spcPct val="115000"/>
              </a:lnSpc>
              <a:spcAft>
                <a:spcPts val="1000"/>
              </a:spcAft>
            </a:pPr>
            <a:r>
              <a:rPr lang="fa-IR" sz="2000" b="1" dirty="0" err="1">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صداي</a:t>
            </a:r>
            <a:r>
              <a:rPr lang="fa-IR" sz="2000" b="1" dirty="0">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 ممتد:</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اصواتي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كه</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با شدت و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كيفيت</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ثابت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براي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مدت نسبتا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طولاني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توليد</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شده و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تغييرات</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آن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كمتر</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از 3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دسي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بل است مانند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ماشين</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چاپ ،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ماشين</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بافندگي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و...</a:t>
            </a:r>
            <a:endPar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fa-IR" sz="2000" b="1" dirty="0" err="1">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صداي</a:t>
            </a:r>
            <a:r>
              <a:rPr lang="fa-IR" sz="2000" b="1" dirty="0">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 </a:t>
            </a:r>
            <a:r>
              <a:rPr lang="fa-IR" sz="2000" b="1" dirty="0" err="1">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نوساني</a:t>
            </a:r>
            <a:r>
              <a:rPr lang="fa-IR" sz="2000" b="1" dirty="0">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سر و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صداي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ممتدي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كه</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در آن شدت صوت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بيش</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از 3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دسي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بل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تغيير</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كند</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مانند سر و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صداي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ترافيك</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a:t>
            </a:r>
            <a:endPar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fa-IR" sz="2000" b="1" dirty="0" err="1">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صداي</a:t>
            </a:r>
            <a:r>
              <a:rPr lang="fa-IR" sz="2000" b="1" dirty="0">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 متناوب:</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صدایی است که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براي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مدت زمان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كوتاهي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توليد</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شود و شدت آن متناوباً به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صداي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زمينه</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مي</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رسد ؛ مانند زنگ تلفن.</a:t>
            </a:r>
            <a:endPar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fa-IR" sz="2000" b="1" dirty="0" err="1">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صداي</a:t>
            </a:r>
            <a:r>
              <a:rPr lang="fa-IR" sz="2000" b="1" dirty="0">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 </a:t>
            </a:r>
            <a:r>
              <a:rPr lang="fa-IR" sz="2000" b="1" dirty="0" err="1">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كوبه</a:t>
            </a:r>
            <a:r>
              <a:rPr lang="fa-IR" sz="2000" b="1" dirty="0">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 </a:t>
            </a:r>
            <a:r>
              <a:rPr lang="fa-IR" sz="2000" b="1" dirty="0" err="1">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اي</a:t>
            </a:r>
            <a:r>
              <a:rPr lang="fa-IR" sz="2000" b="1" dirty="0">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 و ضربه </a:t>
            </a:r>
            <a:r>
              <a:rPr lang="fa-IR" sz="2000" b="1" dirty="0" err="1">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اي</a:t>
            </a:r>
            <a:r>
              <a:rPr lang="fa-IR" sz="2000" b="1" dirty="0">
                <a:effectLst>
                  <a:outerShdw blurRad="38100" dist="38100" dir="2700000" algn="tl">
                    <a:srgbClr val="000000">
                      <a:alpha val="43137"/>
                    </a:srgbClr>
                  </a:outerShdw>
                </a:effectLst>
                <a:latin typeface="2Compset"/>
                <a:ea typeface="Calibri" panose="020F0502020204030204" pitchFamily="34" charset="0"/>
                <a:cs typeface="B Titr" panose="00000700000000000000" pitchFamily="2" charset="-78"/>
              </a:rPr>
              <a:t>:</a:t>
            </a:r>
            <a:r>
              <a:rPr lang="fa-IR" sz="2000" b="1" dirty="0">
                <a:effectLst>
                  <a:outerShdw blurRad="38100" dist="38100" dir="2700000" algn="tl">
                    <a:srgbClr val="000000">
                      <a:alpha val="43137"/>
                    </a:srgbClr>
                  </a:outerShdw>
                </a:effectLst>
                <a:latin typeface="2Compset"/>
                <a:ea typeface="Calibri" panose="020F0502020204030204" pitchFamily="34" charset="0"/>
                <a:cs typeface="B Nazanin" panose="00000400000000000000" pitchFamily="2" charset="-78"/>
              </a:rPr>
              <a:t> اصوات ضربه ای با زمان تکرار کمتر از  2 ثانیه، در فرکانس های یک سوم </a:t>
            </a:r>
            <a:r>
              <a:rPr lang="fa-IR" sz="2000" b="1" dirty="0" err="1">
                <a:effectLst>
                  <a:outerShdw blurRad="38100" dist="38100" dir="2700000" algn="tl">
                    <a:srgbClr val="000000">
                      <a:alpha val="43137"/>
                    </a:srgbClr>
                  </a:outerShdw>
                </a:effectLst>
                <a:latin typeface="2Compset"/>
                <a:ea typeface="Calibri" panose="020F0502020204030204" pitchFamily="34" charset="0"/>
                <a:cs typeface="B Nazanin" panose="00000400000000000000" pitchFamily="2" charset="-78"/>
              </a:rPr>
              <a:t>اکتاوباند</a:t>
            </a:r>
            <a:r>
              <a:rPr lang="fa-IR" sz="2000" b="1" dirty="0">
                <a:effectLst>
                  <a:outerShdw blurRad="38100" dist="38100" dir="2700000" algn="tl">
                    <a:srgbClr val="000000">
                      <a:alpha val="43137"/>
                    </a:srgbClr>
                  </a:outerShdw>
                </a:effectLst>
                <a:latin typeface="2Compset"/>
                <a:ea typeface="Calibri" panose="020F0502020204030204" pitchFamily="34" charset="0"/>
                <a:cs typeface="B Nazanin" panose="00000400000000000000" pitchFamily="2" charset="-78"/>
              </a:rPr>
              <a:t> از  1 تا  80 </a:t>
            </a:r>
            <a:r>
              <a:rPr lang="fa-IR" sz="2000" b="1" dirty="0" err="1">
                <a:effectLst>
                  <a:outerShdw blurRad="38100" dist="38100" dir="2700000" algn="tl">
                    <a:srgbClr val="000000">
                      <a:alpha val="43137"/>
                    </a:srgbClr>
                  </a:outerShdw>
                </a:effectLst>
                <a:latin typeface="2Compset"/>
                <a:ea typeface="Calibri" panose="020F0502020204030204" pitchFamily="34" charset="0"/>
                <a:cs typeface="B Nazanin" panose="00000400000000000000" pitchFamily="2" charset="-78"/>
              </a:rPr>
              <a:t>هرتز</a:t>
            </a:r>
            <a:r>
              <a:rPr lang="fa-IR" sz="2000" b="1" dirty="0">
                <a:effectLst>
                  <a:outerShdw blurRad="38100" dist="38100" dir="2700000" algn="tl">
                    <a:srgbClr val="000000">
                      <a:alpha val="43137"/>
                    </a:srgbClr>
                  </a:outerShdw>
                </a:effectLst>
                <a:latin typeface="2Compset"/>
                <a:ea typeface="Calibri" panose="020F0502020204030204" pitchFamily="34" charset="0"/>
                <a:cs typeface="B Nazanin" panose="00000400000000000000" pitchFamily="2" charset="-78"/>
              </a:rPr>
              <a:t>، نباید مقدار سقف تراز فشار صوت از( </a:t>
            </a:r>
            <a:r>
              <a:rPr lang="en-US" sz="2000" b="1" dirty="0">
                <a:effectLst>
                  <a:outerShdw blurRad="38100" dist="38100" dir="2700000" algn="tl">
                    <a:srgbClr val="000000">
                      <a:alpha val="43137"/>
                    </a:srgbClr>
                  </a:outerShdw>
                </a:effectLst>
                <a:latin typeface="2Compset"/>
                <a:ea typeface="Calibri" panose="020F0502020204030204" pitchFamily="34" charset="0"/>
                <a:cs typeface="B Nazanin" panose="00000400000000000000" pitchFamily="2" charset="-78"/>
              </a:rPr>
              <a:t>C</a:t>
            </a:r>
            <a:r>
              <a:rPr lang="fa-IR" sz="2000" b="1" dirty="0">
                <a:effectLst>
                  <a:outerShdw blurRad="38100" dist="38100" dir="2700000" algn="tl">
                    <a:srgbClr val="000000">
                      <a:alpha val="43137"/>
                    </a:srgbClr>
                  </a:outerShdw>
                </a:effectLst>
                <a:latin typeface="2Compset"/>
                <a:ea typeface="Calibri" panose="020F0502020204030204" pitchFamily="34" charset="0"/>
                <a:cs typeface="B Nazanin" panose="00000400000000000000" pitchFamily="2" charset="-78"/>
              </a:rPr>
              <a:t> )</a:t>
            </a:r>
            <a:r>
              <a:rPr lang="en-US"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db</a:t>
            </a:r>
            <a:r>
              <a:rPr lang="en-US" sz="2000" b="1" dirty="0">
                <a:effectLst>
                  <a:outerShdw blurRad="38100" dist="38100" dir="2700000" algn="tl">
                    <a:srgbClr val="000000">
                      <a:alpha val="43137"/>
                    </a:srgbClr>
                  </a:outerShdw>
                </a:effectLst>
                <a:latin typeface="B Nazanin" panose="00000400000000000000" pitchFamily="2" charset="-78"/>
                <a:ea typeface="Calibri" panose="020F0502020204030204" pitchFamily="34" charset="0"/>
                <a:cs typeface="Arial" panose="020B0604020202020204" pitchFamily="34" charset="0"/>
              </a:rPr>
              <a:t> </a:t>
            </a:r>
            <a:r>
              <a:rPr lang="fa-IR" sz="2000" b="1" dirty="0">
                <a:effectLst>
                  <a:outerShdw blurRad="38100" dist="38100" dir="2700000" algn="tl">
                    <a:srgbClr val="000000">
                      <a:alpha val="43137"/>
                    </a:srgbClr>
                  </a:outerShdw>
                </a:effectLst>
                <a:latin typeface="B Nazanin" panose="00000400000000000000" pitchFamily="2" charset="-78"/>
                <a:ea typeface="Calibri" panose="020F0502020204030204" pitchFamily="34" charset="0"/>
                <a:cs typeface="Arial" panose="020B0604020202020204" pitchFamily="34" charset="0"/>
              </a:rPr>
              <a:t>145 فراتر رود. علاوه بر آن، تراز کلی فشار صوتی وزن نیافته نباید از مقدار سقف </a:t>
            </a:r>
            <a:r>
              <a:rPr lang="en-US" sz="2000" b="1" dirty="0">
                <a:effectLst>
                  <a:outerShdw blurRad="38100" dist="38100" dir="2700000" algn="tl">
                    <a:srgbClr val="000000">
                      <a:alpha val="43137"/>
                    </a:srgbClr>
                  </a:outerShdw>
                </a:effectLst>
                <a:latin typeface="2Compset"/>
                <a:ea typeface="Calibri" panose="020F0502020204030204" pitchFamily="34" charset="0"/>
                <a:cs typeface="B Nazanin" panose="00000400000000000000" pitchFamily="2" charset="-78"/>
              </a:rPr>
              <a:t>(C)dB</a:t>
            </a:r>
            <a:r>
              <a:rPr lang="en-US" sz="2000" b="1" dirty="0">
                <a:effectLst>
                  <a:outerShdw blurRad="38100" dist="38100" dir="2700000" algn="tl">
                    <a:srgbClr val="000000">
                      <a:alpha val="43137"/>
                    </a:srgbClr>
                  </a:outerShdw>
                </a:effectLst>
                <a:latin typeface="B Nazanin" panose="00000400000000000000" pitchFamily="2" charset="-78"/>
                <a:ea typeface="Calibri" panose="020F0502020204030204" pitchFamily="34" charset="0"/>
                <a:cs typeface="Arial" panose="020B0604020202020204" pitchFamily="34" charset="0"/>
              </a:rPr>
              <a:t> </a:t>
            </a:r>
            <a:r>
              <a:rPr lang="fa-IR" sz="2000" b="1" dirty="0">
                <a:effectLst>
                  <a:outerShdw blurRad="38100" dist="38100" dir="2700000" algn="tl">
                    <a:srgbClr val="000000">
                      <a:alpha val="43137"/>
                    </a:srgbClr>
                  </a:outerShdw>
                </a:effectLst>
                <a:latin typeface="B Nazanin" panose="00000400000000000000" pitchFamily="2" charset="-78"/>
                <a:ea typeface="Calibri" panose="020F0502020204030204" pitchFamily="34" charset="0"/>
                <a:cs typeface="Arial" panose="020B0604020202020204" pitchFamily="34" charset="0"/>
              </a:rPr>
              <a:t>150 افزون گردد</a:t>
            </a:r>
            <a:r>
              <a:rPr lang="en-US" sz="2000" b="1" dirty="0">
                <a:effectLst>
                  <a:outerShdw blurRad="38100" dist="38100" dir="2700000" algn="tl">
                    <a:srgbClr val="000000">
                      <a:alpha val="43137"/>
                    </a:srgbClr>
                  </a:outerShdw>
                </a:effectLst>
                <a:latin typeface="2Compset"/>
                <a:ea typeface="Calibri" panose="020F0502020204030204" pitchFamily="34" charset="0"/>
                <a:cs typeface="B Nazanin" panose="00000400000000000000" pitchFamily="2" charset="-78"/>
              </a:rPr>
              <a:t>.</a:t>
            </a:r>
            <a:endPar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9B2EA352-5161-46F5-B7AD-ECD903CB1857}"/>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CABAE62F-104E-4FBC-A1E9-254FA0BEF972}"/>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4144200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07504" y="1268760"/>
            <a:ext cx="8840913" cy="2345000"/>
          </a:xfrm>
          <a:prstGeom prst="rect">
            <a:avLst/>
          </a:prstGeom>
          <a:noFill/>
          <a:ln w="9525">
            <a:noFill/>
            <a:miter lim="800000"/>
            <a:headEnd/>
            <a:tailEnd/>
          </a:ln>
        </p:spPr>
      </p:pic>
      <p:sp>
        <p:nvSpPr>
          <p:cNvPr id="2" name="Title 1"/>
          <p:cNvSpPr>
            <a:spLocks noGrp="1"/>
          </p:cNvSpPr>
          <p:nvPr>
            <p:ph type="title"/>
          </p:nvPr>
        </p:nvSpPr>
        <p:spPr/>
        <p:txBody>
          <a:bodyPr/>
          <a:lstStyle/>
          <a:p>
            <a:pPr rtl="1"/>
            <a:r>
              <a:rPr lang="fa-IR" dirty="0"/>
              <a:t>سابقه شخصی، خانوادگی و پزشکی</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107504" y="3613760"/>
            <a:ext cx="8856984" cy="3244240"/>
          </a:xfrm>
          <a:prstGeom prst="rect">
            <a:avLst/>
          </a:prstGeom>
          <a:noFill/>
          <a:ln w="9525">
            <a:noFill/>
            <a:miter lim="800000"/>
            <a:headEnd/>
            <a:tailEnd/>
          </a:ln>
        </p:spPr>
      </p:pic>
      <p:cxnSp>
        <p:nvCxnSpPr>
          <p:cNvPr id="4" name="Straight Arrow Connector 3"/>
          <p:cNvCxnSpPr/>
          <p:nvPr/>
        </p:nvCxnSpPr>
        <p:spPr>
          <a:xfrm>
            <a:off x="4211960" y="6741368"/>
            <a:ext cx="216024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62040" y="5733256"/>
            <a:ext cx="216024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65240" y="2996952"/>
            <a:ext cx="216024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086245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2339752" y="332656"/>
            <a:ext cx="4325152" cy="4525963"/>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308920" y="4800600"/>
            <a:ext cx="4320480" cy="1795295"/>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a:t>تابستان 1402</a:t>
            </a:r>
            <a:endParaRPr lang="fa-IR"/>
          </a:p>
        </p:txBody>
      </p:sp>
      <p:sp>
        <p:nvSpPr>
          <p:cNvPr id="3" name="Footer Placeholder 2"/>
          <p:cNvSpPr>
            <a:spLocks noGrp="1"/>
          </p:cNvSpPr>
          <p:nvPr>
            <p:ph type="ftr" sz="quarter" idx="11"/>
          </p:nvPr>
        </p:nvSpPr>
        <p:spPr/>
        <p:txBody>
          <a:bodyPr/>
          <a:lstStyle/>
          <a:p>
            <a:r>
              <a:rPr lang="fa-IR"/>
              <a:t>جواد برازنده</a:t>
            </a:r>
          </a:p>
        </p:txBody>
      </p:sp>
      <p:sp>
        <p:nvSpPr>
          <p:cNvPr id="4" name="TextBox 3"/>
          <p:cNvSpPr txBox="1"/>
          <p:nvPr/>
        </p:nvSpPr>
        <p:spPr>
          <a:xfrm>
            <a:off x="82801" y="2128500"/>
            <a:ext cx="2241319" cy="584775"/>
          </a:xfrm>
          <a:prstGeom prst="rect">
            <a:avLst/>
          </a:prstGeom>
          <a:noFill/>
        </p:spPr>
        <p:txBody>
          <a:bodyPr wrap="none" rtlCol="0">
            <a:spAutoFit/>
          </a:bodyPr>
          <a:lstStyle/>
          <a:p>
            <a:r>
              <a:rPr lang="fa-IR" sz="3200" dirty="0">
                <a:cs typeface="B Titr" panose="00000700000000000000" pitchFamily="2" charset="-78"/>
              </a:rPr>
              <a:t>معاینات بالینی</a:t>
            </a:r>
            <a:endParaRPr lang="en-US" sz="3200" dirty="0">
              <a:cs typeface="B Titr" panose="00000700000000000000" pitchFamily="2" charset="-78"/>
            </a:endParaRPr>
          </a:p>
        </p:txBody>
      </p:sp>
    </p:spTree>
    <p:extLst>
      <p:ext uri="{BB962C8B-B14F-4D97-AF65-F5344CB8AC3E}">
        <p14:creationId xmlns:p14="http://schemas.microsoft.com/office/powerpoint/2010/main" val="20390018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00200"/>
            <a:ext cx="8507288" cy="4525963"/>
          </a:xfrm>
        </p:spPr>
        <p:txBody>
          <a:bodyPr>
            <a:normAutofit/>
          </a:bodyPr>
          <a:lstStyle/>
          <a:p>
            <a:pPr lvl="0" algn="r" rtl="1"/>
            <a:r>
              <a:rPr lang="fa-IR" dirty="0"/>
              <a:t>سوابق شخصي(خصوصیات فردی، سابقه بیماری) </a:t>
            </a:r>
          </a:p>
          <a:p>
            <a:pPr lvl="0" algn="r" rtl="1"/>
            <a:r>
              <a:rPr lang="fa-IR" dirty="0"/>
              <a:t>سوابق شغلی </a:t>
            </a:r>
          </a:p>
          <a:p>
            <a:pPr lvl="0" algn="r" rtl="1"/>
            <a:r>
              <a:rPr lang="fa-IR" dirty="0"/>
              <a:t>سوابق بيماري فرد </a:t>
            </a:r>
          </a:p>
          <a:p>
            <a:pPr lvl="0" algn="r" rtl="1"/>
            <a:r>
              <a:rPr lang="fa-IR" sz="4000" b="1" dirty="0">
                <a:solidFill>
                  <a:srgbClr val="FF0000"/>
                </a:solidFill>
                <a:effectLst>
                  <a:outerShdw blurRad="38100" dist="38100" dir="2700000" algn="tl">
                    <a:srgbClr val="000000">
                      <a:alpha val="43137"/>
                    </a:srgbClr>
                  </a:outerShdw>
                </a:effectLst>
              </a:rPr>
              <a:t>مواجهات شغلی(عوامل زيان آور محيط كار) </a:t>
            </a:r>
          </a:p>
          <a:p>
            <a:pPr lvl="0" algn="r" rtl="1"/>
            <a:r>
              <a:rPr lang="fa-IR" dirty="0"/>
              <a:t>يافته هاي باليني ،شكايات كارگر </a:t>
            </a:r>
          </a:p>
          <a:p>
            <a:pPr lvl="0" algn="r" rtl="1"/>
            <a:r>
              <a:rPr lang="fa-IR" dirty="0"/>
              <a:t>خصوصيات ويژه شغلي فرد</a:t>
            </a:r>
            <a:endParaRPr lang="en-US" dirty="0"/>
          </a:p>
          <a:p>
            <a:endParaRPr lang="en-US" dirty="0"/>
          </a:p>
        </p:txBody>
      </p:sp>
      <p:sp>
        <p:nvSpPr>
          <p:cNvPr id="2" name="Title 1"/>
          <p:cNvSpPr>
            <a:spLocks noGrp="1"/>
          </p:cNvSpPr>
          <p:nvPr>
            <p:ph type="title"/>
          </p:nvPr>
        </p:nvSpPr>
        <p:spPr/>
        <p:txBody>
          <a:bodyPr>
            <a:normAutofit fontScale="90000"/>
          </a:bodyPr>
          <a:lstStyle/>
          <a:p>
            <a:r>
              <a:rPr lang="fa-IR" dirty="0"/>
              <a:t>عوامل موثر در تجویز پاراکلینیک در معاینات سلامت شغلی کدام است؟</a:t>
            </a:r>
            <a:endParaRPr lang="en-US" dirty="0"/>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8310244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p:txBody>
          <a:bodyPr/>
          <a:lstStyle/>
          <a:p>
            <a:r>
              <a:rPr lang="fa-IR" dirty="0"/>
              <a:t>انجام ادیومتری صرفا برای کارگران دارای مواجهه با سرو صدای بیش از حد مراقبت(اقدام) بر اساس آخرین ابلاغ کتابچه حدود مجاز و افراد با مواجهه با مواد شیمیایی اتوتوکسیک، افراد با حساسیت بالا به سروصدا، کارگران با افت شنوایی مطابق پرونده پزشکی، و همچنین مشاغلی که شنوایی شاغل جنبه ایمنی داشته باشد.</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0583790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آزمایشات و خدمات پاراکلینیک</a:t>
            </a:r>
          </a:p>
        </p:txBody>
      </p:sp>
      <p:sp>
        <p:nvSpPr>
          <p:cNvPr id="3" name="Content Placeholder 2"/>
          <p:cNvSpPr>
            <a:spLocks noGrp="1"/>
          </p:cNvSpPr>
          <p:nvPr>
            <p:ph idx="1"/>
          </p:nvPr>
        </p:nvSpPr>
        <p:spPr/>
        <p:txBody>
          <a:bodyPr>
            <a:normAutofit fontScale="92500"/>
          </a:bodyPr>
          <a:lstStyle/>
          <a:p>
            <a:r>
              <a:rPr lang="fa-IR" dirty="0"/>
              <a:t>لزوم انجام کلیه اقدامات آزمایشگاهی و پاراکلینیکی بر اساس شواهد علمی و تنها </a:t>
            </a:r>
            <a:r>
              <a:rPr lang="fa-IR" sz="3500" b="1" i="1" dirty="0">
                <a:solidFill>
                  <a:srgbClr val="FF0000"/>
                </a:solidFill>
                <a:effectLst>
                  <a:outerShdw blurRad="38100" dist="38100" dir="2700000" algn="tl">
                    <a:srgbClr val="000000">
                      <a:alpha val="43137"/>
                    </a:srgbClr>
                  </a:outerShdw>
                </a:effectLst>
              </a:rPr>
              <a:t>در صورت ضرورت و ذکر علت </a:t>
            </a:r>
            <a:r>
              <a:rPr lang="fa-IR" dirty="0"/>
              <a:t>انجام می پذیرد.(ماده 10)</a:t>
            </a:r>
          </a:p>
          <a:p>
            <a:r>
              <a:rPr lang="fa-IR" dirty="0"/>
              <a:t>انجام تست های پاراکلینیک از جمله اسپیرومتری، ادیومتری، انواع رادیوگرافی، آزمایش های تشخیص طبی و نظایر آن بر اساس ضوابط و دستورالعمل های جاری معاونت درمان صورت می گیرد و نیز تفسیرتست هایی نظیر اسپیرومتری و ادیومتری بر اساس ضوابط و مقررات ابلاغی معاونت یاد شده انجام خواهد شد.(ماده11)</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9429147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06" y="116632"/>
            <a:ext cx="8229600" cy="1143000"/>
          </a:xfrm>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a:xfrm>
            <a:off x="395536" y="1209173"/>
            <a:ext cx="8229600" cy="4092035"/>
          </a:xfrm>
        </p:spPr>
        <p:txBody>
          <a:bodyPr/>
          <a:lstStyle/>
          <a:p>
            <a:r>
              <a:rPr lang="fa-IR" dirty="0"/>
              <a:t>انجام آزمایشات پاراکیلینیک با در نظر گرفتن دستورالعمل برنامه ملی پیشگیری و کنترل بیماری های غیر واگیر ابلاغیه معاون بهداشت وزارت بهداشت و تامین مستندات سلامت پایه فرد</a:t>
            </a:r>
          </a:p>
          <a:p>
            <a:r>
              <a:rPr lang="fa-IR" dirty="0"/>
              <a:t>انجام نوار قلب صرفا در شاغلین دارای مواجهه کاردیوتوکسیک و شاغلین دارای سابقه بیماری های قلبی بر اساس پرونده پزشکی و یا شک به بیماری قلبی در حین</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
        <p:nvSpPr>
          <p:cNvPr id="6" name="TextBox 5"/>
          <p:cNvSpPr txBox="1"/>
          <p:nvPr/>
        </p:nvSpPr>
        <p:spPr>
          <a:xfrm>
            <a:off x="107504" y="5898940"/>
            <a:ext cx="7632848" cy="461665"/>
          </a:xfrm>
          <a:prstGeom prst="rect">
            <a:avLst/>
          </a:prstGeom>
          <a:noFill/>
        </p:spPr>
        <p:txBody>
          <a:bodyPr wrap="square" rtlCol="0">
            <a:spAutoFit/>
          </a:bodyPr>
          <a:lstStyle/>
          <a:p>
            <a:r>
              <a:rPr lang="fa-IR" sz="2400" dirty="0">
                <a:cs typeface="B Titr" panose="00000700000000000000" pitchFamily="2" charset="-78"/>
              </a:rPr>
              <a:t>جنسیت</a:t>
            </a:r>
            <a:r>
              <a:rPr lang="fa-IR" sz="2400" dirty="0">
                <a:solidFill>
                  <a:srgbClr val="FF0000"/>
                </a:solidFill>
                <a:cs typeface="B Titr" panose="00000700000000000000" pitchFamily="2" charset="-78"/>
              </a:rPr>
              <a:t>، سن، وزن، مصرف دخانیات، چربی خون ، دیابت و فشارخون</a:t>
            </a:r>
            <a:endParaRPr lang="en-US" sz="2400" dirty="0">
              <a:solidFill>
                <a:srgbClr val="FF0000"/>
              </a:solidFill>
              <a:cs typeface="B Titr" panose="00000700000000000000" pitchFamily="2" charset="-78"/>
            </a:endParaRPr>
          </a:p>
        </p:txBody>
      </p:sp>
      <p:sp>
        <p:nvSpPr>
          <p:cNvPr id="7" name="TextBox 6"/>
          <p:cNvSpPr txBox="1"/>
          <p:nvPr/>
        </p:nvSpPr>
        <p:spPr>
          <a:xfrm>
            <a:off x="523282" y="5090864"/>
            <a:ext cx="5876930" cy="461665"/>
          </a:xfrm>
          <a:prstGeom prst="rect">
            <a:avLst/>
          </a:prstGeom>
          <a:noFill/>
        </p:spPr>
        <p:txBody>
          <a:bodyPr wrap="none" rtlCol="0">
            <a:spAutoFit/>
          </a:bodyPr>
          <a:lstStyle/>
          <a:p>
            <a:r>
              <a:rPr lang="fa-IR" sz="2400" dirty="0">
                <a:solidFill>
                  <a:srgbClr val="FF0000"/>
                </a:solidFill>
                <a:cs typeface="B Titr" panose="00000700000000000000" pitchFamily="2" charset="-78"/>
              </a:rPr>
              <a:t>خطر سنجی سکته های قلبی و مغزی در ده سال آینده</a:t>
            </a:r>
            <a:endParaRPr lang="en-US" sz="2400" dirty="0">
              <a:solidFill>
                <a:srgbClr val="FF0000"/>
              </a:solidFill>
              <a:cs typeface="B Titr" panose="00000700000000000000" pitchFamily="2" charset="-78"/>
            </a:endParaRPr>
          </a:p>
        </p:txBody>
      </p:sp>
    </p:spTree>
    <p:extLst>
      <p:ext uri="{BB962C8B-B14F-4D97-AF65-F5344CB8AC3E}">
        <p14:creationId xmlns:p14="http://schemas.microsoft.com/office/powerpoint/2010/main" val="30144866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چگونگی انجام معاینات</a:t>
            </a:r>
          </a:p>
        </p:txBody>
      </p:sp>
      <p:sp>
        <p:nvSpPr>
          <p:cNvPr id="3" name="Content Placeholder 2"/>
          <p:cNvSpPr>
            <a:spLocks noGrp="1"/>
          </p:cNvSpPr>
          <p:nvPr>
            <p:ph idx="1"/>
          </p:nvPr>
        </p:nvSpPr>
        <p:spPr/>
        <p:txBody>
          <a:bodyPr/>
          <a:lstStyle/>
          <a:p>
            <a:r>
              <a:rPr lang="fa-IR" dirty="0"/>
              <a:t>تبصره:مشاغل حساس (</a:t>
            </a:r>
            <a:r>
              <a:rPr lang="en-US" dirty="0"/>
              <a:t>Safety Sensitive</a:t>
            </a:r>
            <a:r>
              <a:rPr lang="fa-IR" dirty="0"/>
              <a:t> )  ذکر شده به صورت سالیانه به پیشنهاد مرکز سلامت محیط و کار و تایید معاونت بهداشت وزارت متبوع به دانشگاههای علوم پزشکی ابلاغ می گردد.</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782538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B4A5A-6144-445A-AAA7-0AB740535E68}"/>
              </a:ext>
            </a:extLst>
          </p:cNvPr>
          <p:cNvSpPr>
            <a:spLocks noGrp="1"/>
          </p:cNvSpPr>
          <p:nvPr>
            <p:ph type="title"/>
          </p:nvPr>
        </p:nvSpPr>
        <p:spPr>
          <a:xfrm>
            <a:off x="539750" y="3357563"/>
            <a:ext cx="8229600" cy="1143000"/>
          </a:xfrm>
        </p:spPr>
        <p:txBody>
          <a:bodyPr>
            <a:normAutofit fontScale="90000"/>
          </a:bodyPr>
          <a:lstStyle/>
          <a:p>
            <a:pPr eaLnBrk="1" fontAlgn="auto" hangingPunct="1">
              <a:spcAft>
                <a:spcPts val="0"/>
              </a:spcAft>
              <a:defRPr/>
            </a:pPr>
            <a:r>
              <a:rPr lang="fa-IR" sz="34400" dirty="0"/>
              <a:t>کار</a:t>
            </a:r>
            <a:endParaRPr lang="fa-IR" dirty="0"/>
          </a:p>
        </p:txBody>
      </p:sp>
      <p:sp>
        <p:nvSpPr>
          <p:cNvPr id="5" name="Footer Placeholder 4">
            <a:extLst>
              <a:ext uri="{FF2B5EF4-FFF2-40B4-BE49-F238E27FC236}">
                <a16:creationId xmlns:a16="http://schemas.microsoft.com/office/drawing/2014/main" id="{FC823D22-ED7D-40AB-BE39-EE7FD74B4049}"/>
              </a:ext>
            </a:extLst>
          </p:cNvPr>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6" name="Title 1">
            <a:extLst>
              <a:ext uri="{FF2B5EF4-FFF2-40B4-BE49-F238E27FC236}">
                <a16:creationId xmlns:a16="http://schemas.microsoft.com/office/drawing/2014/main" id="{BB2E7977-A91F-4391-8926-B54DEDE24CC5}"/>
              </a:ext>
            </a:extLst>
          </p:cNvPr>
          <p:cNvSpPr txBox="1">
            <a:spLocks/>
          </p:cNvSpPr>
          <p:nvPr/>
        </p:nvSpPr>
        <p:spPr bwMode="auto">
          <a:xfrm>
            <a:off x="395288" y="2781300"/>
            <a:ext cx="8229600" cy="1143000"/>
          </a:xfrm>
          <a:prstGeom prst="rect">
            <a:avLst/>
          </a:prstGeom>
          <a:noFill/>
          <a:ln w="9525">
            <a:noFill/>
            <a:miter lim="800000"/>
            <a:headEnd/>
            <a:tailEnd/>
          </a:ln>
          <a:effectLst/>
        </p:spPr>
        <p:txBody>
          <a:bodyPr anchor="ctr"/>
          <a:lstStyle/>
          <a:p>
            <a:pPr algn="ctr" eaLnBrk="0" hangingPunct="0">
              <a:defRPr/>
            </a:pPr>
            <a:r>
              <a:rPr lang="fa-IR" sz="19900" b="1" kern="0" dirty="0">
                <a:solidFill>
                  <a:schemeClr val="tx2"/>
                </a:solidFill>
                <a:effectLst>
                  <a:outerShdw blurRad="38100" dist="38100" dir="2700000" algn="tl">
                    <a:srgbClr val="000000"/>
                  </a:outerShdw>
                </a:effectLst>
                <a:latin typeface="+mj-lt"/>
                <a:ea typeface="+mj-ea"/>
                <a:cs typeface="+mj-cs"/>
              </a:rPr>
              <a:t>برای کار</a:t>
            </a:r>
            <a:endParaRPr lang="fa-IR" sz="3600" b="1" kern="0" dirty="0">
              <a:solidFill>
                <a:schemeClr val="tx2"/>
              </a:solidFill>
              <a:effectLst>
                <a:outerShdw blurRad="38100" dist="38100" dir="2700000" algn="tl">
                  <a:srgbClr val="000000"/>
                </a:outerShdw>
              </a:effectLst>
              <a:latin typeface="+mj-lt"/>
              <a:ea typeface="+mj-ea"/>
              <a:cs typeface="+mj-cs"/>
            </a:endParaRPr>
          </a:p>
        </p:txBody>
      </p:sp>
      <p:sp>
        <p:nvSpPr>
          <p:cNvPr id="7" name="Title 1">
            <a:extLst>
              <a:ext uri="{FF2B5EF4-FFF2-40B4-BE49-F238E27FC236}">
                <a16:creationId xmlns:a16="http://schemas.microsoft.com/office/drawing/2014/main" id="{14B22E0D-1747-4745-9370-3410F11E998D}"/>
              </a:ext>
            </a:extLst>
          </p:cNvPr>
          <p:cNvSpPr txBox="1">
            <a:spLocks/>
          </p:cNvSpPr>
          <p:nvPr/>
        </p:nvSpPr>
        <p:spPr bwMode="auto">
          <a:xfrm>
            <a:off x="0" y="2997200"/>
            <a:ext cx="8229600" cy="1143000"/>
          </a:xfrm>
          <a:prstGeom prst="rect">
            <a:avLst/>
          </a:prstGeom>
          <a:noFill/>
          <a:ln w="9525">
            <a:noFill/>
            <a:miter lim="800000"/>
            <a:headEnd/>
            <a:tailEnd/>
          </a:ln>
          <a:effectLst/>
        </p:spPr>
        <p:txBody>
          <a:bodyPr anchor="ctr"/>
          <a:lstStyle/>
          <a:p>
            <a:pPr algn="ctr" eaLnBrk="0" hangingPunct="0">
              <a:defRPr/>
            </a:pPr>
            <a:r>
              <a:rPr lang="fa-IR" sz="34400" b="1" kern="0" dirty="0">
                <a:solidFill>
                  <a:schemeClr val="tx2"/>
                </a:solidFill>
                <a:effectLst>
                  <a:outerShdw blurRad="38100" dist="38100" dir="2700000" algn="tl">
                    <a:srgbClr val="000000"/>
                  </a:outerShdw>
                </a:effectLst>
                <a:latin typeface="+mj-lt"/>
                <a:ea typeface="+mj-ea"/>
                <a:cs typeface="+mj-cs"/>
              </a:rPr>
              <a:t>شغل</a:t>
            </a:r>
            <a:endParaRPr lang="fa-IR" sz="4800" b="1" kern="0" dirty="0">
              <a:solidFill>
                <a:schemeClr val="tx2"/>
              </a:solidFill>
              <a:effectLst>
                <a:outerShdw blurRad="38100" dist="38100" dir="2700000" algn="tl">
                  <a:srgbClr val="000000"/>
                </a:outerShdw>
              </a:effectLst>
              <a:latin typeface="+mj-lt"/>
              <a:ea typeface="+mj-ea"/>
              <a:cs typeface="+mj-cs"/>
            </a:endParaRPr>
          </a:p>
        </p:txBody>
      </p:sp>
      <p:sp>
        <p:nvSpPr>
          <p:cNvPr id="10" name="Title 1">
            <a:extLst>
              <a:ext uri="{FF2B5EF4-FFF2-40B4-BE49-F238E27FC236}">
                <a16:creationId xmlns:a16="http://schemas.microsoft.com/office/drawing/2014/main" id="{2B00BA41-9A8D-4D5B-B3A3-4E02ED59CA99}"/>
              </a:ext>
            </a:extLst>
          </p:cNvPr>
          <p:cNvSpPr txBox="1">
            <a:spLocks/>
          </p:cNvSpPr>
          <p:nvPr/>
        </p:nvSpPr>
        <p:spPr bwMode="auto">
          <a:xfrm>
            <a:off x="468313" y="2636838"/>
            <a:ext cx="8229600" cy="1143000"/>
          </a:xfrm>
          <a:prstGeom prst="rect">
            <a:avLst/>
          </a:prstGeom>
          <a:noFill/>
          <a:ln w="9525">
            <a:noFill/>
            <a:miter lim="800000"/>
            <a:headEnd/>
            <a:tailEnd/>
          </a:ln>
          <a:effectLst/>
        </p:spPr>
        <p:txBody>
          <a:bodyPr anchor="ctr"/>
          <a:lstStyle/>
          <a:p>
            <a:pPr algn="ctr" rtl="1" eaLnBrk="0" hangingPunct="0">
              <a:defRPr/>
            </a:pPr>
            <a:r>
              <a:rPr lang="fa-IR" sz="13800" b="1" dirty="0">
                <a:solidFill>
                  <a:schemeClr val="tx2"/>
                </a:solidFill>
                <a:effectLst>
                  <a:outerShdw blurRad="38100" dist="38100" dir="2700000" algn="tl">
                    <a:srgbClr val="000000"/>
                  </a:outerShdw>
                </a:effectLst>
                <a:latin typeface="+mj-lt"/>
                <a:ea typeface="+mj-ea"/>
                <a:cs typeface="+mj-cs"/>
              </a:rPr>
              <a:t>شغل شما چیه</a:t>
            </a: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0"/>
                                        <p:tgtEl>
                                          <p:spTgt spid="2"/>
                                        </p:tgtEl>
                                      </p:cBhvr>
                                    </p:animEffect>
                                  </p:childTnLst>
                                </p:cTn>
                              </p:par>
                            </p:childTnLst>
                          </p:cTn>
                        </p:par>
                        <p:par>
                          <p:cTn id="8" fill="hold" nodeType="afterGroup">
                            <p:stCondLst>
                              <p:cond delay="5100"/>
                            </p:stCondLst>
                            <p:childTnLst>
                              <p:par>
                                <p:cTn id="9" presetID="3" presetClass="exit" presetSubtype="10" fill="hold" grpId="1" nodeType="afterEffect">
                                  <p:stCondLst>
                                    <p:cond delay="0"/>
                                  </p:stCondLst>
                                  <p:childTnLst>
                                    <p:animEffect transition="out" filter="blinds(horizontal)">
                                      <p:cBhvr>
                                        <p:cTn id="10" dur="5000"/>
                                        <p:tgtEl>
                                          <p:spTgt spid="2"/>
                                        </p:tgtEl>
                                      </p:cBhvr>
                                    </p:animEffect>
                                    <p:set>
                                      <p:cBhvr>
                                        <p:cTn id="11" dur="1" fill="hold">
                                          <p:stCondLst>
                                            <p:cond delay="4999"/>
                                          </p:stCondLst>
                                        </p:cTn>
                                        <p:tgtEl>
                                          <p:spTgt spid="2"/>
                                        </p:tgtEl>
                                        <p:attrNameLst>
                                          <p:attrName>style.visibility</p:attrName>
                                        </p:attrNameLst>
                                      </p:cBhvr>
                                      <p:to>
                                        <p:strVal val="hidden"/>
                                      </p:to>
                                    </p:set>
                                  </p:childTnLst>
                                </p:cTn>
                              </p:par>
                            </p:childTnLst>
                          </p:cTn>
                        </p:par>
                        <p:par>
                          <p:cTn id="12" fill="hold" nodeType="afterGroup">
                            <p:stCondLst>
                              <p:cond delay="10100"/>
                            </p:stCondLst>
                            <p:childTnLst>
                              <p:par>
                                <p:cTn id="13" presetID="3"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0"/>
                                        <p:tgtEl>
                                          <p:spTgt spid="6"/>
                                        </p:tgtEl>
                                      </p:cBhvr>
                                    </p:animEffect>
                                  </p:childTnLst>
                                </p:cTn>
                              </p:par>
                            </p:childTnLst>
                          </p:cTn>
                        </p:par>
                        <p:par>
                          <p:cTn id="16" fill="hold" nodeType="afterGroup">
                            <p:stCondLst>
                              <p:cond delay="15100"/>
                            </p:stCondLst>
                            <p:childTnLst>
                              <p:par>
                                <p:cTn id="17" presetID="3" presetClass="exit" presetSubtype="10" fill="hold" grpId="1" nodeType="afterEffect">
                                  <p:stCondLst>
                                    <p:cond delay="0"/>
                                  </p:stCondLst>
                                  <p:childTnLst>
                                    <p:animEffect transition="out" filter="blinds(horizontal)">
                                      <p:cBhvr>
                                        <p:cTn id="18" dur="5000"/>
                                        <p:tgtEl>
                                          <p:spTgt spid="6"/>
                                        </p:tgtEl>
                                      </p:cBhvr>
                                    </p:animEffect>
                                    <p:set>
                                      <p:cBhvr>
                                        <p:cTn id="19" dur="1" fill="hold">
                                          <p:stCondLst>
                                            <p:cond delay="4999"/>
                                          </p:stCondLst>
                                        </p:cTn>
                                        <p:tgtEl>
                                          <p:spTgt spid="6"/>
                                        </p:tgtEl>
                                        <p:attrNameLst>
                                          <p:attrName>style.visibility</p:attrName>
                                        </p:attrNameLst>
                                      </p:cBhvr>
                                      <p:to>
                                        <p:strVal val="hidden"/>
                                      </p:to>
                                    </p:set>
                                  </p:childTnLst>
                                </p:cTn>
                              </p:par>
                            </p:childTnLst>
                          </p:cTn>
                        </p:par>
                        <p:par>
                          <p:cTn id="20" fill="hold" nodeType="afterGroup">
                            <p:stCondLst>
                              <p:cond delay="20100"/>
                            </p:stCondLst>
                            <p:childTnLst>
                              <p:par>
                                <p:cTn id="21" presetID="3"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0"/>
                                        <p:tgtEl>
                                          <p:spTgt spid="7"/>
                                        </p:tgtEl>
                                      </p:cBhvr>
                                    </p:animEffect>
                                  </p:childTnLst>
                                </p:cTn>
                              </p:par>
                            </p:childTnLst>
                          </p:cTn>
                        </p:par>
                        <p:par>
                          <p:cTn id="24" fill="hold" nodeType="afterGroup">
                            <p:stCondLst>
                              <p:cond delay="25100"/>
                            </p:stCondLst>
                            <p:childTnLst>
                              <p:par>
                                <p:cTn id="25" presetID="3" presetClass="exit" presetSubtype="10" fill="hold" grpId="1" nodeType="afterEffect">
                                  <p:stCondLst>
                                    <p:cond delay="0"/>
                                  </p:stCondLst>
                                  <p:childTnLst>
                                    <p:animEffect transition="out" filter="blinds(horizontal)">
                                      <p:cBhvr>
                                        <p:cTn id="26" dur="5000"/>
                                        <p:tgtEl>
                                          <p:spTgt spid="7"/>
                                        </p:tgtEl>
                                      </p:cBhvr>
                                    </p:animEffect>
                                    <p:set>
                                      <p:cBhvr>
                                        <p:cTn id="27" dur="1" fill="hold">
                                          <p:stCondLst>
                                            <p:cond delay="4999"/>
                                          </p:stCondLst>
                                        </p:cTn>
                                        <p:tgtEl>
                                          <p:spTgt spid="7"/>
                                        </p:tgtEl>
                                        <p:attrNameLst>
                                          <p:attrName>style.visibility</p:attrName>
                                        </p:attrNameLst>
                                      </p:cBhvr>
                                      <p:to>
                                        <p:strVal val="hidden"/>
                                      </p:to>
                                    </p:set>
                                  </p:childTnLst>
                                </p:cTn>
                              </p:par>
                            </p:childTnLst>
                          </p:cTn>
                        </p:par>
                        <p:par>
                          <p:cTn id="28" fill="hold" nodeType="afterGroup">
                            <p:stCondLst>
                              <p:cond delay="30100"/>
                            </p:stCondLst>
                            <p:childTnLst>
                              <p:par>
                                <p:cTn id="29" presetID="3"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7" grpId="0"/>
      <p:bldP spid="7" grpId="1"/>
      <p:bldP spid="1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251520" y="1700808"/>
            <a:ext cx="8712968" cy="4032448"/>
          </a:xfrm>
          <a:prstGeom prst="rect">
            <a:avLst/>
          </a:prstGeom>
          <a:noFill/>
          <a:ln w="9525">
            <a:noFill/>
            <a:miter lim="800000"/>
            <a:headEnd/>
            <a:tailEnd/>
          </a:ln>
        </p:spPr>
      </p:pic>
      <p:sp>
        <p:nvSpPr>
          <p:cNvPr id="2" name="Title 1"/>
          <p:cNvSpPr>
            <a:spLocks noGrp="1"/>
          </p:cNvSpPr>
          <p:nvPr>
            <p:ph type="title"/>
          </p:nvPr>
        </p:nvSpPr>
        <p:spPr/>
        <p:txBody>
          <a:bodyPr/>
          <a:lstStyle/>
          <a:p>
            <a:pPr algn="r" rtl="1"/>
            <a:r>
              <a:rPr lang="fa-IR" dirty="0"/>
              <a:t>آزمایشات تشخیص طبی</a:t>
            </a:r>
            <a:endParaRPr lang="en-US" dirty="0"/>
          </a:p>
        </p:txBody>
      </p:sp>
      <p:sp>
        <p:nvSpPr>
          <p:cNvPr id="3" name="Date Placeholder 2"/>
          <p:cNvSpPr>
            <a:spLocks noGrp="1"/>
          </p:cNvSpPr>
          <p:nvPr>
            <p:ph type="dt" sz="half" idx="10"/>
          </p:nvPr>
        </p:nvSpPr>
        <p:spPr/>
        <p:txBody>
          <a:bodyPr/>
          <a:lstStyle/>
          <a:p>
            <a:r>
              <a:rPr lang="en-US"/>
              <a:t>تابستان 1402</a:t>
            </a:r>
            <a:endParaRPr lang="fa-IR"/>
          </a:p>
        </p:txBody>
      </p:sp>
      <p:sp>
        <p:nvSpPr>
          <p:cNvPr id="4" name="Footer Placeholder 3"/>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7356000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A35B-30D1-4A38-9D74-E6045E8A9A48}"/>
              </a:ext>
            </a:extLst>
          </p:cNvPr>
          <p:cNvSpPr>
            <a:spLocks noGrp="1"/>
          </p:cNvSpPr>
          <p:nvPr>
            <p:ph type="title"/>
          </p:nvPr>
        </p:nvSpPr>
        <p:spPr/>
        <p:txBody>
          <a:bodyPr>
            <a:normAutofit/>
          </a:bodyPr>
          <a:lstStyle/>
          <a:p>
            <a:r>
              <a:rPr lang="fa-IR" sz="2800" b="1" i="0" dirty="0">
                <a:effectLst/>
                <a:latin typeface="Tahoma" panose="020B0604030504040204" pitchFamily="34" charset="0"/>
              </a:rPr>
              <a:t>دستورالعمل جمع آوری نمونه </a:t>
            </a:r>
            <a:r>
              <a:rPr lang="fa-IR" sz="2800" b="1" i="0" dirty="0" err="1">
                <a:effectLst/>
                <a:latin typeface="Tahoma" panose="020B0604030504040204" pitchFamily="34" charset="0"/>
              </a:rPr>
              <a:t>درمحیط</a:t>
            </a:r>
            <a:r>
              <a:rPr lang="fa-IR" sz="2800" b="1" i="0" dirty="0">
                <a:effectLst/>
                <a:latin typeface="Tahoma" panose="020B0604030504040204" pitchFamily="34" charset="0"/>
              </a:rPr>
              <a:t> خارج از آزمایشگاه</a:t>
            </a:r>
            <a:r>
              <a:rPr lang="fa-IR" sz="6000" dirty="0"/>
              <a:t> </a:t>
            </a:r>
            <a:endParaRPr lang="en-US" sz="6000" dirty="0"/>
          </a:p>
        </p:txBody>
      </p:sp>
      <p:sp>
        <p:nvSpPr>
          <p:cNvPr id="3" name="Content Placeholder 2">
            <a:extLst>
              <a:ext uri="{FF2B5EF4-FFF2-40B4-BE49-F238E27FC236}">
                <a16:creationId xmlns:a16="http://schemas.microsoft.com/office/drawing/2014/main" id="{A4E03561-2D76-4F43-A70B-ABBBAF168891}"/>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9CF4B6E7-F699-4286-8EA6-FC144F2E7464}"/>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A905F308-C6EC-4B86-A85E-F06674F71379}"/>
              </a:ext>
            </a:extLst>
          </p:cNvPr>
          <p:cNvSpPr>
            <a:spLocks noGrp="1"/>
          </p:cNvSpPr>
          <p:nvPr>
            <p:ph type="ftr" sz="quarter" idx="11"/>
          </p:nvPr>
        </p:nvSpPr>
        <p:spPr/>
        <p:txBody>
          <a:bodyPr/>
          <a:lstStyle/>
          <a:p>
            <a:r>
              <a:rPr lang="fa-IR"/>
              <a:t>جواد برازنده</a:t>
            </a:r>
          </a:p>
        </p:txBody>
      </p:sp>
      <p:pic>
        <p:nvPicPr>
          <p:cNvPr id="7" name="Picture 6">
            <a:extLst>
              <a:ext uri="{FF2B5EF4-FFF2-40B4-BE49-F238E27FC236}">
                <a16:creationId xmlns:a16="http://schemas.microsoft.com/office/drawing/2014/main" id="{AEFF8DAB-B813-4C92-8E0F-C74F9A8743AB}"/>
              </a:ext>
            </a:extLst>
          </p:cNvPr>
          <p:cNvPicPr>
            <a:picLocks noChangeAspect="1"/>
          </p:cNvPicPr>
          <p:nvPr/>
        </p:nvPicPr>
        <p:blipFill rotWithShape="1">
          <a:blip r:embed="rId2"/>
          <a:srcRect l="9050" t="24788" r="5000" b="12182"/>
          <a:stretch/>
        </p:blipFill>
        <p:spPr>
          <a:xfrm>
            <a:off x="108579" y="1994674"/>
            <a:ext cx="9063803" cy="3737013"/>
          </a:xfrm>
          <a:prstGeom prst="rect">
            <a:avLst/>
          </a:prstGeom>
        </p:spPr>
      </p:pic>
    </p:spTree>
    <p:extLst>
      <p:ext uri="{BB962C8B-B14F-4D97-AF65-F5344CB8AC3E}">
        <p14:creationId xmlns:p14="http://schemas.microsoft.com/office/powerpoint/2010/main" val="25779301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در زمان خونگیری</a:t>
            </a:r>
          </a:p>
        </p:txBody>
      </p:sp>
      <p:sp>
        <p:nvSpPr>
          <p:cNvPr id="3" name="Content Placeholder 2"/>
          <p:cNvSpPr>
            <a:spLocks noGrp="1"/>
          </p:cNvSpPr>
          <p:nvPr>
            <p:ph idx="1"/>
          </p:nvPr>
        </p:nvSpPr>
        <p:spPr/>
        <p:txBody>
          <a:bodyPr/>
          <a:lstStyle/>
          <a:p>
            <a:r>
              <a:rPr lang="fa-IR" dirty="0">
                <a:solidFill>
                  <a:srgbClr val="FF0000"/>
                </a:solidFill>
              </a:rPr>
              <a:t>آزمایش خون</a:t>
            </a:r>
          </a:p>
          <a:p>
            <a:pPr>
              <a:buFont typeface="Wingdings" panose="05000000000000000000" pitchFamily="2" charset="2"/>
              <a:buChar char="ü"/>
            </a:pPr>
            <a:r>
              <a:rPr lang="fa-IR" dirty="0"/>
              <a:t>لیست گرفتن</a:t>
            </a:r>
          </a:p>
          <a:p>
            <a:pPr>
              <a:buFont typeface="Wingdings" panose="05000000000000000000" pitchFamily="2" charset="2"/>
              <a:buChar char="ü"/>
            </a:pPr>
            <a:r>
              <a:rPr lang="fa-IR" dirty="0"/>
              <a:t>نام و مشخصات اپراتور خونگیر یاد داشت شود</a:t>
            </a:r>
          </a:p>
          <a:p>
            <a:pPr>
              <a:buFont typeface="Wingdings" panose="05000000000000000000" pitchFamily="2" charset="2"/>
              <a:buChar char="ü"/>
            </a:pPr>
            <a:r>
              <a:rPr lang="fa-IR" dirty="0"/>
              <a:t>سانتریفوژ کردن نمونه ها</a:t>
            </a:r>
          </a:p>
          <a:p>
            <a:pPr>
              <a:buFont typeface="Wingdings" panose="05000000000000000000" pitchFamily="2" charset="2"/>
              <a:buChar char="ü"/>
            </a:pPr>
            <a:r>
              <a:rPr lang="fa-IR" dirty="0"/>
              <a:t>زمان رساندن نمونه به آزمایش گاه</a:t>
            </a:r>
          </a:p>
          <a:p>
            <a:pPr>
              <a:buFont typeface="Wingdings" panose="05000000000000000000" pitchFamily="2" charset="2"/>
              <a:buChar char="ü"/>
            </a:pPr>
            <a:r>
              <a:rPr lang="fa-IR" dirty="0"/>
              <a:t>وسایل حمل نمونه به آزمایشگاه</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3743184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CBA3-FDDD-447C-BCDB-3FDFF1E537C6}"/>
              </a:ext>
            </a:extLst>
          </p:cNvPr>
          <p:cNvSpPr>
            <a:spLocks noGrp="1"/>
          </p:cNvSpPr>
          <p:nvPr>
            <p:ph type="title"/>
          </p:nvPr>
        </p:nvSpPr>
        <p:spPr/>
        <p:txBody>
          <a:bodyPr>
            <a:normAutofit/>
          </a:bodyPr>
          <a:lstStyle/>
          <a:p>
            <a:r>
              <a:rPr lang="fa-IR" sz="2800" dirty="0">
                <a:effectLst/>
                <a:latin typeface="Calibri" panose="020F0502020204030204" pitchFamily="34" charset="0"/>
                <a:ea typeface="Calibri" panose="020F0502020204030204" pitchFamily="34" charset="0"/>
                <a:cs typeface="2  Titr" panose="00000700000000000000" pitchFamily="2" charset="-78"/>
              </a:rPr>
              <a:t>خصوص </a:t>
            </a:r>
            <a:r>
              <a:rPr lang="fa-IR" sz="2800" dirty="0" err="1">
                <a:effectLst/>
                <a:latin typeface="Calibri" panose="020F0502020204030204" pitchFamily="34" charset="0"/>
                <a:ea typeface="Calibri" panose="020F0502020204030204" pitchFamily="34" charset="0"/>
                <a:cs typeface="2  Titr" panose="00000700000000000000" pitchFamily="2" charset="-78"/>
              </a:rPr>
              <a:t>صلاحيت</a:t>
            </a:r>
            <a:r>
              <a:rPr lang="fa-IR" sz="2800" dirty="0">
                <a:effectLst/>
                <a:latin typeface="Calibri" panose="020F0502020204030204" pitchFamily="34" charset="0"/>
                <a:ea typeface="Calibri" panose="020F0502020204030204" pitchFamily="34" charset="0"/>
                <a:cs typeface="2  Titr" panose="00000700000000000000" pitchFamily="2" charset="-78"/>
              </a:rPr>
              <a:t> </a:t>
            </a:r>
            <a:r>
              <a:rPr lang="fa-IR" sz="2800" dirty="0" err="1">
                <a:effectLst/>
                <a:latin typeface="Calibri" panose="020F0502020204030204" pitchFamily="34" charset="0"/>
                <a:ea typeface="Calibri" panose="020F0502020204030204" pitchFamily="34" charset="0"/>
                <a:cs typeface="2  Titr" panose="00000700000000000000" pitchFamily="2" charset="-78"/>
              </a:rPr>
              <a:t>افرادي</a:t>
            </a:r>
            <a:r>
              <a:rPr lang="fa-IR" sz="2800" dirty="0">
                <a:effectLst/>
                <a:latin typeface="Calibri" panose="020F0502020204030204" pitchFamily="34" charset="0"/>
                <a:ea typeface="Calibri" panose="020F0502020204030204" pitchFamily="34" charset="0"/>
                <a:cs typeface="2  Titr" panose="00000700000000000000" pitchFamily="2" charset="-78"/>
              </a:rPr>
              <a:t> </a:t>
            </a:r>
            <a:r>
              <a:rPr lang="fa-IR" sz="2800" dirty="0" err="1">
                <a:effectLst/>
                <a:latin typeface="Calibri" panose="020F0502020204030204" pitchFamily="34" charset="0"/>
                <a:ea typeface="Calibri" panose="020F0502020204030204" pitchFamily="34" charset="0"/>
                <a:cs typeface="2  Titr" panose="00000700000000000000" pitchFamily="2" charset="-78"/>
              </a:rPr>
              <a:t>كه</a:t>
            </a:r>
            <a:r>
              <a:rPr lang="fa-IR" sz="2800" dirty="0">
                <a:effectLst/>
                <a:latin typeface="Calibri" panose="020F0502020204030204" pitchFamily="34" charset="0"/>
                <a:ea typeface="Calibri" panose="020F0502020204030204" pitchFamily="34" charset="0"/>
                <a:cs typeface="2  Titr" panose="00000700000000000000" pitchFamily="2" charset="-78"/>
              </a:rPr>
              <a:t> جهت </a:t>
            </a:r>
            <a:r>
              <a:rPr lang="fa-IR" sz="2800" dirty="0" err="1">
                <a:effectLst/>
                <a:latin typeface="Calibri" panose="020F0502020204030204" pitchFamily="34" charset="0"/>
                <a:ea typeface="Calibri" panose="020F0502020204030204" pitchFamily="34" charset="0"/>
                <a:cs typeface="2  Titr" panose="00000700000000000000" pitchFamily="2" charset="-78"/>
              </a:rPr>
              <a:t>آزمايش</a:t>
            </a:r>
            <a:r>
              <a:rPr lang="fa-IR" sz="2800" dirty="0">
                <a:effectLst/>
                <a:latin typeface="Calibri" panose="020F0502020204030204" pitchFamily="34" charset="0"/>
                <a:ea typeface="Calibri" panose="020F0502020204030204" pitchFamily="34" charset="0"/>
                <a:cs typeface="2  Titr" panose="00000700000000000000" pitchFamily="2" charset="-78"/>
              </a:rPr>
              <a:t> </a:t>
            </a:r>
            <a:r>
              <a:rPr lang="fa-IR" sz="2800" dirty="0" err="1">
                <a:effectLst/>
                <a:latin typeface="Calibri" panose="020F0502020204030204" pitchFamily="34" charset="0"/>
                <a:ea typeface="Calibri" panose="020F0502020204030204" pitchFamily="34" charset="0"/>
                <a:cs typeface="2  Titr" panose="00000700000000000000" pitchFamily="2" charset="-78"/>
              </a:rPr>
              <a:t>هاي</a:t>
            </a:r>
            <a:r>
              <a:rPr lang="fa-IR" sz="2800" dirty="0">
                <a:effectLst/>
                <a:latin typeface="Calibri" panose="020F0502020204030204" pitchFamily="34" charset="0"/>
                <a:ea typeface="Calibri" panose="020F0502020204030204" pitchFamily="34" charset="0"/>
                <a:cs typeface="2  Titr" panose="00000700000000000000" pitchFamily="2" charset="-78"/>
              </a:rPr>
              <a:t> طب </a:t>
            </a:r>
            <a:r>
              <a:rPr lang="fa-IR" sz="2800" dirty="0" err="1">
                <a:effectLst/>
                <a:latin typeface="Calibri" panose="020F0502020204030204" pitchFamily="34" charset="0"/>
                <a:ea typeface="Calibri" panose="020F0502020204030204" pitchFamily="34" charset="0"/>
                <a:cs typeface="2  Titr" panose="00000700000000000000" pitchFamily="2" charset="-78"/>
              </a:rPr>
              <a:t>كار</a:t>
            </a:r>
            <a:r>
              <a:rPr lang="fa-IR" sz="2800" dirty="0">
                <a:effectLst/>
                <a:latin typeface="Calibri" panose="020F0502020204030204" pitchFamily="34" charset="0"/>
                <a:ea typeface="Calibri" panose="020F0502020204030204" pitchFamily="34" charset="0"/>
                <a:cs typeface="2  Titr" panose="00000700000000000000" pitchFamily="2" charset="-78"/>
              </a:rPr>
              <a:t> </a:t>
            </a:r>
            <a:r>
              <a:rPr lang="fa-IR" sz="2800" dirty="0" err="1">
                <a:effectLst/>
                <a:latin typeface="Calibri" panose="020F0502020204030204" pitchFamily="34" charset="0"/>
                <a:ea typeface="Calibri" panose="020F0502020204030204" pitchFamily="34" charset="0"/>
                <a:cs typeface="2  Titr" panose="00000700000000000000" pitchFamily="2" charset="-78"/>
              </a:rPr>
              <a:t>مي‌توانند</a:t>
            </a:r>
            <a:r>
              <a:rPr lang="fa-IR" sz="2800" dirty="0">
                <a:effectLst/>
                <a:latin typeface="Calibri" panose="020F0502020204030204" pitchFamily="34" charset="0"/>
                <a:ea typeface="Calibri" panose="020F0502020204030204" pitchFamily="34" charset="0"/>
                <a:cs typeface="2  Titr" panose="00000700000000000000" pitchFamily="2" charset="-78"/>
              </a:rPr>
              <a:t> نمونه </a:t>
            </a:r>
            <a:r>
              <a:rPr lang="fa-IR" sz="2800" dirty="0" err="1">
                <a:effectLst/>
                <a:latin typeface="Calibri" panose="020F0502020204030204" pitchFamily="34" charset="0"/>
                <a:ea typeface="Calibri" panose="020F0502020204030204" pitchFamily="34" charset="0"/>
                <a:cs typeface="2  Titr" panose="00000700000000000000" pitchFamily="2" charset="-78"/>
              </a:rPr>
              <a:t>گيري</a:t>
            </a:r>
            <a:r>
              <a:rPr lang="fa-IR" sz="2800" dirty="0">
                <a:effectLst/>
                <a:latin typeface="Calibri" panose="020F0502020204030204" pitchFamily="34" charset="0"/>
                <a:ea typeface="Calibri" panose="020F0502020204030204" pitchFamily="34" charset="0"/>
                <a:cs typeface="2  Titr" panose="00000700000000000000" pitchFamily="2" charset="-78"/>
              </a:rPr>
              <a:t> </a:t>
            </a:r>
            <a:r>
              <a:rPr lang="fa-IR" sz="2800" dirty="0" err="1">
                <a:effectLst/>
                <a:latin typeface="Calibri" panose="020F0502020204030204" pitchFamily="34" charset="0"/>
                <a:ea typeface="Calibri" panose="020F0502020204030204" pitchFamily="34" charset="0"/>
                <a:cs typeface="2  Titr" panose="00000700000000000000" pitchFamily="2" charset="-78"/>
              </a:rPr>
              <a:t>نمايند</a:t>
            </a:r>
            <a:endParaRPr lang="en-US" sz="6000" dirty="0">
              <a:cs typeface="2  Titr" panose="00000700000000000000" pitchFamily="2" charset="-78"/>
            </a:endParaRPr>
          </a:p>
        </p:txBody>
      </p:sp>
      <p:sp>
        <p:nvSpPr>
          <p:cNvPr id="3" name="Content Placeholder 2">
            <a:extLst>
              <a:ext uri="{FF2B5EF4-FFF2-40B4-BE49-F238E27FC236}">
                <a16:creationId xmlns:a16="http://schemas.microsoft.com/office/drawing/2014/main" id="{6A77EA66-96A3-42DF-8A28-18E37EF2DDA8}"/>
              </a:ext>
            </a:extLst>
          </p:cNvPr>
          <p:cNvSpPr>
            <a:spLocks noGrp="1"/>
          </p:cNvSpPr>
          <p:nvPr>
            <p:ph idx="1"/>
          </p:nvPr>
        </p:nvSpPr>
        <p:spPr>
          <a:xfrm>
            <a:off x="251520" y="1600200"/>
            <a:ext cx="8435280" cy="4525963"/>
          </a:xfrm>
        </p:spPr>
        <p:txBody>
          <a:bodyPr>
            <a:normAutofit/>
          </a:bodyPr>
          <a:lstStyle/>
          <a:p>
            <a:pPr algn="r" rtl="1"/>
            <a:r>
              <a:rPr lang="fa-IR" sz="2400" dirty="0">
                <a:solidFill>
                  <a:srgbClr val="000000"/>
                </a:solidFill>
                <a:effectLst/>
                <a:latin typeface="Times New Roman" panose="02020603050405020304" pitchFamily="18" charset="0"/>
                <a:ea typeface="Times New Roman" panose="02020603050405020304" pitchFamily="18" charset="0"/>
              </a:rPr>
              <a:t>1- افراد مجاز به نمونه </a:t>
            </a:r>
            <a:r>
              <a:rPr lang="fa-IR" sz="2400" dirty="0" err="1">
                <a:solidFill>
                  <a:srgbClr val="000000"/>
                </a:solidFill>
                <a:effectLst/>
                <a:latin typeface="Times New Roman" panose="02020603050405020304" pitchFamily="18" charset="0"/>
                <a:ea typeface="Times New Roman" panose="02020603050405020304" pitchFamily="18" charset="0"/>
              </a:rPr>
              <a:t>گيري</a:t>
            </a:r>
            <a:r>
              <a:rPr lang="fa-IR" sz="2400" dirty="0">
                <a:solidFill>
                  <a:srgbClr val="000000"/>
                </a:solidFill>
                <a:effectLst/>
                <a:latin typeface="Times New Roman" panose="02020603050405020304" pitchFamily="18" charset="0"/>
                <a:ea typeface="Times New Roman" panose="02020603050405020304" pitchFamily="18" charset="0"/>
              </a:rPr>
              <a:t> در </a:t>
            </a:r>
            <a:r>
              <a:rPr lang="fa-IR" sz="2400" dirty="0" err="1">
                <a:solidFill>
                  <a:srgbClr val="000000"/>
                </a:solidFill>
                <a:effectLst/>
                <a:latin typeface="Times New Roman" panose="02020603050405020304" pitchFamily="18" charset="0"/>
                <a:ea typeface="Times New Roman" panose="02020603050405020304" pitchFamily="18" charset="0"/>
              </a:rPr>
              <a:t>آزمايشگاه</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تشخيص</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طبي</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كاردان</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آزمايشگاه</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يا</a:t>
            </a:r>
            <a:r>
              <a:rPr lang="fa-IR" sz="2400" dirty="0">
                <a:solidFill>
                  <a:srgbClr val="000000"/>
                </a:solidFill>
                <a:effectLst/>
                <a:latin typeface="Times New Roman" panose="02020603050405020304" pitchFamily="18" charset="0"/>
                <a:ea typeface="Times New Roman" panose="02020603050405020304" pitchFamily="18" charset="0"/>
              </a:rPr>
              <a:t> رشته </a:t>
            </a:r>
            <a:r>
              <a:rPr lang="fa-IR" sz="2400" dirty="0" err="1">
                <a:solidFill>
                  <a:srgbClr val="000000"/>
                </a:solidFill>
                <a:effectLst/>
                <a:latin typeface="Times New Roman" panose="02020603050405020304" pitchFamily="18" charset="0"/>
                <a:ea typeface="Times New Roman" panose="02020603050405020304" pitchFamily="18" charset="0"/>
              </a:rPr>
              <a:t>هاي</a:t>
            </a:r>
            <a:r>
              <a:rPr lang="fa-IR" sz="2400" dirty="0">
                <a:solidFill>
                  <a:srgbClr val="000000"/>
                </a:solidFill>
                <a:effectLst/>
                <a:latin typeface="Times New Roman" panose="02020603050405020304" pitchFamily="18" charset="0"/>
                <a:ea typeface="Times New Roman" panose="02020603050405020304" pitchFamily="18" charset="0"/>
              </a:rPr>
              <a:t> مرتبط (</a:t>
            </a:r>
            <a:r>
              <a:rPr lang="fa-IR" sz="2400" dirty="0" err="1">
                <a:solidFill>
                  <a:srgbClr val="000000"/>
                </a:solidFill>
                <a:effectLst/>
                <a:latin typeface="Times New Roman" panose="02020603050405020304" pitchFamily="18" charset="0"/>
                <a:ea typeface="Times New Roman" panose="02020603050405020304" pitchFamily="18" charset="0"/>
              </a:rPr>
              <a:t>بهياري</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يا</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پرستاري</a:t>
            </a:r>
            <a:r>
              <a:rPr lang="fa-IR" sz="2400" dirty="0">
                <a:solidFill>
                  <a:srgbClr val="000000"/>
                </a:solidFill>
                <a:effectLst/>
                <a:latin typeface="Times New Roman" panose="02020603050405020304" pitchFamily="18" charset="0"/>
                <a:ea typeface="Times New Roman" panose="02020603050405020304" pitchFamily="18" charset="0"/>
              </a:rPr>
              <a:t> ) </a:t>
            </a:r>
            <a:r>
              <a:rPr lang="fa-IR" sz="2400" dirty="0" err="1">
                <a:solidFill>
                  <a:srgbClr val="000000"/>
                </a:solidFill>
                <a:effectLst/>
                <a:latin typeface="Times New Roman" panose="02020603050405020304" pitchFamily="18" charset="0"/>
                <a:ea typeface="Times New Roman" panose="02020603050405020304" pitchFamily="18" charset="0"/>
              </a:rPr>
              <a:t>مي</a:t>
            </a:r>
            <a:r>
              <a:rPr lang="fa-IR" sz="2400" dirty="0">
                <a:solidFill>
                  <a:srgbClr val="000000"/>
                </a:solidFill>
                <a:effectLst/>
                <a:latin typeface="Times New Roman" panose="02020603050405020304" pitchFamily="18" charset="0"/>
                <a:ea typeface="Times New Roman" panose="02020603050405020304" pitchFamily="18" charset="0"/>
              </a:rPr>
              <a:t> باشد. </a:t>
            </a:r>
            <a:r>
              <a:rPr lang="fa-IR" sz="2400" dirty="0" err="1">
                <a:solidFill>
                  <a:srgbClr val="000000"/>
                </a:solidFill>
                <a:effectLst/>
                <a:latin typeface="Times New Roman" panose="02020603050405020304" pitchFamily="18" charset="0"/>
                <a:ea typeface="Times New Roman" panose="02020603050405020304" pitchFamily="18" charset="0"/>
              </a:rPr>
              <a:t>كه</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صلاحيت</a:t>
            </a:r>
            <a:r>
              <a:rPr lang="fa-IR" sz="2400" dirty="0">
                <a:solidFill>
                  <a:srgbClr val="000000"/>
                </a:solidFill>
                <a:effectLst/>
                <a:latin typeface="Times New Roman" panose="02020603050405020304" pitchFamily="18" charset="0"/>
                <a:ea typeface="Times New Roman" panose="02020603050405020304" pitchFamily="18" charset="0"/>
              </a:rPr>
              <a:t> آن ها </a:t>
            </a:r>
            <a:r>
              <a:rPr lang="fa-IR" sz="2400" dirty="0" err="1">
                <a:solidFill>
                  <a:srgbClr val="000000"/>
                </a:solidFill>
                <a:effectLst/>
                <a:latin typeface="Times New Roman" panose="02020603050405020304" pitchFamily="18" charset="0"/>
                <a:ea typeface="Times New Roman" panose="02020603050405020304" pitchFamily="18" charset="0"/>
              </a:rPr>
              <a:t>بايد</a:t>
            </a:r>
            <a:r>
              <a:rPr lang="fa-IR" sz="2400" dirty="0">
                <a:solidFill>
                  <a:srgbClr val="000000"/>
                </a:solidFill>
                <a:effectLst/>
                <a:latin typeface="Times New Roman" panose="02020603050405020304" pitchFamily="18" charset="0"/>
                <a:ea typeface="Times New Roman" panose="02020603050405020304" pitchFamily="18" charset="0"/>
              </a:rPr>
              <a:t> به </a:t>
            </a:r>
            <a:r>
              <a:rPr lang="fa-IR" sz="2400" dirty="0" err="1">
                <a:solidFill>
                  <a:srgbClr val="000000"/>
                </a:solidFill>
                <a:effectLst/>
                <a:latin typeface="Times New Roman" panose="02020603050405020304" pitchFamily="18" charset="0"/>
                <a:ea typeface="Times New Roman" panose="02020603050405020304" pitchFamily="18" charset="0"/>
              </a:rPr>
              <a:t>تاييد</a:t>
            </a:r>
            <a:r>
              <a:rPr lang="fa-IR" sz="2400" dirty="0">
                <a:solidFill>
                  <a:srgbClr val="000000"/>
                </a:solidFill>
                <a:effectLst/>
                <a:latin typeface="Times New Roman" panose="02020603050405020304" pitchFamily="18" charset="0"/>
                <a:ea typeface="Times New Roman" panose="02020603050405020304" pitchFamily="18" charset="0"/>
              </a:rPr>
              <a:t> مسئول </a:t>
            </a:r>
            <a:r>
              <a:rPr lang="fa-IR" sz="2400" dirty="0" err="1">
                <a:solidFill>
                  <a:srgbClr val="000000"/>
                </a:solidFill>
                <a:effectLst/>
                <a:latin typeface="Times New Roman" panose="02020603050405020304" pitchFamily="18" charset="0"/>
                <a:ea typeface="Times New Roman" panose="02020603050405020304" pitchFamily="18" charset="0"/>
              </a:rPr>
              <a:t>فني</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آزمايشگاه</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رسيده</a:t>
            </a:r>
            <a:r>
              <a:rPr lang="fa-IR" sz="2400" dirty="0">
                <a:solidFill>
                  <a:srgbClr val="000000"/>
                </a:solidFill>
                <a:effectLst/>
                <a:latin typeface="Times New Roman" panose="02020603050405020304" pitchFamily="18" charset="0"/>
                <a:ea typeface="Times New Roman" panose="02020603050405020304" pitchFamily="18" charset="0"/>
              </a:rPr>
              <a:t> باشد.</a:t>
            </a:r>
            <a:endParaRPr lang="en-US" sz="2400" dirty="0">
              <a:effectLst/>
              <a:latin typeface="Times New Roman" panose="02020603050405020304" pitchFamily="18" charset="0"/>
              <a:ea typeface="Times New Roman" panose="02020603050405020304" pitchFamily="18" charset="0"/>
            </a:endParaRPr>
          </a:p>
          <a:p>
            <a:pPr algn="r" rtl="1"/>
            <a:r>
              <a:rPr lang="fa-IR" sz="2400" dirty="0">
                <a:solidFill>
                  <a:srgbClr val="000000"/>
                </a:solidFill>
                <a:effectLst/>
                <a:latin typeface="Times New Roman" panose="02020603050405020304" pitchFamily="18" charset="0"/>
                <a:ea typeface="Times New Roman" panose="02020603050405020304" pitchFamily="18" charset="0"/>
              </a:rPr>
              <a:t>2- نمونه </a:t>
            </a:r>
            <a:r>
              <a:rPr lang="fa-IR" sz="2400" dirty="0" err="1">
                <a:solidFill>
                  <a:srgbClr val="000000"/>
                </a:solidFill>
                <a:effectLst/>
                <a:latin typeface="Times New Roman" panose="02020603050405020304" pitchFamily="18" charset="0"/>
                <a:ea typeface="Times New Roman" panose="02020603050405020304" pitchFamily="18" charset="0"/>
              </a:rPr>
              <a:t>هاي</a:t>
            </a:r>
            <a:r>
              <a:rPr lang="fa-IR" sz="2400" dirty="0">
                <a:solidFill>
                  <a:srgbClr val="000000"/>
                </a:solidFill>
                <a:effectLst/>
                <a:latin typeface="Times New Roman" panose="02020603050405020304" pitchFamily="18" charset="0"/>
                <a:ea typeface="Times New Roman" panose="02020603050405020304" pitchFamily="18" charset="0"/>
              </a:rPr>
              <a:t> خون </a:t>
            </a:r>
            <a:r>
              <a:rPr lang="fa-IR" sz="2400" dirty="0" err="1">
                <a:solidFill>
                  <a:srgbClr val="000000"/>
                </a:solidFill>
                <a:effectLst/>
                <a:latin typeface="Times New Roman" panose="02020603050405020304" pitchFamily="18" charset="0"/>
                <a:ea typeface="Times New Roman" panose="02020603050405020304" pitchFamily="18" charset="0"/>
              </a:rPr>
              <a:t>بايد</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حداكثر</a:t>
            </a:r>
            <a:r>
              <a:rPr lang="fa-IR" sz="2400" dirty="0">
                <a:solidFill>
                  <a:srgbClr val="000000"/>
                </a:solidFill>
                <a:effectLst/>
                <a:latin typeface="Times New Roman" panose="02020603050405020304" pitchFamily="18" charset="0"/>
                <a:ea typeface="Times New Roman" panose="02020603050405020304" pitchFamily="18" charset="0"/>
              </a:rPr>
              <a:t> تا دو ساعت پس از نمونه </a:t>
            </a:r>
            <a:r>
              <a:rPr lang="fa-IR" sz="2400" dirty="0" err="1">
                <a:solidFill>
                  <a:srgbClr val="000000"/>
                </a:solidFill>
                <a:effectLst/>
                <a:latin typeface="Times New Roman" panose="02020603050405020304" pitchFamily="18" charset="0"/>
                <a:ea typeface="Times New Roman" panose="02020603050405020304" pitchFamily="18" charset="0"/>
              </a:rPr>
              <a:t>گيري</a:t>
            </a:r>
            <a:r>
              <a:rPr lang="fa-IR" sz="2400" dirty="0">
                <a:solidFill>
                  <a:srgbClr val="000000"/>
                </a:solidFill>
                <a:effectLst/>
                <a:latin typeface="Times New Roman" panose="02020603050405020304" pitchFamily="18" charset="0"/>
                <a:ea typeface="Times New Roman" panose="02020603050405020304" pitchFamily="18" charset="0"/>
              </a:rPr>
              <a:t> با </a:t>
            </a:r>
            <a:r>
              <a:rPr lang="fa-IR" sz="2400" dirty="0" err="1">
                <a:solidFill>
                  <a:srgbClr val="000000"/>
                </a:solidFill>
                <a:effectLst/>
                <a:latin typeface="Times New Roman" panose="02020603050405020304" pitchFamily="18" charset="0"/>
                <a:ea typeface="Times New Roman" panose="02020603050405020304" pitchFamily="18" charset="0"/>
              </a:rPr>
              <a:t>رعايت</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تمهيدات</a:t>
            </a:r>
            <a:r>
              <a:rPr lang="fa-IR" sz="2400" dirty="0">
                <a:solidFill>
                  <a:srgbClr val="000000"/>
                </a:solidFill>
                <a:effectLst/>
                <a:latin typeface="Times New Roman" panose="02020603050405020304" pitchFamily="18" charset="0"/>
                <a:ea typeface="Times New Roman" panose="02020603050405020304" pitchFamily="18" charset="0"/>
              </a:rPr>
              <a:t> لازم </a:t>
            </a:r>
            <a:r>
              <a:rPr lang="fa-IR" sz="2400" dirty="0" err="1">
                <a:solidFill>
                  <a:srgbClr val="000000"/>
                </a:solidFill>
                <a:effectLst/>
                <a:latin typeface="Times New Roman" panose="02020603050405020304" pitchFamily="18" charset="0"/>
                <a:ea typeface="Times New Roman" panose="02020603050405020304" pitchFamily="18" charset="0"/>
              </a:rPr>
              <a:t>نظير</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شرايط</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پايداري</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متغير</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هاي</a:t>
            </a:r>
            <a:r>
              <a:rPr lang="fa-IR" sz="2400" dirty="0">
                <a:solidFill>
                  <a:srgbClr val="000000"/>
                </a:solidFill>
                <a:effectLst/>
                <a:latin typeface="Times New Roman" panose="02020603050405020304" pitchFamily="18" charset="0"/>
                <a:ea typeface="Times New Roman" panose="02020603050405020304" pitchFamily="18" charset="0"/>
              </a:rPr>
              <a:t> مورد </a:t>
            </a:r>
            <a:r>
              <a:rPr lang="fa-IR" sz="2400" dirty="0" err="1">
                <a:solidFill>
                  <a:srgbClr val="000000"/>
                </a:solidFill>
                <a:effectLst/>
                <a:latin typeface="Times New Roman" panose="02020603050405020304" pitchFamily="18" charset="0"/>
                <a:ea typeface="Times New Roman" panose="02020603050405020304" pitchFamily="18" charset="0"/>
              </a:rPr>
              <a:t>آزمايش</a:t>
            </a:r>
            <a:r>
              <a:rPr lang="fa-IR" sz="2400" dirty="0">
                <a:solidFill>
                  <a:srgbClr val="000000"/>
                </a:solidFill>
                <a:effectLst/>
                <a:latin typeface="Times New Roman" panose="02020603050405020304" pitchFamily="18" charset="0"/>
                <a:ea typeface="Times New Roman" panose="02020603050405020304" pitchFamily="18" charset="0"/>
              </a:rPr>
              <a:t> و </a:t>
            </a:r>
            <a:r>
              <a:rPr lang="fa-IR" sz="2400" dirty="0" err="1">
                <a:solidFill>
                  <a:srgbClr val="000000"/>
                </a:solidFill>
                <a:effectLst/>
                <a:latin typeface="Times New Roman" panose="02020603050405020304" pitchFamily="18" charset="0"/>
                <a:ea typeface="Times New Roman" panose="02020603050405020304" pitchFamily="18" charset="0"/>
              </a:rPr>
              <a:t>رعايت</a:t>
            </a:r>
            <a:r>
              <a:rPr lang="fa-IR" sz="2400" dirty="0">
                <a:solidFill>
                  <a:srgbClr val="000000"/>
                </a:solidFill>
                <a:effectLst/>
                <a:latin typeface="Times New Roman" panose="02020603050405020304" pitchFamily="18" charset="0"/>
                <a:ea typeface="Times New Roman" panose="02020603050405020304" pitchFamily="18" charset="0"/>
              </a:rPr>
              <a:t> اصول </a:t>
            </a:r>
            <a:r>
              <a:rPr lang="fa-IR" sz="2400" dirty="0" err="1">
                <a:solidFill>
                  <a:srgbClr val="000000"/>
                </a:solidFill>
                <a:effectLst/>
                <a:latin typeface="Times New Roman" panose="02020603050405020304" pitchFamily="18" charset="0"/>
                <a:ea typeface="Times New Roman" panose="02020603050405020304" pitchFamily="18" charset="0"/>
              </a:rPr>
              <a:t>ايمني</a:t>
            </a:r>
            <a:r>
              <a:rPr lang="fa-IR" sz="2400" dirty="0">
                <a:solidFill>
                  <a:srgbClr val="000000"/>
                </a:solidFill>
                <a:effectLst/>
                <a:latin typeface="Times New Roman" panose="02020603050405020304" pitchFamily="18" charset="0"/>
                <a:ea typeface="Times New Roman" panose="02020603050405020304" pitchFamily="18" charset="0"/>
              </a:rPr>
              <a:t> ، در </a:t>
            </a:r>
            <a:r>
              <a:rPr lang="fa-IR" sz="2400" dirty="0" err="1">
                <a:solidFill>
                  <a:srgbClr val="000000"/>
                </a:solidFill>
                <a:effectLst/>
                <a:latin typeface="Times New Roman" panose="02020603050405020304" pitchFamily="18" charset="0"/>
                <a:ea typeface="Times New Roman" panose="02020603050405020304" pitchFamily="18" charset="0"/>
              </a:rPr>
              <a:t>دماي</a:t>
            </a:r>
            <a:r>
              <a:rPr lang="fa-IR" sz="2400" dirty="0">
                <a:solidFill>
                  <a:srgbClr val="000000"/>
                </a:solidFill>
                <a:effectLst/>
                <a:latin typeface="Times New Roman" panose="02020603050405020304" pitchFamily="18" charset="0"/>
                <a:ea typeface="Times New Roman" panose="02020603050405020304" pitchFamily="18" charset="0"/>
              </a:rPr>
              <a:t> اتاق ( مگر در موارد خاص </a:t>
            </a:r>
            <a:r>
              <a:rPr lang="fa-IR" sz="2400" dirty="0" err="1">
                <a:solidFill>
                  <a:srgbClr val="000000"/>
                </a:solidFill>
                <a:effectLst/>
                <a:latin typeface="Times New Roman" panose="02020603050405020304" pitchFamily="18" charset="0"/>
                <a:ea typeface="Times New Roman" panose="02020603050405020304" pitchFamily="18" charset="0"/>
              </a:rPr>
              <a:t>كه</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نياز</a:t>
            </a:r>
            <a:r>
              <a:rPr lang="fa-IR" sz="2400" dirty="0">
                <a:solidFill>
                  <a:srgbClr val="000000"/>
                </a:solidFill>
                <a:effectLst/>
                <a:latin typeface="Times New Roman" panose="02020603050405020304" pitchFamily="18" charset="0"/>
                <a:ea typeface="Times New Roman" panose="02020603050405020304" pitchFamily="18" charset="0"/>
              </a:rPr>
              <a:t> به </a:t>
            </a:r>
            <a:r>
              <a:rPr lang="fa-IR" sz="2400" dirty="0" err="1">
                <a:solidFill>
                  <a:srgbClr val="000000"/>
                </a:solidFill>
                <a:effectLst/>
                <a:latin typeface="Times New Roman" panose="02020603050405020304" pitchFamily="18" charset="0"/>
                <a:ea typeface="Times New Roman" panose="02020603050405020304" pitchFamily="18" charset="0"/>
              </a:rPr>
              <a:t>زنجيره</a:t>
            </a:r>
            <a:r>
              <a:rPr lang="fa-IR" sz="2400" dirty="0">
                <a:solidFill>
                  <a:srgbClr val="000000"/>
                </a:solidFill>
                <a:effectLst/>
                <a:latin typeface="Times New Roman" panose="02020603050405020304" pitchFamily="18" charset="0"/>
                <a:ea typeface="Times New Roman" panose="02020603050405020304" pitchFamily="18" charset="0"/>
              </a:rPr>
              <a:t> سرد دارد ) به </a:t>
            </a:r>
            <a:r>
              <a:rPr lang="fa-IR" sz="2400" dirty="0" err="1">
                <a:solidFill>
                  <a:srgbClr val="000000"/>
                </a:solidFill>
                <a:effectLst/>
                <a:latin typeface="Times New Roman" panose="02020603050405020304" pitchFamily="18" charset="0"/>
                <a:ea typeface="Times New Roman" panose="02020603050405020304" pitchFamily="18" charset="0"/>
              </a:rPr>
              <a:t>آزمايشگاه</a:t>
            </a:r>
            <a:r>
              <a:rPr lang="fa-IR" sz="2400" dirty="0">
                <a:solidFill>
                  <a:srgbClr val="000000"/>
                </a:solidFill>
                <a:effectLst/>
                <a:latin typeface="Times New Roman" panose="02020603050405020304" pitchFamily="18" charset="0"/>
                <a:ea typeface="Times New Roman" panose="02020603050405020304" pitchFamily="18" charset="0"/>
              </a:rPr>
              <a:t> منتقل شوند . در </a:t>
            </a:r>
            <a:r>
              <a:rPr lang="fa-IR" sz="2400" dirty="0" err="1">
                <a:solidFill>
                  <a:srgbClr val="000000"/>
                </a:solidFill>
                <a:effectLst/>
                <a:latin typeface="Times New Roman" panose="02020603050405020304" pitchFamily="18" charset="0"/>
                <a:ea typeface="Times New Roman" panose="02020603050405020304" pitchFamily="18" charset="0"/>
              </a:rPr>
              <a:t>صورتي</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كه</a:t>
            </a:r>
            <a:r>
              <a:rPr lang="fa-IR" sz="2400" dirty="0">
                <a:solidFill>
                  <a:srgbClr val="000000"/>
                </a:solidFill>
                <a:effectLst/>
                <a:latin typeface="Times New Roman" panose="02020603050405020304" pitchFamily="18" charset="0"/>
                <a:ea typeface="Times New Roman" panose="02020603050405020304" pitchFamily="18" charset="0"/>
              </a:rPr>
              <a:t> نتوان در محدوده </a:t>
            </a:r>
            <a:r>
              <a:rPr lang="fa-IR" sz="2400" dirty="0" err="1">
                <a:solidFill>
                  <a:srgbClr val="000000"/>
                </a:solidFill>
                <a:effectLst/>
                <a:latin typeface="Times New Roman" panose="02020603050405020304" pitchFamily="18" charset="0"/>
                <a:ea typeface="Times New Roman" panose="02020603050405020304" pitchFamily="18" charset="0"/>
              </a:rPr>
              <a:t>زماني</a:t>
            </a:r>
            <a:r>
              <a:rPr lang="fa-IR" sz="2400" dirty="0">
                <a:solidFill>
                  <a:srgbClr val="000000"/>
                </a:solidFill>
                <a:effectLst/>
                <a:latin typeface="Times New Roman" panose="02020603050405020304" pitchFamily="18" charset="0"/>
                <a:ea typeface="Times New Roman" panose="02020603050405020304" pitchFamily="18" charset="0"/>
              </a:rPr>
              <a:t> فوق ، نمونه خون را ارسال نمود </a:t>
            </a:r>
            <a:r>
              <a:rPr lang="fa-IR" sz="2400" dirty="0" err="1">
                <a:solidFill>
                  <a:srgbClr val="000000"/>
                </a:solidFill>
                <a:effectLst/>
                <a:latin typeface="Times New Roman" panose="02020603050405020304" pitchFamily="18" charset="0"/>
                <a:ea typeface="Times New Roman" panose="02020603050405020304" pitchFamily="18" charset="0"/>
              </a:rPr>
              <a:t>بايد</a:t>
            </a:r>
            <a:r>
              <a:rPr lang="fa-IR" sz="2400" dirty="0">
                <a:solidFill>
                  <a:srgbClr val="000000"/>
                </a:solidFill>
                <a:effectLst/>
                <a:latin typeface="Times New Roman" panose="02020603050405020304" pitchFamily="18" charset="0"/>
                <a:ea typeface="Times New Roman" panose="02020603050405020304" pitchFamily="18" charset="0"/>
              </a:rPr>
              <a:t> نمونه خون </a:t>
            </a:r>
            <a:r>
              <a:rPr lang="fa-IR" sz="2400" dirty="0" err="1">
                <a:solidFill>
                  <a:srgbClr val="000000"/>
                </a:solidFill>
                <a:effectLst/>
                <a:latin typeface="Times New Roman" panose="02020603050405020304" pitchFamily="18" charset="0"/>
                <a:ea typeface="Times New Roman" panose="02020603050405020304" pitchFamily="18" charset="0"/>
              </a:rPr>
              <a:t>كامل</a:t>
            </a:r>
            <a:r>
              <a:rPr lang="fa-IR" sz="2400" dirty="0">
                <a:solidFill>
                  <a:srgbClr val="000000"/>
                </a:solidFill>
                <a:effectLst/>
                <a:latin typeface="Times New Roman" panose="02020603050405020304" pitchFamily="18" charset="0"/>
                <a:ea typeface="Times New Roman" panose="02020603050405020304" pitchFamily="18" charset="0"/>
              </a:rPr>
              <a:t> پس از جدا </a:t>
            </a:r>
            <a:r>
              <a:rPr lang="fa-IR" sz="2400" dirty="0" err="1">
                <a:solidFill>
                  <a:srgbClr val="000000"/>
                </a:solidFill>
                <a:effectLst/>
                <a:latin typeface="Times New Roman" panose="02020603050405020304" pitchFamily="18" charset="0"/>
                <a:ea typeface="Times New Roman" panose="02020603050405020304" pitchFamily="18" charset="0"/>
              </a:rPr>
              <a:t>سازي</a:t>
            </a:r>
            <a:r>
              <a:rPr lang="fa-IR" sz="2400" dirty="0">
                <a:solidFill>
                  <a:srgbClr val="000000"/>
                </a:solidFill>
                <a:effectLst/>
                <a:latin typeface="Times New Roman" panose="02020603050405020304" pitchFamily="18" charset="0"/>
                <a:ea typeface="Times New Roman" panose="02020603050405020304" pitchFamily="18" charset="0"/>
              </a:rPr>
              <a:t> سرم و نمونه با ماده ضد انتقاد ، در </a:t>
            </a:r>
            <a:r>
              <a:rPr lang="fa-IR" sz="2400" dirty="0" err="1">
                <a:solidFill>
                  <a:srgbClr val="000000"/>
                </a:solidFill>
                <a:effectLst/>
                <a:latin typeface="Times New Roman" panose="02020603050405020304" pitchFamily="18" charset="0"/>
                <a:ea typeface="Times New Roman" panose="02020603050405020304" pitchFamily="18" charset="0"/>
              </a:rPr>
              <a:t>دماي</a:t>
            </a:r>
            <a:r>
              <a:rPr lang="fa-IR" sz="2400" dirty="0">
                <a:solidFill>
                  <a:srgbClr val="000000"/>
                </a:solidFill>
                <a:effectLst/>
                <a:latin typeface="Times New Roman" panose="02020603050405020304" pitchFamily="18" charset="0"/>
                <a:ea typeface="Times New Roman" panose="02020603050405020304" pitchFamily="18" charset="0"/>
              </a:rPr>
              <a:t> 2-8 درجه </a:t>
            </a:r>
            <a:r>
              <a:rPr lang="fa-IR" sz="2400" dirty="0" err="1">
                <a:solidFill>
                  <a:srgbClr val="000000"/>
                </a:solidFill>
                <a:effectLst/>
                <a:latin typeface="Times New Roman" panose="02020603050405020304" pitchFamily="18" charset="0"/>
                <a:ea typeface="Times New Roman" panose="02020603050405020304" pitchFamily="18" charset="0"/>
              </a:rPr>
              <a:t>نگهداري</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كردد</a:t>
            </a:r>
            <a:r>
              <a:rPr lang="fa-IR" sz="2400" dirty="0">
                <a:solidFill>
                  <a:srgbClr val="000000"/>
                </a:solidFill>
                <a:effectLst/>
                <a:latin typeface="Times New Roman" panose="02020603050405020304" pitchFamily="18" charset="0"/>
                <a:ea typeface="Times New Roman" panose="02020603050405020304" pitchFamily="18" charset="0"/>
              </a:rPr>
              <a:t> و با </a:t>
            </a:r>
            <a:r>
              <a:rPr lang="fa-IR" sz="2400" dirty="0" err="1">
                <a:solidFill>
                  <a:srgbClr val="000000"/>
                </a:solidFill>
                <a:effectLst/>
                <a:latin typeface="Times New Roman" panose="02020603050405020304" pitchFamily="18" charset="0"/>
                <a:ea typeface="Times New Roman" panose="02020603050405020304" pitchFamily="18" charset="0"/>
              </a:rPr>
              <a:t>رعايت</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پايداري</a:t>
            </a:r>
            <a:r>
              <a:rPr lang="fa-IR" sz="2400" dirty="0">
                <a:solidFill>
                  <a:srgbClr val="000000"/>
                </a:solidFill>
                <a:effectLst/>
                <a:latin typeface="Times New Roman" panose="02020603050405020304" pitchFamily="18" charset="0"/>
                <a:ea typeface="Times New Roman" panose="02020603050405020304" pitchFamily="18" charset="0"/>
              </a:rPr>
              <a:t> نمونه به </a:t>
            </a:r>
            <a:r>
              <a:rPr lang="fa-IR" sz="2400" dirty="0" err="1">
                <a:solidFill>
                  <a:srgbClr val="000000"/>
                </a:solidFill>
                <a:effectLst/>
                <a:latin typeface="Times New Roman" panose="02020603050405020304" pitchFamily="18" charset="0"/>
                <a:ea typeface="Times New Roman" panose="02020603050405020304" pitchFamily="18" charset="0"/>
              </a:rPr>
              <a:t>آزمايشگاه</a:t>
            </a:r>
            <a:r>
              <a:rPr lang="fa-IR" sz="2400" dirty="0">
                <a:solidFill>
                  <a:srgbClr val="000000"/>
                </a:solidFill>
                <a:effectLst/>
                <a:latin typeface="Times New Roman" panose="02020603050405020304" pitchFamily="18" charset="0"/>
                <a:ea typeface="Times New Roman" panose="02020603050405020304" pitchFamily="18" charset="0"/>
              </a:rPr>
              <a:t> ارسال گردد.</a:t>
            </a:r>
            <a:endParaRPr lang="en-US" sz="2400" dirty="0">
              <a:effectLst/>
              <a:latin typeface="Times New Roman" panose="02020603050405020304" pitchFamily="18" charset="0"/>
              <a:ea typeface="Times New Roman" panose="02020603050405020304" pitchFamily="18" charset="0"/>
            </a:endParaRPr>
          </a:p>
          <a:p>
            <a:endParaRPr lang="en-US" sz="4000" dirty="0"/>
          </a:p>
        </p:txBody>
      </p:sp>
      <p:sp>
        <p:nvSpPr>
          <p:cNvPr id="4" name="Date Placeholder 3">
            <a:extLst>
              <a:ext uri="{FF2B5EF4-FFF2-40B4-BE49-F238E27FC236}">
                <a16:creationId xmlns:a16="http://schemas.microsoft.com/office/drawing/2014/main" id="{8319755F-D945-4437-8F87-85FA80ECF4B2}"/>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CA388A4E-2EDF-4D0D-B6C9-1BC7159F45B4}"/>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7559873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96AF-040D-4851-819E-D8D3092CA601}"/>
              </a:ext>
            </a:extLst>
          </p:cNvPr>
          <p:cNvSpPr>
            <a:spLocks noGrp="1"/>
          </p:cNvSpPr>
          <p:nvPr>
            <p:ph type="title"/>
          </p:nvPr>
        </p:nvSpPr>
        <p:spPr/>
        <p:txBody>
          <a:bodyPr>
            <a:normAutofit/>
          </a:bodyPr>
          <a:lstStyle/>
          <a:p>
            <a:r>
              <a:rPr lang="fa-IR" sz="2800" dirty="0" err="1">
                <a:effectLst/>
                <a:latin typeface="Calibri" panose="020F0502020204030204" pitchFamily="34" charset="0"/>
                <a:ea typeface="Calibri" panose="020F0502020204030204" pitchFamily="34" charset="0"/>
                <a:cs typeface="2  Titr" panose="00000700000000000000" pitchFamily="2" charset="-78"/>
              </a:rPr>
              <a:t>شرايط</a:t>
            </a:r>
            <a:r>
              <a:rPr lang="fa-IR" sz="2800" dirty="0">
                <a:effectLst/>
                <a:latin typeface="Calibri" panose="020F0502020204030204" pitchFamily="34" charset="0"/>
                <a:ea typeface="Calibri" panose="020F0502020204030204" pitchFamily="34" charset="0"/>
                <a:cs typeface="2  Titr" panose="00000700000000000000" pitchFamily="2" charset="-78"/>
              </a:rPr>
              <a:t> </a:t>
            </a:r>
            <a:r>
              <a:rPr lang="fa-IR" sz="2800" dirty="0" err="1">
                <a:effectLst/>
                <a:latin typeface="Calibri" panose="020F0502020204030204" pitchFamily="34" charset="0"/>
                <a:ea typeface="Calibri" panose="020F0502020204030204" pitchFamily="34" charset="0"/>
                <a:cs typeface="2  Titr" panose="00000700000000000000" pitchFamily="2" charset="-78"/>
              </a:rPr>
              <a:t>نگهداري</a:t>
            </a:r>
            <a:r>
              <a:rPr lang="fa-IR" sz="2800" dirty="0">
                <a:effectLst/>
                <a:latin typeface="Calibri" panose="020F0502020204030204" pitchFamily="34" charset="0"/>
                <a:ea typeface="Calibri" panose="020F0502020204030204" pitchFamily="34" charset="0"/>
                <a:cs typeface="2  Titr" panose="00000700000000000000" pitchFamily="2" charset="-78"/>
              </a:rPr>
              <a:t> و نحوه انتقال نمونه خون به </a:t>
            </a:r>
            <a:r>
              <a:rPr lang="fa-IR" sz="2800" dirty="0" err="1">
                <a:effectLst/>
                <a:latin typeface="Calibri" panose="020F0502020204030204" pitchFamily="34" charset="0"/>
                <a:ea typeface="Calibri" panose="020F0502020204030204" pitchFamily="34" charset="0"/>
                <a:cs typeface="2  Titr" panose="00000700000000000000" pitchFamily="2" charset="-78"/>
              </a:rPr>
              <a:t>ازمايشگاه</a:t>
            </a:r>
            <a:r>
              <a:rPr lang="fa-IR" sz="2800" dirty="0">
                <a:effectLst/>
                <a:latin typeface="Calibri" panose="020F0502020204030204" pitchFamily="34" charset="0"/>
                <a:ea typeface="Calibri" panose="020F0502020204030204" pitchFamily="34" charset="0"/>
                <a:cs typeface="2  Titr" panose="00000700000000000000" pitchFamily="2" charset="-78"/>
              </a:rPr>
              <a:t> </a:t>
            </a:r>
            <a:endParaRPr lang="en-US" sz="6000" dirty="0">
              <a:cs typeface="2  Titr" panose="00000700000000000000" pitchFamily="2" charset="-78"/>
            </a:endParaRPr>
          </a:p>
        </p:txBody>
      </p:sp>
      <p:sp>
        <p:nvSpPr>
          <p:cNvPr id="3" name="Content Placeholder 2">
            <a:extLst>
              <a:ext uri="{FF2B5EF4-FFF2-40B4-BE49-F238E27FC236}">
                <a16:creationId xmlns:a16="http://schemas.microsoft.com/office/drawing/2014/main" id="{A2B72EB0-BCF8-4C06-A43A-0F034856753F}"/>
              </a:ext>
            </a:extLst>
          </p:cNvPr>
          <p:cNvSpPr>
            <a:spLocks noGrp="1"/>
          </p:cNvSpPr>
          <p:nvPr>
            <p:ph idx="1"/>
          </p:nvPr>
        </p:nvSpPr>
        <p:spPr>
          <a:xfrm>
            <a:off x="107504" y="1600200"/>
            <a:ext cx="8784976" cy="4525963"/>
          </a:xfrm>
        </p:spPr>
        <p:txBody>
          <a:bodyPr>
            <a:normAutofit/>
          </a:bodyPr>
          <a:lstStyle/>
          <a:p>
            <a:pPr algn="r" rtl="1"/>
            <a:r>
              <a:rPr lang="fa-IR" sz="2400" dirty="0">
                <a:solidFill>
                  <a:srgbClr val="000000"/>
                </a:solidFill>
                <a:effectLst/>
                <a:latin typeface="Times New Roman" panose="02020603050405020304" pitchFamily="18" charset="0"/>
                <a:ea typeface="Times New Roman" panose="02020603050405020304" pitchFamily="18" charset="0"/>
              </a:rPr>
              <a:t>آزمون</a:t>
            </a:r>
            <a:r>
              <a:rPr lang="en-US" sz="2400" dirty="0">
                <a:solidFill>
                  <a:srgbClr val="000000"/>
                </a:solidFill>
                <a:effectLst/>
                <a:latin typeface="Times New Roman" panose="02020603050405020304" pitchFamily="18" charset="0"/>
                <a:ea typeface="Times New Roman" panose="02020603050405020304" pitchFamily="18" charset="0"/>
              </a:rPr>
              <a:t>CBC</a:t>
            </a:r>
            <a:r>
              <a:rPr lang="fa-IR" sz="2400" dirty="0">
                <a:solidFill>
                  <a:srgbClr val="000000"/>
                </a:solidFill>
                <a:effectLst/>
                <a:latin typeface="Times New Roman" panose="02020603050405020304" pitchFamily="18" charset="0"/>
                <a:ea typeface="Times New Roman" panose="02020603050405020304" pitchFamily="18" charset="0"/>
              </a:rPr>
              <a:t> : نمونه تا 4 ساعت در </a:t>
            </a:r>
            <a:r>
              <a:rPr lang="fa-IR" sz="2400" dirty="0" err="1">
                <a:solidFill>
                  <a:srgbClr val="000000"/>
                </a:solidFill>
                <a:effectLst/>
                <a:latin typeface="Times New Roman" panose="02020603050405020304" pitchFamily="18" charset="0"/>
                <a:ea typeface="Times New Roman" panose="02020603050405020304" pitchFamily="18" charset="0"/>
              </a:rPr>
              <a:t>دماي</a:t>
            </a:r>
            <a:r>
              <a:rPr lang="fa-IR" sz="2400" dirty="0">
                <a:solidFill>
                  <a:srgbClr val="000000"/>
                </a:solidFill>
                <a:effectLst/>
                <a:latin typeface="Times New Roman" panose="02020603050405020304" pitchFamily="18" charset="0"/>
                <a:ea typeface="Times New Roman" panose="02020603050405020304" pitchFamily="18" charset="0"/>
              </a:rPr>
              <a:t> اتاق (18-24درجه </a:t>
            </a:r>
            <a:r>
              <a:rPr lang="fa-IR" sz="2400" dirty="0" err="1">
                <a:solidFill>
                  <a:srgbClr val="000000"/>
                </a:solidFill>
                <a:effectLst/>
                <a:latin typeface="Times New Roman" panose="02020603050405020304" pitchFamily="18" charset="0"/>
                <a:ea typeface="Times New Roman" panose="02020603050405020304" pitchFamily="18" charset="0"/>
              </a:rPr>
              <a:t>سانتي</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گراد</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پايداري</a:t>
            </a:r>
            <a:r>
              <a:rPr lang="fa-IR" sz="2400" dirty="0">
                <a:solidFill>
                  <a:srgbClr val="000000"/>
                </a:solidFill>
                <a:effectLst/>
                <a:latin typeface="Times New Roman" panose="02020603050405020304" pitchFamily="18" charset="0"/>
                <a:ea typeface="Times New Roman" panose="02020603050405020304" pitchFamily="18" charset="0"/>
              </a:rPr>
              <a:t> است چنانچه در مدت زمان فوق مورد </a:t>
            </a:r>
            <a:r>
              <a:rPr lang="fa-IR" sz="2400" dirty="0" err="1">
                <a:solidFill>
                  <a:srgbClr val="000000"/>
                </a:solidFill>
                <a:effectLst/>
                <a:latin typeface="Times New Roman" panose="02020603050405020304" pitchFamily="18" charset="0"/>
                <a:ea typeface="Times New Roman" panose="02020603050405020304" pitchFamily="18" charset="0"/>
              </a:rPr>
              <a:t>آزمايش</a:t>
            </a:r>
            <a:r>
              <a:rPr lang="fa-IR" sz="2400" dirty="0">
                <a:solidFill>
                  <a:srgbClr val="000000"/>
                </a:solidFill>
                <a:effectLst/>
                <a:latin typeface="Times New Roman" panose="02020603050405020304" pitchFamily="18" charset="0"/>
                <a:ea typeface="Times New Roman" panose="02020603050405020304" pitchFamily="18" charset="0"/>
              </a:rPr>
              <a:t> قرار </a:t>
            </a:r>
            <a:r>
              <a:rPr lang="fa-IR" sz="2400" dirty="0" err="1">
                <a:solidFill>
                  <a:srgbClr val="000000"/>
                </a:solidFill>
                <a:effectLst/>
                <a:latin typeface="Times New Roman" panose="02020603050405020304" pitchFamily="18" charset="0"/>
                <a:ea typeface="Times New Roman" panose="02020603050405020304" pitchFamily="18" charset="0"/>
              </a:rPr>
              <a:t>نگيرد</a:t>
            </a:r>
            <a:r>
              <a:rPr lang="fa-IR" sz="2400" dirty="0">
                <a:solidFill>
                  <a:srgbClr val="000000"/>
                </a:solidFill>
                <a:effectLst/>
                <a:latin typeface="Times New Roman" panose="02020603050405020304" pitchFamily="18" charset="0"/>
                <a:ea typeface="Times New Roman" panose="02020603050405020304" pitchFamily="18" charset="0"/>
              </a:rPr>
              <a:t> ، گسترش خون </a:t>
            </a:r>
            <a:r>
              <a:rPr lang="fa-IR" sz="2400" dirty="0" err="1">
                <a:solidFill>
                  <a:srgbClr val="000000"/>
                </a:solidFill>
                <a:effectLst/>
                <a:latin typeface="Times New Roman" panose="02020603050405020304" pitchFamily="18" charset="0"/>
                <a:ea typeface="Times New Roman" panose="02020603050405020304" pitchFamily="18" charset="0"/>
              </a:rPr>
              <a:t>محيطي</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بايد</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تهيه</a:t>
            </a:r>
            <a:r>
              <a:rPr lang="fa-IR" sz="2400" dirty="0">
                <a:solidFill>
                  <a:srgbClr val="000000"/>
                </a:solidFill>
                <a:effectLst/>
                <a:latin typeface="Times New Roman" panose="02020603050405020304" pitchFamily="18" charset="0"/>
                <a:ea typeface="Times New Roman" panose="02020603050405020304" pitchFamily="18" charset="0"/>
              </a:rPr>
              <a:t> شده و سپس نمونه در </a:t>
            </a:r>
            <a:r>
              <a:rPr lang="fa-IR" sz="2400" dirty="0" err="1">
                <a:solidFill>
                  <a:srgbClr val="000000"/>
                </a:solidFill>
                <a:effectLst/>
                <a:latin typeface="Times New Roman" panose="02020603050405020304" pitchFamily="18" charset="0"/>
                <a:ea typeface="Times New Roman" panose="02020603050405020304" pitchFamily="18" charset="0"/>
              </a:rPr>
              <a:t>يخچال</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نگهداري</a:t>
            </a:r>
            <a:r>
              <a:rPr lang="fa-IR" sz="2400" dirty="0">
                <a:solidFill>
                  <a:srgbClr val="000000"/>
                </a:solidFill>
                <a:effectLst/>
                <a:latin typeface="Times New Roman" panose="02020603050405020304" pitchFamily="18" charset="0"/>
                <a:ea typeface="Times New Roman" panose="02020603050405020304" pitchFamily="18" charset="0"/>
              </a:rPr>
              <a:t> شده </a:t>
            </a:r>
            <a:r>
              <a:rPr lang="fa-IR" sz="2400" dirty="0" err="1">
                <a:solidFill>
                  <a:srgbClr val="000000"/>
                </a:solidFill>
                <a:effectLst/>
                <a:latin typeface="Times New Roman" panose="02020603050405020304" pitchFamily="18" charset="0"/>
                <a:ea typeface="Times New Roman" panose="02020603050405020304" pitchFamily="18" charset="0"/>
              </a:rPr>
              <a:t>كه</a:t>
            </a:r>
            <a:r>
              <a:rPr lang="fa-IR" sz="2400" dirty="0">
                <a:solidFill>
                  <a:srgbClr val="000000"/>
                </a:solidFill>
                <a:effectLst/>
                <a:latin typeface="Times New Roman" panose="02020603050405020304" pitchFamily="18" charset="0"/>
                <a:ea typeface="Times New Roman" panose="02020603050405020304" pitchFamily="18" charset="0"/>
              </a:rPr>
              <a:t> به مدت 24 ساعت </a:t>
            </a:r>
            <a:r>
              <a:rPr lang="fa-IR" sz="2400" dirty="0" err="1">
                <a:solidFill>
                  <a:srgbClr val="000000"/>
                </a:solidFill>
                <a:effectLst/>
                <a:latin typeface="Times New Roman" panose="02020603050405020304" pitchFamily="18" charset="0"/>
                <a:ea typeface="Times New Roman" panose="02020603050405020304" pitchFamily="18" charset="0"/>
              </a:rPr>
              <a:t>پايدار</a:t>
            </a:r>
            <a:r>
              <a:rPr lang="fa-IR" sz="2400" dirty="0">
                <a:solidFill>
                  <a:srgbClr val="000000"/>
                </a:solidFill>
                <a:effectLst/>
                <a:latin typeface="Times New Roman" panose="02020603050405020304" pitchFamily="18" charset="0"/>
                <a:ea typeface="Times New Roman" panose="02020603050405020304" pitchFamily="18" charset="0"/>
              </a:rPr>
              <a:t> است .</a:t>
            </a:r>
            <a:endParaRPr lang="en-US" sz="2400" dirty="0">
              <a:effectLst/>
              <a:latin typeface="Times New Roman" panose="02020603050405020304" pitchFamily="18" charset="0"/>
              <a:ea typeface="Times New Roman" panose="02020603050405020304" pitchFamily="18" charset="0"/>
            </a:endParaRPr>
          </a:p>
          <a:p>
            <a:pPr algn="r" rtl="1"/>
            <a:r>
              <a:rPr lang="fa-IR" sz="2400" dirty="0">
                <a:solidFill>
                  <a:srgbClr val="000000"/>
                </a:solidFill>
                <a:effectLst/>
                <a:latin typeface="Times New Roman" panose="02020603050405020304" pitchFamily="18" charset="0"/>
                <a:ea typeface="Times New Roman" panose="02020603050405020304" pitchFamily="18" charset="0"/>
              </a:rPr>
              <a:t>- آزمون</a:t>
            </a:r>
            <a:r>
              <a:rPr lang="en-US" sz="2400" dirty="0">
                <a:solidFill>
                  <a:srgbClr val="000000"/>
                </a:solidFill>
                <a:effectLst/>
                <a:latin typeface="Times New Roman" panose="02020603050405020304" pitchFamily="18" charset="0"/>
                <a:ea typeface="Times New Roman" panose="02020603050405020304" pitchFamily="18" charset="0"/>
              </a:rPr>
              <a:t>ESR</a:t>
            </a:r>
            <a:r>
              <a:rPr lang="fa-IR" sz="2400" dirty="0">
                <a:solidFill>
                  <a:srgbClr val="000000"/>
                </a:solidFill>
                <a:effectLst/>
                <a:latin typeface="Times New Roman" panose="02020603050405020304" pitchFamily="18" charset="0"/>
                <a:ea typeface="Times New Roman" panose="02020603050405020304" pitchFamily="18" charset="0"/>
              </a:rPr>
              <a:t> : نمونه تا 2 ساعت در </a:t>
            </a:r>
            <a:r>
              <a:rPr lang="fa-IR" sz="2400" dirty="0" err="1">
                <a:solidFill>
                  <a:srgbClr val="000000"/>
                </a:solidFill>
                <a:effectLst/>
                <a:latin typeface="Times New Roman" panose="02020603050405020304" pitchFamily="18" charset="0"/>
                <a:ea typeface="Times New Roman" panose="02020603050405020304" pitchFamily="18" charset="0"/>
              </a:rPr>
              <a:t>دماي</a:t>
            </a:r>
            <a:r>
              <a:rPr lang="fa-IR" sz="2400" dirty="0">
                <a:solidFill>
                  <a:srgbClr val="000000"/>
                </a:solidFill>
                <a:effectLst/>
                <a:latin typeface="Times New Roman" panose="02020603050405020304" pitchFamily="18" charset="0"/>
                <a:ea typeface="Times New Roman" panose="02020603050405020304" pitchFamily="18" charset="0"/>
              </a:rPr>
              <a:t> اتاق </a:t>
            </a:r>
            <a:r>
              <a:rPr lang="fa-IR" sz="2400" dirty="0" err="1">
                <a:solidFill>
                  <a:srgbClr val="000000"/>
                </a:solidFill>
                <a:effectLst/>
                <a:latin typeface="Times New Roman" panose="02020603050405020304" pitchFamily="18" charset="0"/>
                <a:ea typeface="Times New Roman" panose="02020603050405020304" pitchFamily="18" charset="0"/>
              </a:rPr>
              <a:t>پايدار</a:t>
            </a:r>
            <a:r>
              <a:rPr lang="fa-IR" sz="2400" dirty="0">
                <a:solidFill>
                  <a:srgbClr val="000000"/>
                </a:solidFill>
                <a:effectLst/>
                <a:latin typeface="Times New Roman" panose="02020603050405020304" pitchFamily="18" charset="0"/>
                <a:ea typeface="Times New Roman" panose="02020603050405020304" pitchFamily="18" charset="0"/>
              </a:rPr>
              <a:t> است چنانچه در مدت زمان فوق مورد </a:t>
            </a:r>
            <a:r>
              <a:rPr lang="fa-IR" sz="2400" dirty="0" err="1">
                <a:solidFill>
                  <a:srgbClr val="000000"/>
                </a:solidFill>
                <a:effectLst/>
                <a:latin typeface="Times New Roman" panose="02020603050405020304" pitchFamily="18" charset="0"/>
                <a:ea typeface="Times New Roman" panose="02020603050405020304" pitchFamily="18" charset="0"/>
              </a:rPr>
              <a:t>آزمايش</a:t>
            </a:r>
            <a:r>
              <a:rPr lang="fa-IR" sz="2400" dirty="0">
                <a:solidFill>
                  <a:srgbClr val="000000"/>
                </a:solidFill>
                <a:effectLst/>
                <a:latin typeface="Times New Roman" panose="02020603050405020304" pitchFamily="18" charset="0"/>
                <a:ea typeface="Times New Roman" panose="02020603050405020304" pitchFamily="18" charset="0"/>
              </a:rPr>
              <a:t> قرار </a:t>
            </a:r>
            <a:r>
              <a:rPr lang="fa-IR" sz="2400" dirty="0" err="1">
                <a:solidFill>
                  <a:srgbClr val="000000"/>
                </a:solidFill>
                <a:effectLst/>
                <a:latin typeface="Times New Roman" panose="02020603050405020304" pitchFamily="18" charset="0"/>
                <a:ea typeface="Times New Roman" panose="02020603050405020304" pitchFamily="18" charset="0"/>
              </a:rPr>
              <a:t>نگيرد</a:t>
            </a:r>
            <a:r>
              <a:rPr lang="fa-IR" sz="2400" dirty="0">
                <a:solidFill>
                  <a:srgbClr val="000000"/>
                </a:solidFill>
                <a:effectLst/>
                <a:latin typeface="Times New Roman" panose="02020603050405020304" pitchFamily="18" charset="0"/>
                <a:ea typeface="Times New Roman" panose="02020603050405020304" pitchFamily="18" charset="0"/>
              </a:rPr>
              <a:t> تا 12 ساعت در </a:t>
            </a:r>
            <a:r>
              <a:rPr lang="fa-IR" sz="2400" dirty="0" err="1">
                <a:solidFill>
                  <a:srgbClr val="000000"/>
                </a:solidFill>
                <a:effectLst/>
                <a:latin typeface="Times New Roman" panose="02020603050405020304" pitchFamily="18" charset="0"/>
                <a:ea typeface="Times New Roman" panose="02020603050405020304" pitchFamily="18" charset="0"/>
              </a:rPr>
              <a:t>يخچال</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پايدار</a:t>
            </a:r>
            <a:r>
              <a:rPr lang="fa-IR" sz="2400" dirty="0">
                <a:solidFill>
                  <a:srgbClr val="000000"/>
                </a:solidFill>
                <a:effectLst/>
                <a:latin typeface="Times New Roman" panose="02020603050405020304" pitchFamily="18" charset="0"/>
                <a:ea typeface="Times New Roman" panose="02020603050405020304" pitchFamily="18" charset="0"/>
              </a:rPr>
              <a:t> است .</a:t>
            </a:r>
            <a:endParaRPr lang="en-US" sz="2400" dirty="0">
              <a:effectLst/>
              <a:latin typeface="Times New Roman" panose="02020603050405020304" pitchFamily="18" charset="0"/>
              <a:ea typeface="Times New Roman" panose="02020603050405020304" pitchFamily="18" charset="0"/>
            </a:endParaRPr>
          </a:p>
          <a:p>
            <a:pPr algn="r" rtl="1"/>
            <a:r>
              <a:rPr lang="fa-IR" sz="2400" dirty="0">
                <a:solidFill>
                  <a:srgbClr val="000000"/>
                </a:solidFill>
                <a:effectLst/>
                <a:latin typeface="Times New Roman" panose="02020603050405020304" pitchFamily="18" charset="0"/>
                <a:ea typeface="Times New Roman" panose="02020603050405020304" pitchFamily="18" charset="0"/>
              </a:rPr>
              <a:t>- شمارش </a:t>
            </a:r>
            <a:r>
              <a:rPr lang="fa-IR" sz="2400" dirty="0" err="1">
                <a:solidFill>
                  <a:srgbClr val="000000"/>
                </a:solidFill>
                <a:effectLst/>
                <a:latin typeface="Times New Roman" panose="02020603050405020304" pitchFamily="18" charset="0"/>
                <a:ea typeface="Times New Roman" panose="02020603050405020304" pitchFamily="18" charset="0"/>
              </a:rPr>
              <a:t>رتيكولوسيت</a:t>
            </a:r>
            <a:r>
              <a:rPr lang="fa-IR" sz="2400" dirty="0">
                <a:solidFill>
                  <a:srgbClr val="000000"/>
                </a:solidFill>
                <a:effectLst/>
                <a:latin typeface="Times New Roman" panose="02020603050405020304" pitchFamily="18" charset="0"/>
                <a:ea typeface="Times New Roman" panose="02020603050405020304" pitchFamily="18" charset="0"/>
              </a:rPr>
              <a:t> : نمونه تا 6 ساعت در </a:t>
            </a:r>
            <a:r>
              <a:rPr lang="fa-IR" sz="2400" dirty="0" err="1">
                <a:solidFill>
                  <a:srgbClr val="000000"/>
                </a:solidFill>
                <a:effectLst/>
                <a:latin typeface="Times New Roman" panose="02020603050405020304" pitchFamily="18" charset="0"/>
                <a:ea typeface="Times New Roman" panose="02020603050405020304" pitchFamily="18" charset="0"/>
              </a:rPr>
              <a:t>دماي</a:t>
            </a:r>
            <a:r>
              <a:rPr lang="fa-IR" sz="2400" dirty="0">
                <a:solidFill>
                  <a:srgbClr val="000000"/>
                </a:solidFill>
                <a:effectLst/>
                <a:latin typeface="Times New Roman" panose="02020603050405020304" pitchFamily="18" charset="0"/>
                <a:ea typeface="Times New Roman" panose="02020603050405020304" pitchFamily="18" charset="0"/>
              </a:rPr>
              <a:t> اتاق </a:t>
            </a:r>
            <a:r>
              <a:rPr lang="fa-IR" sz="2400" dirty="0" err="1">
                <a:solidFill>
                  <a:srgbClr val="000000"/>
                </a:solidFill>
                <a:effectLst/>
                <a:latin typeface="Times New Roman" panose="02020603050405020304" pitchFamily="18" charset="0"/>
                <a:ea typeface="Times New Roman" panose="02020603050405020304" pitchFamily="18" charset="0"/>
              </a:rPr>
              <a:t>پايدار</a:t>
            </a:r>
            <a:r>
              <a:rPr lang="fa-IR" sz="2400" dirty="0">
                <a:solidFill>
                  <a:srgbClr val="000000"/>
                </a:solidFill>
                <a:effectLst/>
                <a:latin typeface="Times New Roman" panose="02020603050405020304" pitchFamily="18" charset="0"/>
                <a:ea typeface="Times New Roman" panose="02020603050405020304" pitchFamily="18" charset="0"/>
              </a:rPr>
              <a:t> است چنانچه در مدت زمان فوق مورد </a:t>
            </a:r>
            <a:r>
              <a:rPr lang="fa-IR" sz="2400" dirty="0" err="1">
                <a:solidFill>
                  <a:srgbClr val="000000"/>
                </a:solidFill>
                <a:effectLst/>
                <a:latin typeface="Times New Roman" panose="02020603050405020304" pitchFamily="18" charset="0"/>
                <a:ea typeface="Times New Roman" panose="02020603050405020304" pitchFamily="18" charset="0"/>
              </a:rPr>
              <a:t>آزمايش</a:t>
            </a:r>
            <a:r>
              <a:rPr lang="fa-IR" sz="2400" dirty="0">
                <a:solidFill>
                  <a:srgbClr val="000000"/>
                </a:solidFill>
                <a:effectLst/>
                <a:latin typeface="Times New Roman" panose="02020603050405020304" pitchFamily="18" charset="0"/>
                <a:ea typeface="Times New Roman" panose="02020603050405020304" pitchFamily="18" charset="0"/>
              </a:rPr>
              <a:t> قرار </a:t>
            </a:r>
            <a:r>
              <a:rPr lang="fa-IR" sz="2400" dirty="0" err="1">
                <a:solidFill>
                  <a:srgbClr val="000000"/>
                </a:solidFill>
                <a:effectLst/>
                <a:latin typeface="Times New Roman" panose="02020603050405020304" pitchFamily="18" charset="0"/>
                <a:ea typeface="Times New Roman" panose="02020603050405020304" pitchFamily="18" charset="0"/>
              </a:rPr>
              <a:t>نگيرد</a:t>
            </a:r>
            <a:r>
              <a:rPr lang="fa-IR" sz="2400" dirty="0">
                <a:solidFill>
                  <a:srgbClr val="000000"/>
                </a:solidFill>
                <a:effectLst/>
                <a:latin typeface="Times New Roman" panose="02020603050405020304" pitchFamily="18" charset="0"/>
                <a:ea typeface="Times New Roman" panose="02020603050405020304" pitchFamily="18" charset="0"/>
              </a:rPr>
              <a:t> تا 12 ساعت در </a:t>
            </a:r>
            <a:r>
              <a:rPr lang="fa-IR" sz="2400" dirty="0" err="1">
                <a:solidFill>
                  <a:srgbClr val="000000"/>
                </a:solidFill>
                <a:effectLst/>
                <a:latin typeface="Times New Roman" panose="02020603050405020304" pitchFamily="18" charset="0"/>
                <a:ea typeface="Times New Roman" panose="02020603050405020304" pitchFamily="18" charset="0"/>
              </a:rPr>
              <a:t>يخچال</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پايدار</a:t>
            </a:r>
            <a:r>
              <a:rPr lang="fa-IR" sz="2400" dirty="0">
                <a:solidFill>
                  <a:srgbClr val="000000"/>
                </a:solidFill>
                <a:effectLst/>
                <a:latin typeface="Times New Roman" panose="02020603050405020304" pitchFamily="18" charset="0"/>
                <a:ea typeface="Times New Roman" panose="02020603050405020304" pitchFamily="18" charset="0"/>
              </a:rPr>
              <a:t> است .</a:t>
            </a:r>
            <a:endParaRPr lang="en-US" sz="2400" dirty="0">
              <a:effectLst/>
              <a:latin typeface="Times New Roman" panose="02020603050405020304" pitchFamily="18" charset="0"/>
              <a:ea typeface="Times New Roman" panose="02020603050405020304" pitchFamily="18" charset="0"/>
            </a:endParaRPr>
          </a:p>
          <a:p>
            <a:pPr algn="r" rtl="1"/>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تعيين</a:t>
            </a:r>
            <a:r>
              <a:rPr lang="fa-IR" sz="2400" dirty="0">
                <a:solidFill>
                  <a:srgbClr val="000000"/>
                </a:solidFill>
                <a:effectLst/>
                <a:latin typeface="Times New Roman" panose="02020603050405020304" pitchFamily="18" charset="0"/>
                <a:ea typeface="Times New Roman" panose="02020603050405020304" pitchFamily="18" charset="0"/>
              </a:rPr>
              <a:t> گروه </a:t>
            </a:r>
            <a:r>
              <a:rPr lang="fa-IR" sz="2400" dirty="0" err="1">
                <a:solidFill>
                  <a:srgbClr val="000000"/>
                </a:solidFill>
                <a:effectLst/>
                <a:latin typeface="Times New Roman" panose="02020603050405020304" pitchFamily="18" charset="0"/>
                <a:ea typeface="Times New Roman" panose="02020603050405020304" pitchFamily="18" charset="0"/>
              </a:rPr>
              <a:t>هاي</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خوني</a:t>
            </a:r>
            <a:r>
              <a:rPr lang="fa-IR" sz="2400" dirty="0">
                <a:solidFill>
                  <a:srgbClr val="000000"/>
                </a:solidFill>
                <a:effectLst/>
                <a:latin typeface="Times New Roman" panose="02020603050405020304" pitchFamily="18" charset="0"/>
                <a:ea typeface="Times New Roman" panose="02020603050405020304" pitchFamily="18" charset="0"/>
              </a:rPr>
              <a:t> : نمونه تا 7 روز در </a:t>
            </a:r>
            <a:r>
              <a:rPr lang="fa-IR" sz="2400" dirty="0" err="1">
                <a:solidFill>
                  <a:srgbClr val="000000"/>
                </a:solidFill>
                <a:effectLst/>
                <a:latin typeface="Times New Roman" panose="02020603050405020304" pitchFamily="18" charset="0"/>
                <a:ea typeface="Times New Roman" panose="02020603050405020304" pitchFamily="18" charset="0"/>
              </a:rPr>
              <a:t>يخچال</a:t>
            </a:r>
            <a:r>
              <a:rPr lang="fa-IR" sz="2400" dirty="0">
                <a:solidFill>
                  <a:srgbClr val="000000"/>
                </a:solidFill>
                <a:effectLst/>
                <a:latin typeface="Times New Roman" panose="02020603050405020304" pitchFamily="18" charset="0"/>
                <a:ea typeface="Times New Roman" panose="02020603050405020304" pitchFamily="18" charset="0"/>
              </a:rPr>
              <a:t> </a:t>
            </a:r>
            <a:r>
              <a:rPr lang="fa-IR" sz="2400" dirty="0" err="1">
                <a:solidFill>
                  <a:srgbClr val="000000"/>
                </a:solidFill>
                <a:effectLst/>
                <a:latin typeface="Times New Roman" panose="02020603050405020304" pitchFamily="18" charset="0"/>
                <a:ea typeface="Times New Roman" panose="02020603050405020304" pitchFamily="18" charset="0"/>
              </a:rPr>
              <a:t>پايدار</a:t>
            </a:r>
            <a:r>
              <a:rPr lang="fa-IR" sz="2400" dirty="0">
                <a:solidFill>
                  <a:srgbClr val="000000"/>
                </a:solidFill>
                <a:effectLst/>
                <a:latin typeface="Times New Roman" panose="02020603050405020304" pitchFamily="18" charset="0"/>
                <a:ea typeface="Times New Roman" panose="02020603050405020304" pitchFamily="18" charset="0"/>
              </a:rPr>
              <a:t> است .</a:t>
            </a:r>
            <a:endParaRPr lang="en-US" sz="2400" dirty="0">
              <a:effectLst/>
              <a:latin typeface="Times New Roman" panose="02020603050405020304" pitchFamily="18" charset="0"/>
              <a:ea typeface="Times New Roman" panose="02020603050405020304" pitchFamily="18" charset="0"/>
            </a:endParaRPr>
          </a:p>
          <a:p>
            <a:endParaRPr lang="en-US" sz="4000" dirty="0"/>
          </a:p>
        </p:txBody>
      </p:sp>
      <p:sp>
        <p:nvSpPr>
          <p:cNvPr id="4" name="Date Placeholder 3">
            <a:extLst>
              <a:ext uri="{FF2B5EF4-FFF2-40B4-BE49-F238E27FC236}">
                <a16:creationId xmlns:a16="http://schemas.microsoft.com/office/drawing/2014/main" id="{F82E1D1B-AD87-485E-B628-0431249C7F54}"/>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9CE967BB-51C5-43B4-8C32-DF8557AB5FBE}"/>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1969300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C907-8C6F-4219-A9C6-AC802189B5BF}"/>
              </a:ext>
            </a:extLst>
          </p:cNvPr>
          <p:cNvSpPr>
            <a:spLocks noGrp="1"/>
          </p:cNvSpPr>
          <p:nvPr>
            <p:ph type="title"/>
          </p:nvPr>
        </p:nvSpPr>
        <p:spPr/>
        <p:txBody>
          <a:bodyPr>
            <a:noAutofit/>
          </a:bodyPr>
          <a:lstStyle/>
          <a:p>
            <a:r>
              <a:rPr lang="fa-IR" sz="3200" dirty="0" err="1">
                <a:effectLst/>
                <a:latin typeface="Calibri" panose="020F0502020204030204" pitchFamily="34" charset="0"/>
                <a:ea typeface="Calibri" panose="020F0502020204030204" pitchFamily="34" charset="0"/>
                <a:cs typeface="2  Titr" panose="00000700000000000000" pitchFamily="2" charset="-78"/>
              </a:rPr>
              <a:t>شرايط</a:t>
            </a:r>
            <a:r>
              <a:rPr lang="fa-IR" sz="3200" dirty="0">
                <a:effectLst/>
                <a:latin typeface="Calibri" panose="020F0502020204030204" pitchFamily="34" charset="0"/>
                <a:ea typeface="Calibri" panose="020F0502020204030204" pitchFamily="34" charset="0"/>
                <a:cs typeface="2  Titr" panose="00000700000000000000" pitchFamily="2" charset="-78"/>
              </a:rPr>
              <a:t> </a:t>
            </a:r>
            <a:r>
              <a:rPr lang="fa-IR" sz="3200" dirty="0" err="1">
                <a:effectLst/>
                <a:latin typeface="Calibri" panose="020F0502020204030204" pitchFamily="34" charset="0"/>
                <a:ea typeface="Calibri" panose="020F0502020204030204" pitchFamily="34" charset="0"/>
                <a:cs typeface="2  Titr" panose="00000700000000000000" pitchFamily="2" charset="-78"/>
              </a:rPr>
              <a:t>نگهداري</a:t>
            </a:r>
            <a:r>
              <a:rPr lang="fa-IR" sz="3200" dirty="0">
                <a:effectLst/>
                <a:latin typeface="Calibri" panose="020F0502020204030204" pitchFamily="34" charset="0"/>
                <a:ea typeface="Calibri" panose="020F0502020204030204" pitchFamily="34" charset="0"/>
                <a:cs typeface="2  Titr" panose="00000700000000000000" pitchFamily="2" charset="-78"/>
              </a:rPr>
              <a:t> و نحوه انتقال نمونه خون به </a:t>
            </a:r>
            <a:r>
              <a:rPr lang="fa-IR" sz="3200" dirty="0" err="1">
                <a:effectLst/>
                <a:latin typeface="Calibri" panose="020F0502020204030204" pitchFamily="34" charset="0"/>
                <a:ea typeface="Calibri" panose="020F0502020204030204" pitchFamily="34" charset="0"/>
                <a:cs typeface="2  Titr" panose="00000700000000000000" pitchFamily="2" charset="-78"/>
              </a:rPr>
              <a:t>ازمايشگاه</a:t>
            </a:r>
            <a:r>
              <a:rPr lang="fa-IR" sz="3200" dirty="0">
                <a:effectLst/>
                <a:latin typeface="Calibri" panose="020F0502020204030204" pitchFamily="34" charset="0"/>
                <a:ea typeface="Calibri" panose="020F0502020204030204" pitchFamily="34" charset="0"/>
                <a:cs typeface="2  Titr" panose="00000700000000000000" pitchFamily="2" charset="-78"/>
              </a:rPr>
              <a:t> </a:t>
            </a:r>
            <a:endParaRPr lang="en-US" sz="3200" dirty="0">
              <a:cs typeface="2  Titr" panose="00000700000000000000" pitchFamily="2" charset="-78"/>
            </a:endParaRPr>
          </a:p>
        </p:txBody>
      </p:sp>
      <p:sp>
        <p:nvSpPr>
          <p:cNvPr id="3" name="Content Placeholder 2">
            <a:extLst>
              <a:ext uri="{FF2B5EF4-FFF2-40B4-BE49-F238E27FC236}">
                <a16:creationId xmlns:a16="http://schemas.microsoft.com/office/drawing/2014/main" id="{5372C7C2-7089-4071-A573-A5721CE9FF8F}"/>
              </a:ext>
            </a:extLst>
          </p:cNvPr>
          <p:cNvSpPr>
            <a:spLocks noGrp="1"/>
          </p:cNvSpPr>
          <p:nvPr>
            <p:ph idx="1"/>
          </p:nvPr>
        </p:nvSpPr>
        <p:spPr>
          <a:xfrm>
            <a:off x="251520" y="1600200"/>
            <a:ext cx="8640960" cy="4525963"/>
          </a:xfrm>
        </p:spPr>
        <p:txBody>
          <a:bodyPr>
            <a:normAutofit/>
          </a:bodyPr>
          <a:lstStyle/>
          <a:p>
            <a:pPr algn="r" rtl="1"/>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آزمون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هاي</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بيوشيمي</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خون : ( قند ، اوره ،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اسيد</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اوريك</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كلسترول</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تري</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گلسيريد</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كراتينين</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آلبومين</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پروتئين</a:t>
            </a:r>
            <a:r>
              <a:rPr lang="en-US"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CK'ALP'LDH'Billrubn'ALT'AST</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a:t>
            </a:r>
            <a:endParaRPr lang="en-US" sz="2400" dirty="0">
              <a:effectLst/>
              <a:latin typeface="Times New Roman" panose="02020603050405020304" pitchFamily="18" charset="0"/>
              <a:ea typeface="Times New Roman" panose="02020603050405020304" pitchFamily="18" charset="0"/>
              <a:cs typeface="2  Titr" panose="00000700000000000000" pitchFamily="2" charset="-78"/>
            </a:endParaRPr>
          </a:p>
          <a:p>
            <a:pPr algn="r" rtl="1"/>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نمونه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حداكثر</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تا 2 ساعت پس از نمونه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گيري</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در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شرايط</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دماي</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اتاق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بايد</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به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آزمايشگاه</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ارسال گردد در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غير</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اينصورت</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سرم جدا گشته تا زمان انتقال در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دماي</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يخچال</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نگهداري</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گردد.</a:t>
            </a:r>
            <a:endParaRPr lang="en-US" sz="2400" dirty="0">
              <a:effectLst/>
              <a:latin typeface="Times New Roman" panose="02020603050405020304" pitchFamily="18" charset="0"/>
              <a:ea typeface="Times New Roman" panose="02020603050405020304" pitchFamily="18" charset="0"/>
              <a:cs typeface="2  Titr" panose="00000700000000000000" pitchFamily="2" charset="-78"/>
            </a:endParaRPr>
          </a:p>
          <a:p>
            <a:pPr algn="r" rtl="1"/>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نمونه ها در ظروف در پوش دار و در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جالوله</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ايي</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مناسب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بايد</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به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نحوي</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حمل و نقل شده تا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كمترين</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اسيب</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به نمونه از نظر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ايجاد</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تكان</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شديد</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هموليز</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 مجاورت به نور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خورشيد</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 صورت </a:t>
            </a:r>
            <a:r>
              <a:rPr lang="fa-IR" sz="2400" dirty="0" err="1">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گيرد</a:t>
            </a:r>
            <a:r>
              <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a:t>
            </a:r>
          </a:p>
          <a:p>
            <a:pPr algn="r" rtl="1"/>
            <a:endParaRPr lang="fa-IR" sz="2400"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endParaRPr>
          </a:p>
          <a:p>
            <a:pPr marL="0" indent="0" algn="l" rtl="1">
              <a:buNone/>
            </a:pPr>
            <a:r>
              <a:rPr lang="fa-IR" sz="2400" dirty="0" err="1">
                <a:effectLst/>
                <a:latin typeface="Calibri" panose="020F0502020204030204" pitchFamily="34" charset="0"/>
                <a:ea typeface="Calibri" panose="020F0502020204030204" pitchFamily="34" charset="0"/>
                <a:cs typeface="Arial" panose="020B0604020202020204" pitchFamily="34" charset="0"/>
              </a:rPr>
              <a:t>مدير</a:t>
            </a:r>
            <a:r>
              <a:rPr lang="fa-IR" sz="2400" dirty="0">
                <a:effectLst/>
                <a:latin typeface="Calibri" panose="020F0502020204030204" pitchFamily="34" charset="0"/>
                <a:ea typeface="Calibri" panose="020F0502020204030204" pitchFamily="34" charset="0"/>
                <a:cs typeface="Arial" panose="020B0604020202020204" pitchFamily="34" charset="0"/>
              </a:rPr>
              <a:t> </a:t>
            </a:r>
            <a:r>
              <a:rPr lang="fa-IR" sz="2400" dirty="0" err="1">
                <a:effectLst/>
                <a:latin typeface="Calibri" panose="020F0502020204030204" pitchFamily="34" charset="0"/>
                <a:ea typeface="Calibri" panose="020F0502020204030204" pitchFamily="34" charset="0"/>
                <a:cs typeface="Arial" panose="020B0604020202020204" pitchFamily="34" charset="0"/>
              </a:rPr>
              <a:t>كل</a:t>
            </a:r>
            <a:r>
              <a:rPr lang="fa-IR" sz="2400" dirty="0">
                <a:effectLst/>
                <a:latin typeface="Calibri" panose="020F0502020204030204" pitchFamily="34" charset="0"/>
                <a:ea typeface="Calibri" panose="020F0502020204030204" pitchFamily="34" charset="0"/>
                <a:cs typeface="Arial" panose="020B0604020202020204" pitchFamily="34" charset="0"/>
              </a:rPr>
              <a:t> </a:t>
            </a:r>
            <a:r>
              <a:rPr lang="fa-IR" sz="2400" dirty="0" err="1">
                <a:effectLst/>
                <a:latin typeface="Calibri" panose="020F0502020204030204" pitchFamily="34" charset="0"/>
                <a:ea typeface="Calibri" panose="020F0502020204030204" pitchFamily="34" charset="0"/>
                <a:cs typeface="Arial" panose="020B0604020202020204" pitchFamily="34" charset="0"/>
              </a:rPr>
              <a:t>آزمايشگاه</a:t>
            </a:r>
            <a:r>
              <a:rPr lang="fa-IR" sz="2400" dirty="0">
                <a:effectLst/>
                <a:latin typeface="Calibri" panose="020F0502020204030204" pitchFamily="34" charset="0"/>
                <a:ea typeface="Calibri" panose="020F0502020204030204" pitchFamily="34" charset="0"/>
                <a:cs typeface="Arial" panose="020B0604020202020204" pitchFamily="34" charset="0"/>
              </a:rPr>
              <a:t> مرجع سلامت</a:t>
            </a:r>
            <a:endParaRPr lang="en-US" sz="4800" dirty="0">
              <a:cs typeface="2  Titr" panose="00000700000000000000" pitchFamily="2" charset="-78"/>
            </a:endParaRPr>
          </a:p>
        </p:txBody>
      </p:sp>
      <p:sp>
        <p:nvSpPr>
          <p:cNvPr id="4" name="Date Placeholder 3">
            <a:extLst>
              <a:ext uri="{FF2B5EF4-FFF2-40B4-BE49-F238E27FC236}">
                <a16:creationId xmlns:a16="http://schemas.microsoft.com/office/drawing/2014/main" id="{792B3EF3-E299-4815-8855-A865D9E83B9C}"/>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F6A47099-0AE0-4A72-BCD2-AA4721DBB6D6}"/>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42408306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3F9B-3248-4373-A97F-E2E2C2862B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587AC5-C5FD-447C-B6E0-7B49992D8E3F}"/>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0BDFBCF4-90A0-4CFB-A6EE-E714AAF8E0D9}"/>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5D341478-1112-47D1-AE8B-3E9F650C990F}"/>
              </a:ext>
            </a:extLst>
          </p:cNvPr>
          <p:cNvSpPr>
            <a:spLocks noGrp="1"/>
          </p:cNvSpPr>
          <p:nvPr>
            <p:ph type="ftr" sz="quarter" idx="11"/>
          </p:nvPr>
        </p:nvSpPr>
        <p:spPr/>
        <p:txBody>
          <a:bodyPr/>
          <a:lstStyle/>
          <a:p>
            <a:r>
              <a:rPr lang="fa-IR"/>
              <a:t>جواد برازنده</a:t>
            </a:r>
          </a:p>
        </p:txBody>
      </p:sp>
      <p:pic>
        <p:nvPicPr>
          <p:cNvPr id="7" name="Picture 6">
            <a:extLst>
              <a:ext uri="{FF2B5EF4-FFF2-40B4-BE49-F238E27FC236}">
                <a16:creationId xmlns:a16="http://schemas.microsoft.com/office/drawing/2014/main" id="{A057CC2B-8C17-4658-AED0-0E5055F2FFE7}"/>
              </a:ext>
            </a:extLst>
          </p:cNvPr>
          <p:cNvPicPr>
            <a:picLocks noChangeAspect="1"/>
          </p:cNvPicPr>
          <p:nvPr/>
        </p:nvPicPr>
        <p:blipFill rotWithShape="1">
          <a:blip r:embed="rId2"/>
          <a:srcRect l="6688" t="30390" r="53150" b="10781"/>
          <a:stretch/>
        </p:blipFill>
        <p:spPr>
          <a:xfrm>
            <a:off x="323528" y="-36257"/>
            <a:ext cx="8221252" cy="6770446"/>
          </a:xfrm>
          <a:prstGeom prst="rect">
            <a:avLst/>
          </a:prstGeom>
        </p:spPr>
      </p:pic>
    </p:spTree>
    <p:extLst>
      <p:ext uri="{BB962C8B-B14F-4D97-AF65-F5344CB8AC3E}">
        <p14:creationId xmlns:p14="http://schemas.microsoft.com/office/powerpoint/2010/main" val="24964821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A08A-DA43-4723-9868-27DB21F6A18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80DBD02-EDB8-4497-8C0E-06FD240164A6}"/>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D56B476A-131C-4FF6-8DF6-64C59E3258E1}"/>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D808CEB5-93B7-4C03-8D74-7DCD4B6E8401}"/>
              </a:ext>
            </a:extLst>
          </p:cNvPr>
          <p:cNvSpPr>
            <a:spLocks noGrp="1"/>
          </p:cNvSpPr>
          <p:nvPr>
            <p:ph type="ftr" sz="quarter" idx="11"/>
          </p:nvPr>
        </p:nvSpPr>
        <p:spPr/>
        <p:txBody>
          <a:bodyPr/>
          <a:lstStyle/>
          <a:p>
            <a:r>
              <a:rPr lang="fa-IR"/>
              <a:t>جواد برازنده</a:t>
            </a:r>
          </a:p>
        </p:txBody>
      </p:sp>
      <p:pic>
        <p:nvPicPr>
          <p:cNvPr id="7" name="Picture 6">
            <a:extLst>
              <a:ext uri="{FF2B5EF4-FFF2-40B4-BE49-F238E27FC236}">
                <a16:creationId xmlns:a16="http://schemas.microsoft.com/office/drawing/2014/main" id="{343DB195-6D63-4D11-9BF1-C64D2A4397CA}"/>
              </a:ext>
            </a:extLst>
          </p:cNvPr>
          <p:cNvPicPr>
            <a:picLocks noChangeAspect="1"/>
          </p:cNvPicPr>
          <p:nvPr/>
        </p:nvPicPr>
        <p:blipFill rotWithShape="1">
          <a:blip r:embed="rId2"/>
          <a:srcRect l="15350" t="26189" r="16138" b="20586"/>
          <a:stretch/>
        </p:blipFill>
        <p:spPr>
          <a:xfrm>
            <a:off x="0" y="548680"/>
            <a:ext cx="9067320" cy="3960440"/>
          </a:xfrm>
          <a:prstGeom prst="rect">
            <a:avLst/>
          </a:prstGeom>
        </p:spPr>
      </p:pic>
    </p:spTree>
    <p:extLst>
      <p:ext uri="{BB962C8B-B14F-4D97-AF65-F5344CB8AC3E}">
        <p14:creationId xmlns:p14="http://schemas.microsoft.com/office/powerpoint/2010/main" val="39665723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395536" y="1700808"/>
            <a:ext cx="8352928" cy="3888432"/>
          </a:xfrm>
          <a:prstGeom prst="rect">
            <a:avLst/>
          </a:prstGeom>
          <a:noFill/>
          <a:ln w="9525">
            <a:noFill/>
            <a:miter lim="800000"/>
            <a:headEnd/>
            <a:tailEnd/>
          </a:ln>
        </p:spPr>
      </p:pic>
      <p:sp>
        <p:nvSpPr>
          <p:cNvPr id="2" name="Title 1"/>
          <p:cNvSpPr>
            <a:spLocks noGrp="1"/>
          </p:cNvSpPr>
          <p:nvPr>
            <p:ph type="title"/>
          </p:nvPr>
        </p:nvSpPr>
        <p:spPr/>
        <p:txBody>
          <a:bodyPr/>
          <a:lstStyle/>
          <a:p>
            <a:pPr algn="r" rtl="1"/>
            <a:r>
              <a:rPr lang="fa-IR" dirty="0"/>
              <a:t>بینایی سنجی</a:t>
            </a:r>
            <a:endParaRPr lang="en-US" dirty="0"/>
          </a:p>
        </p:txBody>
      </p:sp>
      <p:sp>
        <p:nvSpPr>
          <p:cNvPr id="3" name="Date Placeholder 2"/>
          <p:cNvSpPr>
            <a:spLocks noGrp="1"/>
          </p:cNvSpPr>
          <p:nvPr>
            <p:ph type="dt" sz="half" idx="10"/>
          </p:nvPr>
        </p:nvSpPr>
        <p:spPr/>
        <p:txBody>
          <a:bodyPr/>
          <a:lstStyle/>
          <a:p>
            <a:r>
              <a:rPr lang="en-US"/>
              <a:t>تابستان 1402</a:t>
            </a:r>
            <a:endParaRPr lang="fa-IR"/>
          </a:p>
        </p:txBody>
      </p:sp>
      <p:sp>
        <p:nvSpPr>
          <p:cNvPr id="4" name="Footer Placeholder 3"/>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8699479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57200" y="2132856"/>
            <a:ext cx="8229600" cy="3456384"/>
          </a:xfrm>
          <a:prstGeom prst="rect">
            <a:avLst/>
          </a:prstGeom>
          <a:noFill/>
          <a:ln w="9525">
            <a:noFill/>
            <a:miter lim="800000"/>
            <a:headEnd/>
            <a:tailEnd/>
          </a:ln>
        </p:spPr>
      </p:pic>
      <p:sp>
        <p:nvSpPr>
          <p:cNvPr id="2" name="Title 1"/>
          <p:cNvSpPr>
            <a:spLocks noGrp="1"/>
          </p:cNvSpPr>
          <p:nvPr>
            <p:ph type="title"/>
          </p:nvPr>
        </p:nvSpPr>
        <p:spPr/>
        <p:txBody>
          <a:bodyPr/>
          <a:lstStyle/>
          <a:p>
            <a:pPr rtl="1"/>
            <a:r>
              <a:rPr lang="fa-IR" dirty="0"/>
              <a:t>ادیومتری</a:t>
            </a:r>
            <a:endParaRPr lang="en-US" dirty="0"/>
          </a:p>
        </p:txBody>
      </p:sp>
      <p:cxnSp>
        <p:nvCxnSpPr>
          <p:cNvPr id="4" name="Straight Arrow Connector 3"/>
          <p:cNvCxnSpPr/>
          <p:nvPr/>
        </p:nvCxnSpPr>
        <p:spPr>
          <a:xfrm>
            <a:off x="251520" y="3645024"/>
            <a:ext cx="792088"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644008" y="1603296"/>
            <a:ext cx="0" cy="7920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r>
              <a:rPr lang="en-US"/>
              <a:t>تابستان 1402</a:t>
            </a:r>
            <a:endParaRPr lang="fa-IR"/>
          </a:p>
        </p:txBody>
      </p:sp>
      <p:sp>
        <p:nvSpPr>
          <p:cNvPr id="7" name="Footer Placeholder 6"/>
          <p:cNvSpPr>
            <a:spLocks noGrp="1"/>
          </p:cNvSpPr>
          <p:nvPr>
            <p:ph type="ftr" sz="quarter" idx="11"/>
          </p:nvPr>
        </p:nvSpPr>
        <p:spPr/>
        <p:txBody>
          <a:bodyPr/>
          <a:lstStyle/>
          <a:p>
            <a:r>
              <a:rPr lang="fa-IR"/>
              <a:t>جواد برازنده</a:t>
            </a:r>
          </a:p>
        </p:txBody>
      </p:sp>
      <p:cxnSp>
        <p:nvCxnSpPr>
          <p:cNvPr id="8" name="Straight Arrow Connector 7"/>
          <p:cNvCxnSpPr/>
          <p:nvPr/>
        </p:nvCxnSpPr>
        <p:spPr>
          <a:xfrm>
            <a:off x="3729256" y="1755696"/>
            <a:ext cx="0" cy="7920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30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F0D02DF6-32A5-482A-A127-BA49FABD80AA}"/>
              </a:ext>
            </a:extLst>
          </p:cNvPr>
          <p:cNvSpPr>
            <a:spLocks noGrp="1"/>
          </p:cNvSpPr>
          <p:nvPr>
            <p:ph type="title"/>
          </p:nvPr>
        </p:nvSpPr>
        <p:spPr>
          <a:xfrm>
            <a:off x="214313" y="0"/>
            <a:ext cx="8229600" cy="1143000"/>
          </a:xfrm>
        </p:spPr>
        <p:txBody>
          <a:bodyPr/>
          <a:lstStyle/>
          <a:p>
            <a:pPr defTabSz="912813" eaLnBrk="1" hangingPunct="1"/>
            <a:r>
              <a:rPr lang="fa-IR" altLang="en-US"/>
              <a:t>بهداشت حرفه ای</a:t>
            </a:r>
            <a:endParaRPr lang="en-US" altLang="en-US"/>
          </a:p>
        </p:txBody>
      </p:sp>
      <p:sp>
        <p:nvSpPr>
          <p:cNvPr id="4" name="Footer Placeholder 3">
            <a:extLst>
              <a:ext uri="{FF2B5EF4-FFF2-40B4-BE49-F238E27FC236}">
                <a16:creationId xmlns:a16="http://schemas.microsoft.com/office/drawing/2014/main" id="{47C4232E-1C3C-41CB-A980-A17509CF237F}"/>
              </a:ext>
            </a:extLst>
          </p:cNvPr>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5" name="Round Diagonal Corner Rectangle 4">
            <a:extLst>
              <a:ext uri="{FF2B5EF4-FFF2-40B4-BE49-F238E27FC236}">
                <a16:creationId xmlns:a16="http://schemas.microsoft.com/office/drawing/2014/main" id="{E2B51C3A-DD70-4ED4-9CE2-E117419BCFA7}"/>
              </a:ext>
            </a:extLst>
          </p:cNvPr>
          <p:cNvSpPr/>
          <p:nvPr/>
        </p:nvSpPr>
        <p:spPr bwMode="auto">
          <a:xfrm>
            <a:off x="2928926" y="1571612"/>
            <a:ext cx="3214710" cy="4143404"/>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4800" b="1" dirty="0">
                <a:solidFill>
                  <a:srgbClr val="000000"/>
                </a:solidFill>
                <a:effectLst>
                  <a:outerShdw blurRad="38100" dist="38100" dir="2700000" algn="tl">
                    <a:srgbClr val="000000">
                      <a:alpha val="43137"/>
                    </a:srgbClr>
                  </a:outerShdw>
                </a:effectLst>
                <a:cs typeface="B Titr" pitchFamily="2" charset="-78"/>
              </a:rPr>
              <a:t>عوامل زیان آور محیط کار</a:t>
            </a:r>
            <a:endParaRPr lang="en-US" sz="4800" b="1" dirty="0">
              <a:solidFill>
                <a:srgbClr val="000000"/>
              </a:solidFill>
              <a:effectLst>
                <a:outerShdw blurRad="38100" dist="38100" dir="2700000" algn="tl">
                  <a:srgbClr val="000000">
                    <a:alpha val="43137"/>
                  </a:srgbClr>
                </a:outerShdw>
              </a:effectLst>
              <a:cs typeface="B Titr" pitchFamily="2" charset="-78"/>
            </a:endParaRPr>
          </a:p>
        </p:txBody>
      </p:sp>
      <p:sp>
        <p:nvSpPr>
          <p:cNvPr id="6" name="Round Diagonal Corner Rectangle 5">
            <a:extLst>
              <a:ext uri="{FF2B5EF4-FFF2-40B4-BE49-F238E27FC236}">
                <a16:creationId xmlns:a16="http://schemas.microsoft.com/office/drawing/2014/main" id="{A3C63FEF-63A8-48D8-9E2C-35D95EC1F0AA}"/>
              </a:ext>
            </a:extLst>
          </p:cNvPr>
          <p:cNvSpPr/>
          <p:nvPr/>
        </p:nvSpPr>
        <p:spPr bwMode="auto">
          <a:xfrm>
            <a:off x="6215074" y="857232"/>
            <a:ext cx="2652730" cy="1290444"/>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4800" b="1" dirty="0">
                <a:solidFill>
                  <a:srgbClr val="000000"/>
                </a:solidFill>
                <a:effectLst>
                  <a:outerShdw blurRad="38100" dist="38100" dir="2700000" algn="tl">
                    <a:srgbClr val="000000">
                      <a:alpha val="43137"/>
                    </a:srgbClr>
                  </a:outerShdw>
                </a:effectLst>
                <a:cs typeface="B Titr" pitchFamily="2" charset="-78"/>
              </a:rPr>
              <a:t>علم و هنر</a:t>
            </a:r>
            <a:endParaRPr lang="en-US" sz="4800" b="1" dirty="0">
              <a:solidFill>
                <a:srgbClr val="000000"/>
              </a:solidFill>
              <a:effectLst>
                <a:outerShdw blurRad="38100" dist="38100" dir="2700000" algn="tl">
                  <a:srgbClr val="000000">
                    <a:alpha val="43137"/>
                  </a:srgbClr>
                </a:outerShdw>
              </a:effectLst>
              <a:cs typeface="B Titr" pitchFamily="2" charset="-78"/>
            </a:endParaRPr>
          </a:p>
        </p:txBody>
      </p:sp>
      <p:sp>
        <p:nvSpPr>
          <p:cNvPr id="7" name="Round Diagonal Corner Rectangle 6">
            <a:extLst>
              <a:ext uri="{FF2B5EF4-FFF2-40B4-BE49-F238E27FC236}">
                <a16:creationId xmlns:a16="http://schemas.microsoft.com/office/drawing/2014/main" id="{E8ABCE51-8A4D-4E35-AD53-EC28C6A73E0D}"/>
              </a:ext>
            </a:extLst>
          </p:cNvPr>
          <p:cNvSpPr/>
          <p:nvPr/>
        </p:nvSpPr>
        <p:spPr bwMode="auto">
          <a:xfrm>
            <a:off x="142844" y="1857364"/>
            <a:ext cx="2652730" cy="3643338"/>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4800" b="1" dirty="0">
                <a:solidFill>
                  <a:srgbClr val="000000"/>
                </a:solidFill>
                <a:effectLst>
                  <a:outerShdw blurRad="38100" dist="38100" dir="2700000" algn="tl">
                    <a:srgbClr val="000000">
                      <a:alpha val="43137"/>
                    </a:srgbClr>
                  </a:outerShdw>
                </a:effectLst>
                <a:cs typeface="B Titr" pitchFamily="2" charset="-78"/>
              </a:rPr>
              <a:t>حافظ سلامت شاغلین کشور</a:t>
            </a:r>
            <a:endParaRPr lang="en-US" sz="4800" b="1" dirty="0">
              <a:solidFill>
                <a:srgbClr val="000000"/>
              </a:solidFill>
              <a:effectLst>
                <a:outerShdw blurRad="38100" dist="38100" dir="2700000" algn="tl">
                  <a:srgbClr val="000000">
                    <a:alpha val="43137"/>
                  </a:srgbClr>
                </a:outerShdw>
              </a:effectLst>
              <a:cs typeface="B Titr" pitchFamily="2" charset="-78"/>
            </a:endParaRPr>
          </a:p>
        </p:txBody>
      </p:sp>
      <p:sp>
        <p:nvSpPr>
          <p:cNvPr id="8" name="Round Diagonal Corner Rectangle 7">
            <a:extLst>
              <a:ext uri="{FF2B5EF4-FFF2-40B4-BE49-F238E27FC236}">
                <a16:creationId xmlns:a16="http://schemas.microsoft.com/office/drawing/2014/main" id="{9DE3BFE4-58C3-4618-885C-E6EF0086F490}"/>
              </a:ext>
            </a:extLst>
          </p:cNvPr>
          <p:cNvSpPr/>
          <p:nvPr/>
        </p:nvSpPr>
        <p:spPr bwMode="auto">
          <a:xfrm>
            <a:off x="6286512" y="2357430"/>
            <a:ext cx="2652730" cy="90964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4800" b="1" dirty="0">
                <a:solidFill>
                  <a:srgbClr val="000000"/>
                </a:solidFill>
                <a:effectLst>
                  <a:outerShdw blurRad="38100" dist="38100" dir="2700000" algn="tl">
                    <a:srgbClr val="000000">
                      <a:alpha val="43137"/>
                    </a:srgbClr>
                  </a:outerShdw>
                </a:effectLst>
                <a:cs typeface="B Titr" pitchFamily="2" charset="-78"/>
              </a:rPr>
              <a:t>شناسایی</a:t>
            </a:r>
            <a:endParaRPr lang="en-US" sz="4800" b="1" dirty="0">
              <a:solidFill>
                <a:srgbClr val="000000"/>
              </a:solidFill>
              <a:effectLst>
                <a:outerShdw blurRad="38100" dist="38100" dir="2700000" algn="tl">
                  <a:srgbClr val="000000">
                    <a:alpha val="43137"/>
                  </a:srgbClr>
                </a:outerShdw>
              </a:effectLst>
              <a:cs typeface="B Titr" pitchFamily="2" charset="-78"/>
            </a:endParaRPr>
          </a:p>
        </p:txBody>
      </p:sp>
      <p:sp>
        <p:nvSpPr>
          <p:cNvPr id="9" name="Round Diagonal Corner Rectangle 8">
            <a:extLst>
              <a:ext uri="{FF2B5EF4-FFF2-40B4-BE49-F238E27FC236}">
                <a16:creationId xmlns:a16="http://schemas.microsoft.com/office/drawing/2014/main" id="{BFDCE957-248D-4870-B12D-9D424097EF3D}"/>
              </a:ext>
            </a:extLst>
          </p:cNvPr>
          <p:cNvSpPr/>
          <p:nvPr/>
        </p:nvSpPr>
        <p:spPr bwMode="auto">
          <a:xfrm>
            <a:off x="6143636" y="3429000"/>
            <a:ext cx="2752740" cy="100013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4000" b="1" dirty="0">
                <a:solidFill>
                  <a:srgbClr val="000000"/>
                </a:solidFill>
                <a:effectLst>
                  <a:outerShdw blurRad="38100" dist="38100" dir="2700000" algn="tl">
                    <a:srgbClr val="000000">
                      <a:alpha val="43137"/>
                    </a:srgbClr>
                  </a:outerShdw>
                </a:effectLst>
                <a:cs typeface="B Titr" pitchFamily="2" charset="-78"/>
              </a:rPr>
              <a:t>اندازه گیری</a:t>
            </a:r>
            <a:endParaRPr lang="en-US" sz="4000" b="1" dirty="0">
              <a:solidFill>
                <a:srgbClr val="000000"/>
              </a:solidFill>
              <a:effectLst>
                <a:outerShdw blurRad="38100" dist="38100" dir="2700000" algn="tl">
                  <a:srgbClr val="000000">
                    <a:alpha val="43137"/>
                  </a:srgbClr>
                </a:outerShdw>
              </a:effectLst>
              <a:cs typeface="B Titr" pitchFamily="2" charset="-78"/>
            </a:endParaRPr>
          </a:p>
        </p:txBody>
      </p:sp>
      <p:sp>
        <p:nvSpPr>
          <p:cNvPr id="10" name="Round Diagonal Corner Rectangle 9">
            <a:extLst>
              <a:ext uri="{FF2B5EF4-FFF2-40B4-BE49-F238E27FC236}">
                <a16:creationId xmlns:a16="http://schemas.microsoft.com/office/drawing/2014/main" id="{05CDDE5F-44E6-4A2F-A4F3-06D7515DAF42}"/>
              </a:ext>
            </a:extLst>
          </p:cNvPr>
          <p:cNvSpPr/>
          <p:nvPr/>
        </p:nvSpPr>
        <p:spPr bwMode="auto">
          <a:xfrm>
            <a:off x="6286512" y="4643446"/>
            <a:ext cx="2652730" cy="928694"/>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4800" b="1" dirty="0">
                <a:solidFill>
                  <a:srgbClr val="000000"/>
                </a:solidFill>
                <a:effectLst>
                  <a:outerShdw blurRad="38100" dist="38100" dir="2700000" algn="tl">
                    <a:srgbClr val="000000">
                      <a:alpha val="43137"/>
                    </a:srgbClr>
                  </a:outerShdw>
                </a:effectLst>
                <a:cs typeface="B Titr" pitchFamily="2" charset="-78"/>
              </a:rPr>
              <a:t>ارزیابی</a:t>
            </a:r>
            <a:endParaRPr lang="en-US" sz="4800" b="1" dirty="0">
              <a:solidFill>
                <a:srgbClr val="000000"/>
              </a:solidFill>
              <a:effectLst>
                <a:outerShdw blurRad="38100" dist="38100" dir="2700000" algn="tl">
                  <a:srgbClr val="000000">
                    <a:alpha val="43137"/>
                  </a:srgbClr>
                </a:outerShdw>
              </a:effectLst>
              <a:cs typeface="B Titr" pitchFamily="2" charset="-78"/>
            </a:endParaRPr>
          </a:p>
        </p:txBody>
      </p:sp>
      <p:sp>
        <p:nvSpPr>
          <p:cNvPr id="11" name="Round Diagonal Corner Rectangle 10">
            <a:extLst>
              <a:ext uri="{FF2B5EF4-FFF2-40B4-BE49-F238E27FC236}">
                <a16:creationId xmlns:a16="http://schemas.microsoft.com/office/drawing/2014/main" id="{7EC326DA-0546-4E7A-9CE1-20A36A565BAA}"/>
              </a:ext>
            </a:extLst>
          </p:cNvPr>
          <p:cNvSpPr/>
          <p:nvPr/>
        </p:nvSpPr>
        <p:spPr bwMode="auto">
          <a:xfrm>
            <a:off x="6215074" y="5643578"/>
            <a:ext cx="2652730" cy="85725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4800" b="1" dirty="0">
                <a:solidFill>
                  <a:srgbClr val="000000"/>
                </a:solidFill>
                <a:effectLst>
                  <a:outerShdw blurRad="38100" dist="38100" dir="2700000" algn="tl">
                    <a:srgbClr val="000000">
                      <a:alpha val="43137"/>
                    </a:srgbClr>
                  </a:outerShdw>
                </a:effectLst>
                <a:cs typeface="B Titr" pitchFamily="2" charset="-78"/>
              </a:rPr>
              <a:t>کنترل</a:t>
            </a:r>
            <a:endParaRPr lang="en-US" sz="4800" b="1" dirty="0">
              <a:solidFill>
                <a:srgbClr val="000000"/>
              </a:solidFill>
              <a:effectLst>
                <a:outerShdw blurRad="38100" dist="38100" dir="2700000" algn="tl">
                  <a:srgbClr val="000000">
                    <a:alpha val="43137"/>
                  </a:srgbClr>
                </a:outerShdw>
              </a:effectLst>
              <a:cs typeface="B Titr" pitchFamily="2" charset="-78"/>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p:txBody>
          <a:bodyPr/>
          <a:lstStyle/>
          <a:p>
            <a:r>
              <a:rPr lang="fa-IR" dirty="0"/>
              <a:t>انجام ادیومتری صرفا برای کارگران دارای مواجهه با سرو صدای بیش از حد مراقبت(اقدام) بر اساس آخرین ابلاغ کتابچه حدود مجاز و افراد با مواجهه با مواد شیمیایی اتوتوکسیک، افراد با حساسیت بالا به سروصدا، کارگران با افت شنوایی مطابق پرونده پزشکی، و همچنین مشاغلی که شنوایی شاغل جنبه ایمنی داشته باشد.</a:t>
            </a:r>
          </a:p>
        </p:txBody>
      </p:sp>
      <p:sp>
        <p:nvSpPr>
          <p:cNvPr id="4" name="Date Placeholder 3"/>
          <p:cNvSpPr>
            <a:spLocks noGrp="1"/>
          </p:cNvSpPr>
          <p:nvPr>
            <p:ph type="dt" sz="half" idx="10"/>
          </p:nvPr>
        </p:nvSpPr>
        <p:spPr/>
        <p:txBody>
          <a:bodyPr/>
          <a:lstStyle/>
          <a:p>
            <a:r>
              <a:rPr lang="en-US"/>
              <a:t>زمستان 97</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8997722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3B1F-0D33-4952-A190-2A8FBABD8A69}"/>
              </a:ext>
            </a:extLst>
          </p:cNvPr>
          <p:cNvSpPr>
            <a:spLocks noGrp="1"/>
          </p:cNvSpPr>
          <p:nvPr>
            <p:ph type="title"/>
          </p:nvPr>
        </p:nvSpPr>
        <p:spPr/>
        <p:txBody>
          <a:bodyPr>
            <a:normAutofit/>
          </a:bodyPr>
          <a:lstStyle/>
          <a:p>
            <a:r>
              <a:rPr lang="fa-IR" dirty="0">
                <a:latin typeface="2Compset"/>
                <a:ea typeface="Calibri" panose="020F0502020204030204" pitchFamily="34" charset="0"/>
              </a:rPr>
              <a:t>زمان شنوایی سنجی</a:t>
            </a:r>
            <a:endParaRPr lang="en-US" dirty="0"/>
          </a:p>
        </p:txBody>
      </p:sp>
      <p:sp>
        <p:nvSpPr>
          <p:cNvPr id="3" name="Content Placeholder 2">
            <a:extLst>
              <a:ext uri="{FF2B5EF4-FFF2-40B4-BE49-F238E27FC236}">
                <a16:creationId xmlns:a16="http://schemas.microsoft.com/office/drawing/2014/main" id="{22BCB717-552D-4A34-B98B-10D550E534C2}"/>
              </a:ext>
            </a:extLst>
          </p:cNvPr>
          <p:cNvSpPr>
            <a:spLocks noGrp="1"/>
          </p:cNvSpPr>
          <p:nvPr>
            <p:ph idx="1"/>
          </p:nvPr>
        </p:nvSpPr>
        <p:spPr/>
        <p:txBody>
          <a:bodyPr/>
          <a:lstStyle/>
          <a:p>
            <a:pPr algn="just" rtl="1">
              <a:lnSpc>
                <a:spcPct val="115000"/>
              </a:lnSpc>
              <a:spcAft>
                <a:spcPts val="1000"/>
              </a:spcAft>
            </a:pPr>
            <a:r>
              <a:rPr lang="fa-IR" sz="2800" dirty="0" err="1">
                <a:effectLst/>
                <a:latin typeface="2Compset"/>
                <a:ea typeface="Calibri" panose="020F0502020204030204" pitchFamily="34" charset="0"/>
                <a:cs typeface="2  Titr" panose="00000700000000000000" pitchFamily="2" charset="-78"/>
              </a:rPr>
              <a:t>ضروري</a:t>
            </a:r>
            <a:r>
              <a:rPr lang="fa-IR" sz="2800" dirty="0">
                <a:effectLst/>
                <a:latin typeface="2Compset"/>
                <a:ea typeface="Calibri" panose="020F0502020204030204" pitchFamily="34" charset="0"/>
                <a:cs typeface="2  Titr" panose="00000700000000000000" pitchFamily="2" charset="-78"/>
              </a:rPr>
              <a:t> است شنوایی سنجی </a:t>
            </a:r>
            <a:r>
              <a:rPr lang="fa-IR" sz="2800" dirty="0" err="1">
                <a:effectLst/>
                <a:latin typeface="2Compset"/>
                <a:ea typeface="Calibri" panose="020F0502020204030204" pitchFamily="34" charset="0"/>
                <a:cs typeface="2  Titr" panose="00000700000000000000" pitchFamily="2" charset="-78"/>
              </a:rPr>
              <a:t>هاي</a:t>
            </a:r>
            <a:r>
              <a:rPr lang="fa-IR" sz="2800" dirty="0">
                <a:effectLst/>
                <a:latin typeface="2Compset"/>
                <a:ea typeface="Calibri" panose="020F0502020204030204" pitchFamily="34" charset="0"/>
                <a:cs typeface="2  Titr" panose="00000700000000000000" pitchFamily="2" charset="-78"/>
              </a:rPr>
              <a:t> دوره </a:t>
            </a:r>
            <a:r>
              <a:rPr lang="fa-IR" sz="2800" dirty="0" err="1">
                <a:effectLst/>
                <a:latin typeface="2Compset"/>
                <a:ea typeface="Calibri" panose="020F0502020204030204" pitchFamily="34" charset="0"/>
                <a:cs typeface="2  Titr" panose="00000700000000000000" pitchFamily="2" charset="-78"/>
              </a:rPr>
              <a:t>اي</a:t>
            </a:r>
            <a:r>
              <a:rPr lang="fa-IR" sz="2800" dirty="0">
                <a:effectLst/>
                <a:latin typeface="2Compset"/>
                <a:ea typeface="Calibri" panose="020F0502020204030204" pitchFamily="34" charset="0"/>
                <a:cs typeface="2  Titr" panose="00000700000000000000" pitchFamily="2" charset="-78"/>
              </a:rPr>
              <a:t> </a:t>
            </a:r>
            <a:r>
              <a:rPr lang="fa-IR" sz="2800" dirty="0" err="1">
                <a:effectLst/>
                <a:latin typeface="2Compset"/>
                <a:ea typeface="Calibri" panose="020F0502020204030204" pitchFamily="34" charset="0"/>
                <a:cs typeface="2  Titr" panose="00000700000000000000" pitchFamily="2" charset="-78"/>
              </a:rPr>
              <a:t>حتي</a:t>
            </a:r>
            <a:r>
              <a:rPr lang="fa-IR" sz="2800" dirty="0">
                <a:effectLst/>
                <a:latin typeface="2Compset"/>
                <a:ea typeface="Calibri" panose="020F0502020204030204" pitchFamily="34" charset="0"/>
                <a:cs typeface="2  Titr" panose="00000700000000000000" pitchFamily="2" charset="-78"/>
              </a:rPr>
              <a:t> </a:t>
            </a:r>
            <a:r>
              <a:rPr lang="fa-IR" sz="2800" dirty="0" err="1">
                <a:effectLst/>
                <a:latin typeface="2Compset"/>
                <a:ea typeface="Calibri" panose="020F0502020204030204" pitchFamily="34" charset="0"/>
                <a:cs typeface="2  Titr" panose="00000700000000000000" pitchFamily="2" charset="-78"/>
              </a:rPr>
              <a:t>الامكان</a:t>
            </a:r>
            <a:r>
              <a:rPr lang="fa-IR" sz="2800" dirty="0">
                <a:effectLst/>
                <a:latin typeface="2Compset"/>
                <a:ea typeface="Calibri" panose="020F0502020204030204" pitchFamily="34" charset="0"/>
                <a:cs typeface="2  Titr" panose="00000700000000000000" pitchFamily="2" charset="-78"/>
              </a:rPr>
              <a:t> در ساعات </a:t>
            </a:r>
            <a:r>
              <a:rPr lang="fa-IR" sz="2800" dirty="0" err="1">
                <a:effectLst/>
                <a:latin typeface="2Compset"/>
                <a:ea typeface="Calibri" panose="020F0502020204030204" pitchFamily="34" charset="0"/>
                <a:cs typeface="2  Titr" panose="00000700000000000000" pitchFamily="2" charset="-78"/>
              </a:rPr>
              <a:t>پاياني</a:t>
            </a:r>
            <a:r>
              <a:rPr lang="fa-IR" sz="2800" dirty="0">
                <a:effectLst/>
                <a:latin typeface="2Compset"/>
                <a:ea typeface="Calibri" panose="020F0502020204030204" pitchFamily="34" charset="0"/>
                <a:cs typeface="2  Titr" panose="00000700000000000000" pitchFamily="2" charset="-78"/>
              </a:rPr>
              <a:t> </a:t>
            </a:r>
            <a:r>
              <a:rPr lang="fa-IR" sz="2800" dirty="0" err="1">
                <a:effectLst/>
                <a:latin typeface="2Compset"/>
                <a:ea typeface="Calibri" panose="020F0502020204030204" pitchFamily="34" charset="0"/>
                <a:cs typeface="2  Titr" panose="00000700000000000000" pitchFamily="2" charset="-78"/>
              </a:rPr>
              <a:t>شيفت</a:t>
            </a:r>
            <a:r>
              <a:rPr lang="fa-IR" sz="2800" dirty="0">
                <a:effectLst/>
                <a:latin typeface="2Compset"/>
                <a:ea typeface="Calibri" panose="020F0502020204030204" pitchFamily="34" charset="0"/>
                <a:cs typeface="2  Titr" panose="00000700000000000000" pitchFamily="2" charset="-78"/>
              </a:rPr>
              <a:t> </a:t>
            </a:r>
            <a:r>
              <a:rPr lang="fa-IR" sz="2800" dirty="0" err="1">
                <a:effectLst/>
                <a:latin typeface="2Compset"/>
                <a:ea typeface="Calibri" panose="020F0502020204030204" pitchFamily="34" charset="0"/>
                <a:cs typeface="2  Titr" panose="00000700000000000000" pitchFamily="2" charset="-78"/>
              </a:rPr>
              <a:t>كاري</a:t>
            </a:r>
            <a:r>
              <a:rPr lang="fa-IR" sz="2800" dirty="0">
                <a:effectLst/>
                <a:latin typeface="2Compset"/>
                <a:ea typeface="Calibri" panose="020F0502020204030204" pitchFamily="34" charset="0"/>
                <a:cs typeface="2  Titr" panose="00000700000000000000" pitchFamily="2" charset="-78"/>
              </a:rPr>
              <a:t> انجام شوند</a:t>
            </a:r>
            <a:r>
              <a:rPr lang="en-US" sz="2800" dirty="0">
                <a:effectLst/>
                <a:latin typeface="2Compset"/>
                <a:ea typeface="Calibri" panose="020F0502020204030204" pitchFamily="34" charset="0"/>
                <a:cs typeface="2  Titr" panose="00000700000000000000" pitchFamily="2" charset="-78"/>
              </a:rPr>
              <a:t>. </a:t>
            </a:r>
            <a:r>
              <a:rPr lang="fa-IR" sz="2800" dirty="0" err="1">
                <a:effectLst/>
                <a:latin typeface="2Compset"/>
                <a:ea typeface="Calibri" panose="020F0502020204030204" pitchFamily="34" charset="0"/>
                <a:cs typeface="2  Titr" panose="00000700000000000000" pitchFamily="2" charset="-78"/>
              </a:rPr>
              <a:t>زيرا</a:t>
            </a:r>
            <a:r>
              <a:rPr lang="fa-IR" sz="2800" dirty="0">
                <a:effectLst/>
                <a:latin typeface="2Compset"/>
                <a:ea typeface="Calibri" panose="020F0502020204030204" pitchFamily="34" charset="0"/>
                <a:cs typeface="2  Titr" panose="00000700000000000000" pitchFamily="2" charset="-78"/>
              </a:rPr>
              <a:t> هدف از انجام شنوایی سنجی </a:t>
            </a:r>
            <a:r>
              <a:rPr lang="fa-IR" sz="2800" dirty="0" err="1">
                <a:effectLst/>
                <a:latin typeface="2Compset"/>
                <a:ea typeface="Calibri" panose="020F0502020204030204" pitchFamily="34" charset="0"/>
                <a:cs typeface="2  Titr" panose="00000700000000000000" pitchFamily="2" charset="-78"/>
              </a:rPr>
              <a:t>هاي</a:t>
            </a:r>
            <a:r>
              <a:rPr lang="fa-IR" sz="2800" dirty="0">
                <a:effectLst/>
                <a:latin typeface="2Compset"/>
                <a:ea typeface="Calibri" panose="020F0502020204030204" pitchFamily="34" charset="0"/>
                <a:cs typeface="2  Titr" panose="00000700000000000000" pitchFamily="2" charset="-78"/>
              </a:rPr>
              <a:t> دوره </a:t>
            </a:r>
            <a:r>
              <a:rPr lang="fa-IR" sz="2800" dirty="0" err="1">
                <a:effectLst/>
                <a:latin typeface="2Compset"/>
                <a:ea typeface="Calibri" panose="020F0502020204030204" pitchFamily="34" charset="0"/>
                <a:cs typeface="2  Titr" panose="00000700000000000000" pitchFamily="2" charset="-78"/>
              </a:rPr>
              <a:t>اي</a:t>
            </a:r>
            <a:r>
              <a:rPr lang="fa-IR" sz="2800" dirty="0">
                <a:effectLst/>
                <a:latin typeface="2Compset"/>
                <a:ea typeface="Calibri" panose="020F0502020204030204" pitchFamily="34" charset="0"/>
                <a:cs typeface="2  Titr" panose="00000700000000000000" pitchFamily="2" charset="-78"/>
              </a:rPr>
              <a:t>، </a:t>
            </a:r>
            <a:r>
              <a:rPr lang="fa-IR" sz="2800" dirty="0" err="1">
                <a:effectLst/>
                <a:latin typeface="2Compset"/>
                <a:ea typeface="Calibri" panose="020F0502020204030204" pitchFamily="34" charset="0"/>
                <a:cs typeface="2  Titr" panose="00000700000000000000" pitchFamily="2" charset="-78"/>
              </a:rPr>
              <a:t>شناسايي</a:t>
            </a:r>
            <a:r>
              <a:rPr lang="fa-IR" sz="2800" dirty="0">
                <a:effectLst/>
                <a:latin typeface="2Compset"/>
                <a:ea typeface="Calibri" panose="020F0502020204030204" pitchFamily="34" charset="0"/>
                <a:cs typeface="2  Titr" panose="00000700000000000000" pitchFamily="2" charset="-78"/>
              </a:rPr>
              <a:t> افراد </a:t>
            </a:r>
            <a:r>
              <a:rPr lang="fa-IR" sz="2800" dirty="0" err="1">
                <a:effectLst/>
                <a:latin typeface="2Compset"/>
                <a:ea typeface="Calibri" panose="020F0502020204030204" pitchFamily="34" charset="0"/>
                <a:cs typeface="2  Titr" panose="00000700000000000000" pitchFamily="2" charset="-78"/>
              </a:rPr>
              <a:t>داراي</a:t>
            </a:r>
            <a:r>
              <a:rPr lang="fa-IR" sz="2800" dirty="0">
                <a:effectLst/>
                <a:latin typeface="2Compset"/>
                <a:ea typeface="Calibri" panose="020F0502020204030204" pitchFamily="34" charset="0"/>
                <a:cs typeface="2  Titr" panose="00000700000000000000" pitchFamily="2" charset="-78"/>
              </a:rPr>
              <a:t> </a:t>
            </a:r>
            <a:r>
              <a:rPr lang="en-US" sz="2800" dirty="0">
                <a:effectLst/>
                <a:latin typeface="2Compset"/>
                <a:ea typeface="Calibri" panose="020F0502020204030204" pitchFamily="34" charset="0"/>
                <a:cs typeface="2  Titr" panose="00000700000000000000" pitchFamily="2" charset="-78"/>
              </a:rPr>
              <a:t>TTS</a:t>
            </a:r>
            <a:r>
              <a:rPr lang="en-US" sz="2800" dirty="0">
                <a:effectLst/>
                <a:latin typeface="B Nazanin" panose="00000400000000000000" pitchFamily="2" charset="-78"/>
                <a:ea typeface="Calibri" panose="020F0502020204030204" pitchFamily="34" charset="0"/>
                <a:cs typeface="2  Titr" panose="00000700000000000000" pitchFamily="2" charset="-78"/>
              </a:rPr>
              <a:t> </a:t>
            </a:r>
            <a:r>
              <a:rPr lang="en-US" sz="2800" dirty="0">
                <a:effectLst/>
                <a:latin typeface="2Compset"/>
                <a:ea typeface="Calibri" panose="020F0502020204030204" pitchFamily="34" charset="0"/>
                <a:cs typeface="2  Titr" panose="00000700000000000000" pitchFamily="2" charset="-78"/>
              </a:rPr>
              <a:t>( Transient Threshold Shift )</a:t>
            </a:r>
            <a:r>
              <a:rPr lang="fa-IR" sz="2800" dirty="0">
                <a:effectLst/>
                <a:latin typeface="2Compset"/>
                <a:ea typeface="Calibri" panose="020F0502020204030204" pitchFamily="34" charset="0"/>
                <a:cs typeface="2  Titr" panose="00000700000000000000" pitchFamily="2" charset="-78"/>
              </a:rPr>
              <a:t> در </a:t>
            </a:r>
            <a:r>
              <a:rPr lang="fa-IR" sz="2800" dirty="0" err="1">
                <a:effectLst/>
                <a:latin typeface="2Compset"/>
                <a:ea typeface="Calibri" panose="020F0502020204030204" pitchFamily="34" charset="0"/>
                <a:cs typeface="2  Titr" panose="00000700000000000000" pitchFamily="2" charset="-78"/>
              </a:rPr>
              <a:t>ادیوگرام</a:t>
            </a:r>
            <a:r>
              <a:rPr lang="fa-IR" sz="2800" dirty="0">
                <a:effectLst/>
                <a:latin typeface="2Compset"/>
                <a:ea typeface="Calibri" panose="020F0502020204030204" pitchFamily="34" charset="0"/>
                <a:cs typeface="2  Titr" panose="00000700000000000000" pitchFamily="2" charset="-78"/>
              </a:rPr>
              <a:t> است و </a:t>
            </a:r>
            <a:r>
              <a:rPr lang="fa-IR" sz="2800" dirty="0" err="1">
                <a:effectLst/>
                <a:latin typeface="2Compset"/>
                <a:ea typeface="Calibri" panose="020F0502020204030204" pitchFamily="34" charset="0"/>
                <a:cs typeface="2  Titr" panose="00000700000000000000" pitchFamily="2" charset="-78"/>
              </a:rPr>
              <a:t>بنابراين</a:t>
            </a:r>
            <a:r>
              <a:rPr lang="fa-IR" sz="2800" dirty="0">
                <a:effectLst/>
                <a:latin typeface="2Compset"/>
                <a:ea typeface="Calibri" panose="020F0502020204030204" pitchFamily="34" charset="0"/>
                <a:cs typeface="2  Titr" panose="00000700000000000000" pitchFamily="2" charset="-78"/>
              </a:rPr>
              <a:t> در </a:t>
            </a:r>
            <a:r>
              <a:rPr lang="fa-IR" sz="2800" dirty="0" err="1">
                <a:effectLst/>
                <a:latin typeface="2Compset"/>
                <a:ea typeface="Calibri" panose="020F0502020204030204" pitchFamily="34" charset="0"/>
                <a:cs typeface="2  Titr" panose="00000700000000000000" pitchFamily="2" charset="-78"/>
              </a:rPr>
              <a:t>صورتي</a:t>
            </a:r>
            <a:r>
              <a:rPr lang="fa-IR" sz="2800" dirty="0">
                <a:effectLst/>
                <a:latin typeface="2Compset"/>
                <a:ea typeface="Calibri" panose="020F0502020204030204" pitchFamily="34" charset="0"/>
                <a:cs typeface="2  Titr" panose="00000700000000000000" pitchFamily="2" charset="-78"/>
              </a:rPr>
              <a:t> </a:t>
            </a:r>
            <a:r>
              <a:rPr lang="fa-IR" sz="2800" dirty="0" err="1">
                <a:effectLst/>
                <a:latin typeface="2Compset"/>
                <a:ea typeface="Calibri" panose="020F0502020204030204" pitchFamily="34" charset="0"/>
                <a:cs typeface="2  Titr" panose="00000700000000000000" pitchFamily="2" charset="-78"/>
              </a:rPr>
              <a:t>كه</a:t>
            </a:r>
            <a:r>
              <a:rPr lang="fa-IR" sz="2800" dirty="0">
                <a:effectLst/>
                <a:latin typeface="2Compset"/>
                <a:ea typeface="Calibri" panose="020F0502020204030204" pitchFamily="34" charset="0"/>
                <a:cs typeface="2  Titr" panose="00000700000000000000" pitchFamily="2" charset="-78"/>
              </a:rPr>
              <a:t> </a:t>
            </a:r>
            <a:r>
              <a:rPr lang="fa-IR" sz="2800" dirty="0" err="1">
                <a:effectLst/>
                <a:latin typeface="2Compset"/>
                <a:ea typeface="Calibri" panose="020F0502020204030204" pitchFamily="34" charset="0"/>
                <a:cs typeface="2  Titr" panose="00000700000000000000" pitchFamily="2" charset="-78"/>
              </a:rPr>
              <a:t>اديوگرام</a:t>
            </a:r>
            <a:r>
              <a:rPr lang="fa-IR" sz="2800" dirty="0">
                <a:effectLst/>
                <a:latin typeface="2Compset"/>
                <a:ea typeface="Calibri" panose="020F0502020204030204" pitchFamily="34" charset="0"/>
                <a:cs typeface="2  Titr" panose="00000700000000000000" pitchFamily="2" charset="-78"/>
              </a:rPr>
              <a:t> دوره </a:t>
            </a:r>
            <a:r>
              <a:rPr lang="fa-IR" sz="2800" dirty="0" err="1">
                <a:effectLst/>
                <a:latin typeface="2Compset"/>
                <a:ea typeface="Calibri" panose="020F0502020204030204" pitchFamily="34" charset="0"/>
                <a:cs typeface="2  Titr" panose="00000700000000000000" pitchFamily="2" charset="-78"/>
              </a:rPr>
              <a:t>اي</a:t>
            </a:r>
            <a:r>
              <a:rPr lang="fa-IR" sz="2800" dirty="0">
                <a:effectLst/>
                <a:latin typeface="2Compset"/>
                <a:ea typeface="Calibri" panose="020F0502020204030204" pitchFamily="34" charset="0"/>
                <a:cs typeface="2  Titr" panose="00000700000000000000" pitchFamily="2" charset="-78"/>
              </a:rPr>
              <a:t> در ساعات اوليه </a:t>
            </a:r>
            <a:r>
              <a:rPr lang="fa-IR" sz="2800" dirty="0" err="1">
                <a:effectLst/>
                <a:latin typeface="2Compset"/>
                <a:ea typeface="Calibri" panose="020F0502020204030204" pitchFamily="34" charset="0"/>
                <a:cs typeface="2  Titr" panose="00000700000000000000" pitchFamily="2" charset="-78"/>
              </a:rPr>
              <a:t>يا</a:t>
            </a:r>
            <a:r>
              <a:rPr lang="fa-IR" sz="2800" dirty="0">
                <a:effectLst/>
                <a:latin typeface="2Compset"/>
                <a:ea typeface="Calibri" panose="020F0502020204030204" pitchFamily="34" charset="0"/>
                <a:cs typeface="2  Titr" panose="00000700000000000000" pitchFamily="2" charset="-78"/>
              </a:rPr>
              <a:t> قبل از شروع </a:t>
            </a:r>
            <a:r>
              <a:rPr lang="fa-IR" sz="2800" dirty="0" err="1">
                <a:effectLst/>
                <a:latin typeface="2Compset"/>
                <a:ea typeface="Calibri" panose="020F0502020204030204" pitchFamily="34" charset="0"/>
                <a:cs typeface="2  Titr" panose="00000700000000000000" pitchFamily="2" charset="-78"/>
              </a:rPr>
              <a:t>كار</a:t>
            </a:r>
            <a:r>
              <a:rPr lang="fa-IR" sz="2800" dirty="0">
                <a:effectLst/>
                <a:latin typeface="2Compset"/>
                <a:ea typeface="Calibri" panose="020F0502020204030204" pitchFamily="34" charset="0"/>
                <a:cs typeface="2  Titr" panose="00000700000000000000" pitchFamily="2" charset="-78"/>
              </a:rPr>
              <a:t> در </a:t>
            </a:r>
            <a:r>
              <a:rPr lang="fa-IR" sz="2800" dirty="0" err="1">
                <a:effectLst/>
                <a:latin typeface="2Compset"/>
                <a:ea typeface="Calibri" panose="020F0502020204030204" pitchFamily="34" charset="0"/>
                <a:cs typeface="2  Titr" panose="00000700000000000000" pitchFamily="2" charset="-78"/>
              </a:rPr>
              <a:t>شيفت</a:t>
            </a:r>
            <a:r>
              <a:rPr lang="fa-IR" sz="2800" dirty="0">
                <a:effectLst/>
                <a:latin typeface="2Compset"/>
                <a:ea typeface="Calibri" panose="020F0502020204030204" pitchFamily="34" charset="0"/>
                <a:cs typeface="2  Titr" panose="00000700000000000000" pitchFamily="2" charset="-78"/>
              </a:rPr>
              <a:t> انجام شوند تعداد </a:t>
            </a:r>
            <a:r>
              <a:rPr lang="fa-IR" sz="2800" dirty="0" err="1">
                <a:effectLst/>
                <a:latin typeface="2Compset"/>
                <a:ea typeface="Calibri" panose="020F0502020204030204" pitchFamily="34" charset="0"/>
                <a:cs typeface="2  Titr" panose="00000700000000000000" pitchFamily="2" charset="-78"/>
              </a:rPr>
              <a:t>زيادي</a:t>
            </a:r>
            <a:r>
              <a:rPr lang="fa-IR" sz="2800" dirty="0">
                <a:effectLst/>
                <a:latin typeface="2Compset"/>
                <a:ea typeface="Calibri" panose="020F0502020204030204" pitchFamily="34" charset="0"/>
                <a:cs typeface="2  Titr" panose="00000700000000000000" pitchFamily="2" charset="-78"/>
              </a:rPr>
              <a:t> از افراد حساس به صوت (</a:t>
            </a:r>
            <a:r>
              <a:rPr lang="fa-IR" sz="2800" dirty="0" err="1">
                <a:effectLst/>
                <a:latin typeface="2Compset"/>
                <a:ea typeface="Calibri" panose="020F0502020204030204" pitchFamily="34" charset="0"/>
                <a:cs typeface="2  Titr" panose="00000700000000000000" pitchFamily="2" charset="-78"/>
              </a:rPr>
              <a:t>داراي</a:t>
            </a:r>
            <a:r>
              <a:rPr lang="fa-IR" sz="2800" dirty="0">
                <a:effectLst/>
                <a:latin typeface="2Compset"/>
                <a:ea typeface="Calibri" panose="020F0502020204030204" pitchFamily="34" charset="0"/>
                <a:cs typeface="2  Titr" panose="00000700000000000000" pitchFamily="2" charset="-78"/>
              </a:rPr>
              <a:t> </a:t>
            </a:r>
            <a:r>
              <a:rPr lang="en-US" sz="2800" dirty="0">
                <a:effectLst/>
                <a:latin typeface="2Compset"/>
                <a:ea typeface="Calibri" panose="020F0502020204030204" pitchFamily="34" charset="0"/>
                <a:cs typeface="2  Titr" panose="00000700000000000000" pitchFamily="2" charset="-78"/>
              </a:rPr>
              <a:t>TTS</a:t>
            </a:r>
            <a:r>
              <a:rPr lang="fa-IR" sz="2800" dirty="0">
                <a:effectLst/>
                <a:latin typeface="2Compset"/>
                <a:ea typeface="Calibri" panose="020F0502020204030204" pitchFamily="34" charset="0"/>
                <a:cs typeface="2  Titr" panose="00000700000000000000" pitchFamily="2" charset="-78"/>
              </a:rPr>
              <a:t> )</a:t>
            </a:r>
            <a:r>
              <a:rPr lang="fa-IR" sz="2800" dirty="0" err="1">
                <a:effectLst/>
                <a:latin typeface="2Compset"/>
                <a:ea typeface="Calibri" panose="020F0502020204030204" pitchFamily="34" charset="0"/>
                <a:cs typeface="2  Titr" panose="00000700000000000000" pitchFamily="2" charset="-78"/>
              </a:rPr>
              <a:t>شناسايي</a:t>
            </a:r>
            <a:r>
              <a:rPr lang="fa-IR" sz="2800" dirty="0">
                <a:effectLst/>
                <a:latin typeface="2Compset"/>
                <a:ea typeface="Calibri" panose="020F0502020204030204" pitchFamily="34" charset="0"/>
                <a:cs typeface="2  Titr" panose="00000700000000000000" pitchFamily="2" charset="-78"/>
              </a:rPr>
              <a:t> نخواهند شد</a:t>
            </a:r>
            <a:r>
              <a:rPr lang="en-US" sz="2800" dirty="0">
                <a:effectLst/>
                <a:latin typeface="2Compset"/>
                <a:ea typeface="Calibri" panose="020F0502020204030204" pitchFamily="34" charset="0"/>
                <a:cs typeface="2  Titr" panose="00000700000000000000" pitchFamily="2" charset="-78"/>
              </a:rPr>
              <a:t>.</a:t>
            </a:r>
            <a:endParaRPr lang="en-US" sz="2800" dirty="0">
              <a:effectLst/>
              <a:latin typeface="Calibri" panose="020F0502020204030204" pitchFamily="34" charset="0"/>
              <a:ea typeface="Calibri" panose="020F0502020204030204" pitchFamily="34" charset="0"/>
              <a:cs typeface="2  Titr" panose="00000700000000000000" pitchFamily="2" charset="-78"/>
            </a:endParaRPr>
          </a:p>
          <a:p>
            <a:endParaRPr lang="en-US" dirty="0"/>
          </a:p>
        </p:txBody>
      </p:sp>
      <p:sp>
        <p:nvSpPr>
          <p:cNvPr id="4" name="Date Placeholder 3">
            <a:extLst>
              <a:ext uri="{FF2B5EF4-FFF2-40B4-BE49-F238E27FC236}">
                <a16:creationId xmlns:a16="http://schemas.microsoft.com/office/drawing/2014/main" id="{1C041F41-79C1-4A75-8E42-A06BA7EE5606}"/>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7C2D4A85-3CB4-4A3E-AA04-4CCE8FC67667}"/>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9971274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4C89-285C-4ABB-8958-B938C70D8B47}"/>
              </a:ext>
            </a:extLst>
          </p:cNvPr>
          <p:cNvSpPr>
            <a:spLocks noGrp="1"/>
          </p:cNvSpPr>
          <p:nvPr>
            <p:ph type="title"/>
          </p:nvPr>
        </p:nvSpPr>
        <p:spPr/>
        <p:txBody>
          <a:bodyPr/>
          <a:lstStyle/>
          <a:p>
            <a:r>
              <a:rPr lang="fa-IR" dirty="0">
                <a:latin typeface="2Compset"/>
                <a:ea typeface="Calibri" panose="020F0502020204030204" pitchFamily="34" charset="0"/>
              </a:rPr>
              <a:t>زمان شنوایی سنجی</a:t>
            </a:r>
            <a:endParaRPr lang="en-US" dirty="0"/>
          </a:p>
        </p:txBody>
      </p:sp>
      <p:sp>
        <p:nvSpPr>
          <p:cNvPr id="3" name="Content Placeholder 2">
            <a:extLst>
              <a:ext uri="{FF2B5EF4-FFF2-40B4-BE49-F238E27FC236}">
                <a16:creationId xmlns:a16="http://schemas.microsoft.com/office/drawing/2014/main" id="{3C0A3239-EFCE-41E8-A4FF-BD7C5F8C7EE5}"/>
              </a:ext>
            </a:extLst>
          </p:cNvPr>
          <p:cNvSpPr>
            <a:spLocks noGrp="1"/>
          </p:cNvSpPr>
          <p:nvPr>
            <p:ph idx="1"/>
          </p:nvPr>
        </p:nvSpPr>
        <p:spPr>
          <a:xfrm>
            <a:off x="490344" y="2586608"/>
            <a:ext cx="8229600" cy="1684784"/>
          </a:xfrm>
        </p:spPr>
        <p:txBody>
          <a:bodyPr/>
          <a:lstStyle/>
          <a:p>
            <a:r>
              <a:rPr lang="fa-IR" dirty="0"/>
              <a:t>معاینات بدو شروع به کار قبل از مواجهه(قبل از شیفت)</a:t>
            </a:r>
          </a:p>
          <a:p>
            <a:pPr marL="0" indent="0">
              <a:buNone/>
            </a:pPr>
            <a:endParaRPr lang="en-US" dirty="0"/>
          </a:p>
        </p:txBody>
      </p:sp>
      <p:sp>
        <p:nvSpPr>
          <p:cNvPr id="4" name="Date Placeholder 3">
            <a:extLst>
              <a:ext uri="{FF2B5EF4-FFF2-40B4-BE49-F238E27FC236}">
                <a16:creationId xmlns:a16="http://schemas.microsoft.com/office/drawing/2014/main" id="{17A6F63D-E7D3-435A-866E-63AB028429CD}"/>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9E359161-993D-481A-B966-040BCB2C25CC}"/>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84431586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E61CF-DBCE-4480-8CC8-A30FA2FE0575}"/>
              </a:ext>
            </a:extLst>
          </p:cNvPr>
          <p:cNvSpPr>
            <a:spLocks noGrp="1"/>
          </p:cNvSpPr>
          <p:nvPr>
            <p:ph type="title"/>
          </p:nvPr>
        </p:nvSpPr>
        <p:spPr>
          <a:xfrm>
            <a:off x="457200" y="-79723"/>
            <a:ext cx="8229600" cy="1143000"/>
          </a:xfrm>
        </p:spPr>
        <p:txBody>
          <a:bodyPr/>
          <a:lstStyle/>
          <a:p>
            <a:r>
              <a:rPr lang="fa-IR" dirty="0"/>
              <a:t>شنوایی سنجی</a:t>
            </a:r>
            <a:endParaRPr lang="en-US" dirty="0"/>
          </a:p>
        </p:txBody>
      </p:sp>
      <p:sp>
        <p:nvSpPr>
          <p:cNvPr id="3" name="Content Placeholder 2">
            <a:extLst>
              <a:ext uri="{FF2B5EF4-FFF2-40B4-BE49-F238E27FC236}">
                <a16:creationId xmlns:a16="http://schemas.microsoft.com/office/drawing/2014/main" id="{5B5CDE03-96A0-41A0-9875-77FE925C524E}"/>
              </a:ext>
            </a:extLst>
          </p:cNvPr>
          <p:cNvSpPr>
            <a:spLocks noGrp="1"/>
          </p:cNvSpPr>
          <p:nvPr>
            <p:ph idx="1"/>
          </p:nvPr>
        </p:nvSpPr>
        <p:spPr>
          <a:xfrm>
            <a:off x="457200" y="1063277"/>
            <a:ext cx="8229600" cy="4525963"/>
          </a:xfrm>
        </p:spPr>
        <p:txBody>
          <a:bodyPr/>
          <a:lstStyle/>
          <a:p>
            <a:pPr marL="457200" algn="r" rtl="1">
              <a:lnSpc>
                <a:spcPct val="150000"/>
              </a:lnSpc>
            </a:pP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ادیو</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گرام در پرونده نگهداری شود</a:t>
            </a:r>
          </a:p>
          <a:p>
            <a:pPr marL="457200" algn="r" rtl="1">
              <a:lnSpc>
                <a:spcPct val="150000"/>
              </a:lnSpc>
            </a:pPr>
            <a:r>
              <a:rPr lang="fa-IR" sz="2400" dirty="0">
                <a:effectLst/>
                <a:latin typeface="Times New Roman" panose="02020603050405020304" pitchFamily="18" charset="0"/>
                <a:ea typeface="Times New Roman" panose="02020603050405020304" pitchFamily="18" charset="0"/>
                <a:cs typeface="2  Titr" panose="00000700000000000000" pitchFamily="2" charset="-78"/>
              </a:rPr>
              <a:t>فرم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ادیوگرام</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بايد</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حداقل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داراي</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مشخصات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ذيل</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باشد:</a:t>
            </a:r>
            <a:endParaRPr lang="en-US" sz="2400" dirty="0">
              <a:effectLst/>
              <a:latin typeface="Times New Roman" panose="02020603050405020304" pitchFamily="18" charset="0"/>
              <a:ea typeface="Times New Roman" panose="02020603050405020304" pitchFamily="18" charset="0"/>
              <a:cs typeface="2  Titr" panose="00000700000000000000" pitchFamily="2" charset="-78"/>
            </a:endParaRPr>
          </a:p>
          <a:p>
            <a:pPr marL="457200" algn="r" rtl="1">
              <a:lnSpc>
                <a:spcPct val="130000"/>
              </a:lnSpc>
            </a:pPr>
            <a:r>
              <a:rPr lang="fa-IR" sz="2400" dirty="0">
                <a:effectLst/>
                <a:latin typeface="Times New Roman" panose="02020603050405020304" pitchFamily="18" charset="0"/>
                <a:ea typeface="Times New Roman" panose="02020603050405020304" pitchFamily="18" charset="0"/>
                <a:cs typeface="2  Titr" panose="00000700000000000000" pitchFamily="2" charset="-78"/>
              </a:rPr>
              <a:t>نام و نام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خانوادگي</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نام پدر- سن- محل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كار</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شغل-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تاريخ</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آزمايش</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ساعت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آزمايش</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بعد از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شيفت</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كار</a:t>
            </a:r>
            <a:r>
              <a:rPr lang="en-US" sz="2400" dirty="0">
                <a:effectLst/>
                <a:latin typeface="Times New Roman" panose="02020603050405020304" pitchFamily="18" charset="0"/>
                <a:ea typeface="Times New Roman" panose="02020603050405020304" pitchFamily="18" charset="0"/>
                <a:cs typeface="2  Titr" panose="00000700000000000000" pitchFamily="2" charset="-78"/>
                <a:sym typeface="Wingdings" panose="05000000000000000000" pitchFamily="2" charset="2"/>
              </a:rPr>
              <a:t></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در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حين</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كار</a:t>
            </a:r>
            <a:r>
              <a:rPr lang="en-US" sz="2400" dirty="0">
                <a:effectLst/>
                <a:latin typeface="Times New Roman" panose="02020603050405020304" pitchFamily="18" charset="0"/>
                <a:ea typeface="Times New Roman" panose="02020603050405020304" pitchFamily="18" charset="0"/>
                <a:cs typeface="2  Titr" panose="00000700000000000000" pitchFamily="2" charset="-78"/>
                <a:sym typeface="Wingdings" panose="05000000000000000000" pitchFamily="2" charset="2"/>
              </a:rPr>
              <a:t></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بعد از استراحت </a:t>
            </a:r>
            <a:r>
              <a:rPr lang="en-US" sz="2400" dirty="0">
                <a:effectLst/>
                <a:latin typeface="Times New Roman" panose="02020603050405020304" pitchFamily="18" charset="0"/>
                <a:ea typeface="Times New Roman" panose="02020603050405020304" pitchFamily="18" charset="0"/>
                <a:cs typeface="2  Titr" panose="00000700000000000000" pitchFamily="2" charset="-78"/>
                <a:sym typeface="Wingdings" panose="05000000000000000000" pitchFamily="2" charset="2"/>
              </a:rPr>
              <a:t></a:t>
            </a:r>
            <a:r>
              <a:rPr lang="en-US" sz="2400" dirty="0">
                <a:effectLst/>
                <a:latin typeface="B Nazanin" panose="00000400000000000000" pitchFamily="2" charset="-78"/>
                <a:ea typeface="Times New Roman" panose="02020603050405020304" pitchFamily="18" charset="0"/>
                <a:cs typeface="2  Titr" panose="00000700000000000000" pitchFamily="2" charset="-78"/>
              </a:rPr>
              <a:t> </a:t>
            </a:r>
            <a:endParaRPr lang="en-US" sz="2400" dirty="0">
              <a:effectLst/>
              <a:latin typeface="Times New Roman" panose="02020603050405020304" pitchFamily="18" charset="0"/>
              <a:ea typeface="Times New Roman" panose="02020603050405020304" pitchFamily="18" charset="0"/>
              <a:cs typeface="2  Titr" panose="00000700000000000000" pitchFamily="2" charset="-78"/>
            </a:endParaRPr>
          </a:p>
          <a:p>
            <a:pPr algn="r">
              <a:lnSpc>
                <a:spcPct val="130000"/>
              </a:lnSpc>
            </a:pPr>
            <a:r>
              <a:rPr lang="fa-IR" sz="2400" dirty="0">
                <a:latin typeface="Times New Roman" panose="02020603050405020304" pitchFamily="18" charset="0"/>
                <a:cs typeface="2  Titr" panose="00000700000000000000" pitchFamily="2" charset="-78"/>
              </a:rPr>
              <a:t>انجام</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تست در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فركانس</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هاي</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ذيل</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ضروری می باشد:</a:t>
            </a:r>
            <a:endParaRPr lang="en-US" sz="2400" dirty="0">
              <a:effectLst/>
              <a:latin typeface="Times New Roman" panose="02020603050405020304" pitchFamily="18" charset="0"/>
              <a:ea typeface="Times New Roman" panose="02020603050405020304" pitchFamily="18" charset="0"/>
              <a:cs typeface="2  Titr" panose="00000700000000000000" pitchFamily="2" charset="-78"/>
            </a:endParaRPr>
          </a:p>
          <a:p>
            <a:pPr marL="0" lvl="0" indent="0" algn="ctr" rtl="1">
              <a:lnSpc>
                <a:spcPct val="130000"/>
              </a:lnSpc>
              <a:spcAft>
                <a:spcPts val="0"/>
              </a:spcAft>
              <a:buNone/>
            </a:pPr>
            <a:r>
              <a:rPr lang="fa-IR" sz="2400" dirty="0">
                <a:effectLst/>
                <a:latin typeface="Times New Roman" panose="02020603050405020304" pitchFamily="18" charset="0"/>
                <a:ea typeface="Times New Roman" panose="02020603050405020304" pitchFamily="18" charset="0"/>
                <a:cs typeface="2  Titr" panose="00000700000000000000" pitchFamily="2" charset="-78"/>
              </a:rPr>
              <a:t>500 – 1000 – 2000 – 3000 – 4000- 6000 – 8000- </a:t>
            </a:r>
            <a:endParaRPr lang="en-US" sz="2400" dirty="0">
              <a:effectLst/>
              <a:latin typeface="Times New Roman" panose="02020603050405020304" pitchFamily="18" charset="0"/>
              <a:ea typeface="Times New Roman" panose="02020603050405020304" pitchFamily="18" charset="0"/>
              <a:cs typeface="2  Titr" panose="00000700000000000000" pitchFamily="2" charset="-78"/>
            </a:endParaRPr>
          </a:p>
          <a:p>
            <a:pPr marL="539750" algn="r">
              <a:lnSpc>
                <a:spcPct val="130000"/>
              </a:lnSpc>
            </a:pP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نتیجه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اتوسکوپی</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باید در برگه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ادیوگرام</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ثبت شود.</a:t>
            </a:r>
            <a:endParaRPr lang="en-US" sz="2400" dirty="0">
              <a:effectLst/>
              <a:latin typeface="Times New Roman" panose="02020603050405020304" pitchFamily="18" charset="0"/>
              <a:ea typeface="Times New Roman" panose="02020603050405020304" pitchFamily="18" charset="0"/>
              <a:cs typeface="2  Titr" panose="00000700000000000000" pitchFamily="2" charset="-78"/>
            </a:endParaRPr>
          </a:p>
          <a:p>
            <a:endParaRPr lang="en-US" dirty="0"/>
          </a:p>
        </p:txBody>
      </p:sp>
      <p:sp>
        <p:nvSpPr>
          <p:cNvPr id="4" name="Date Placeholder 3">
            <a:extLst>
              <a:ext uri="{FF2B5EF4-FFF2-40B4-BE49-F238E27FC236}">
                <a16:creationId xmlns:a16="http://schemas.microsoft.com/office/drawing/2014/main" id="{093713BD-2DE5-4BED-BA94-264FD440DB85}"/>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A809D688-FD69-437A-8690-BC08C4A6DA33}"/>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2538632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p:txBody>
          <a:bodyPr/>
          <a:lstStyle/>
          <a:p>
            <a:r>
              <a:rPr lang="fa-IR" dirty="0"/>
              <a:t>انجام ادیومتری صرفا برای کارگران دارای مواجهه با سرو صدای بیش از حد مراقبت(اقدام) بر اساس آخرین ابلاغ کتابچه حدود مجاز و افراد با مواجهه با مواد شیمیایی اتوتوکسیک، افراد با حساسیت بالا به سروصدا، کارگران با افت شنوایی مطابق پرونده پزشکی، و همچنین مشاغلی که شنوایی شاغل جنبه ایمنی داشته باشد.</a:t>
            </a:r>
          </a:p>
        </p:txBody>
      </p:sp>
      <p:sp>
        <p:nvSpPr>
          <p:cNvPr id="4" name="Date Placeholder 3"/>
          <p:cNvSpPr>
            <a:spLocks noGrp="1"/>
          </p:cNvSpPr>
          <p:nvPr>
            <p:ph type="dt" sz="half" idx="10"/>
          </p:nvPr>
        </p:nvSpPr>
        <p:spPr/>
        <p:txBody>
          <a:bodyPr/>
          <a:lstStyle/>
          <a:p>
            <a:r>
              <a:rPr lang="en-US"/>
              <a:t>زمستان 97</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4158020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DB67-C6A6-4E80-AE44-AFA6D569669C}"/>
              </a:ext>
            </a:extLst>
          </p:cNvPr>
          <p:cNvSpPr>
            <a:spLocks noGrp="1"/>
          </p:cNvSpPr>
          <p:nvPr>
            <p:ph type="title"/>
          </p:nvPr>
        </p:nvSpPr>
        <p:spPr/>
        <p:txBody>
          <a:bodyPr/>
          <a:lstStyle/>
          <a:p>
            <a:r>
              <a:rPr lang="fa-IR" dirty="0"/>
              <a:t>شنوایی سنجی</a:t>
            </a:r>
            <a:endParaRPr lang="en-US" dirty="0"/>
          </a:p>
        </p:txBody>
      </p:sp>
      <p:sp>
        <p:nvSpPr>
          <p:cNvPr id="3" name="Content Placeholder 2">
            <a:extLst>
              <a:ext uri="{FF2B5EF4-FFF2-40B4-BE49-F238E27FC236}">
                <a16:creationId xmlns:a16="http://schemas.microsoft.com/office/drawing/2014/main" id="{FB34D218-3E97-4219-A474-92C88CB4CAEB}"/>
              </a:ext>
            </a:extLst>
          </p:cNvPr>
          <p:cNvSpPr>
            <a:spLocks noGrp="1"/>
          </p:cNvSpPr>
          <p:nvPr>
            <p:ph idx="1"/>
          </p:nvPr>
        </p:nvSpPr>
        <p:spPr>
          <a:xfrm>
            <a:off x="179512" y="1600200"/>
            <a:ext cx="8507288" cy="4525963"/>
          </a:xfrm>
        </p:spPr>
        <p:txBody>
          <a:bodyPr/>
          <a:lstStyle/>
          <a:p>
            <a:pPr algn="r" rtl="1">
              <a:lnSpc>
                <a:spcPct val="130000"/>
              </a:lnSpc>
            </a:pP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قبل از انجام تست، تطبیق فرد مراجعه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كننده</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با فرد معرفی شده در فرم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معاينات</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عكس</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دار،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الزامی</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است.</a:t>
            </a:r>
            <a:endParaRPr lang="en-US" sz="2800" dirty="0">
              <a:effectLst/>
              <a:latin typeface="Times New Roman" panose="02020603050405020304" pitchFamily="18" charset="0"/>
              <a:ea typeface="Times New Roman" panose="02020603050405020304" pitchFamily="18" charset="0"/>
              <a:cs typeface="2  Titr" panose="00000700000000000000" pitchFamily="2" charset="-78"/>
            </a:endParaRPr>
          </a:p>
          <a:p>
            <a:pPr algn="r" rtl="1">
              <a:lnSpc>
                <a:spcPct val="130000"/>
              </a:lnSpc>
            </a:pP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انجام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اديومتري</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فقط در مطب مجاز است و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براي</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انجام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اديومتري</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در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ساير</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مكانها</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بايد</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تأييديه</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مجاز مربوطه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دريافت</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شود.</a:t>
            </a:r>
            <a:endParaRPr lang="en-US" sz="2800" dirty="0">
              <a:effectLst/>
              <a:latin typeface="Times New Roman" panose="02020603050405020304" pitchFamily="18" charset="0"/>
              <a:ea typeface="Times New Roman" panose="02020603050405020304" pitchFamily="18" charset="0"/>
              <a:cs typeface="2  Titr" panose="00000700000000000000" pitchFamily="2" charset="-78"/>
            </a:endParaRPr>
          </a:p>
          <a:p>
            <a:pPr algn="r" rtl="1">
              <a:lnSpc>
                <a:spcPct val="130000"/>
              </a:lnSpc>
            </a:pP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انجام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اديومتري</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فقط با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دستگاهي</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كه</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مشخصات آن اعلام شده مجاز </a:t>
            </a:r>
            <a:r>
              <a:rPr lang="fa-IR" sz="2800" b="1" dirty="0" err="1">
                <a:effectLst/>
                <a:latin typeface="Times New Roman" panose="02020603050405020304" pitchFamily="18" charset="0"/>
                <a:ea typeface="Times New Roman" panose="02020603050405020304" pitchFamily="18" charset="0"/>
                <a:cs typeface="2  Titr" panose="00000700000000000000" pitchFamily="2" charset="-78"/>
              </a:rPr>
              <a:t>مي</a:t>
            </a:r>
            <a:r>
              <a:rPr lang="fa-IR" sz="2800" b="1" dirty="0">
                <a:effectLst/>
                <a:latin typeface="Times New Roman" panose="02020603050405020304" pitchFamily="18" charset="0"/>
                <a:ea typeface="Times New Roman" panose="02020603050405020304" pitchFamily="18" charset="0"/>
                <a:cs typeface="2  Titr" panose="00000700000000000000" pitchFamily="2" charset="-78"/>
              </a:rPr>
              <a:t> باشد .</a:t>
            </a:r>
          </a:p>
          <a:p>
            <a:pPr algn="r" rtl="1">
              <a:lnSpc>
                <a:spcPct val="130000"/>
              </a:lnSpc>
            </a:pPr>
            <a:r>
              <a:rPr lang="fa-IR" sz="2800" b="1" dirty="0">
                <a:latin typeface="Times New Roman" panose="02020603050405020304" pitchFamily="18" charset="0"/>
                <a:ea typeface="Times New Roman" panose="02020603050405020304" pitchFamily="18" charset="0"/>
                <a:cs typeface="2  Titr" panose="00000700000000000000" pitchFamily="2" charset="-78"/>
              </a:rPr>
              <a:t>انجام </a:t>
            </a:r>
            <a:r>
              <a:rPr lang="fa-IR" sz="2800" b="1" dirty="0" err="1">
                <a:latin typeface="Times New Roman" panose="02020603050405020304" pitchFamily="18" charset="0"/>
                <a:ea typeface="Times New Roman" panose="02020603050405020304" pitchFamily="18" charset="0"/>
                <a:cs typeface="2  Titr" panose="00000700000000000000" pitchFamily="2" charset="-78"/>
              </a:rPr>
              <a:t>اتوسکپی</a:t>
            </a:r>
            <a:endParaRPr lang="fa-IR" sz="2800" b="1" dirty="0">
              <a:effectLst/>
              <a:latin typeface="Times New Roman" panose="02020603050405020304" pitchFamily="18" charset="0"/>
              <a:ea typeface="Times New Roman" panose="02020603050405020304" pitchFamily="18" charset="0"/>
              <a:cs typeface="2  Titr" panose="00000700000000000000" pitchFamily="2" charset="-78"/>
            </a:endParaRPr>
          </a:p>
          <a:p>
            <a:endParaRPr lang="en-US" dirty="0"/>
          </a:p>
        </p:txBody>
      </p:sp>
      <p:sp>
        <p:nvSpPr>
          <p:cNvPr id="4" name="Date Placeholder 3">
            <a:extLst>
              <a:ext uri="{FF2B5EF4-FFF2-40B4-BE49-F238E27FC236}">
                <a16:creationId xmlns:a16="http://schemas.microsoft.com/office/drawing/2014/main" id="{EEB8426B-D4F0-4B7A-A542-6B4E944CB7E1}"/>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5BA6BAD1-76C3-44F3-B014-24DBA8F8D07B}"/>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8110532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8574-5B48-4BBD-8808-B60D4F8653AA}"/>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6DFB0D8B-F9A5-4A0C-A039-75B1171C5C3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
        <p:nvSpPr>
          <p:cNvPr id="4" name="Date Placeholder 3">
            <a:extLst>
              <a:ext uri="{FF2B5EF4-FFF2-40B4-BE49-F238E27FC236}">
                <a16:creationId xmlns:a16="http://schemas.microsoft.com/office/drawing/2014/main" id="{C1EB96C1-7FFC-4359-9161-FAADB53D0310}"/>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36C759F4-70D2-4FAE-ADC0-7F597B9576E2}"/>
              </a:ext>
            </a:extLst>
          </p:cNvPr>
          <p:cNvSpPr>
            <a:spLocks noGrp="1"/>
          </p:cNvSpPr>
          <p:nvPr>
            <p:ph type="ftr" sz="quarter" idx="11"/>
          </p:nvPr>
        </p:nvSpPr>
        <p:spPr/>
        <p:txBody>
          <a:bodyPr/>
          <a:lstStyle/>
          <a:p>
            <a:r>
              <a:rPr lang="fa-IR"/>
              <a:t>جواد برازنده</a:t>
            </a:r>
          </a:p>
        </p:txBody>
      </p:sp>
      <p:pic>
        <p:nvPicPr>
          <p:cNvPr id="9" name="Picture 8">
            <a:extLst>
              <a:ext uri="{FF2B5EF4-FFF2-40B4-BE49-F238E27FC236}">
                <a16:creationId xmlns:a16="http://schemas.microsoft.com/office/drawing/2014/main" id="{AB4B5C9B-B70C-43E6-B66D-D6FCE95C5A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72" y="-6145"/>
            <a:ext cx="9144000" cy="6858000"/>
          </a:xfrm>
          <a:prstGeom prst="rect">
            <a:avLst/>
          </a:prstGeom>
        </p:spPr>
      </p:pic>
    </p:spTree>
    <p:extLst>
      <p:ext uri="{BB962C8B-B14F-4D97-AF65-F5344CB8AC3E}">
        <p14:creationId xmlns:p14="http://schemas.microsoft.com/office/powerpoint/2010/main" val="30035222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D0468-7192-42E1-80F6-72A89307DEA6}"/>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91978ACF-1EE9-4D70-9720-4FA3C67B29B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407" y="31297"/>
            <a:ext cx="9126593" cy="6844945"/>
          </a:xfrm>
        </p:spPr>
      </p:pic>
      <p:sp>
        <p:nvSpPr>
          <p:cNvPr id="4" name="Date Placeholder 3">
            <a:extLst>
              <a:ext uri="{FF2B5EF4-FFF2-40B4-BE49-F238E27FC236}">
                <a16:creationId xmlns:a16="http://schemas.microsoft.com/office/drawing/2014/main" id="{FA3B7A16-F35C-4C43-9295-DD8349293085}"/>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4A2685F2-DB1D-4642-9C79-C6218AB0E857}"/>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0669465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8C4E8-749D-4496-B091-9F1F13A369CD}"/>
              </a:ext>
            </a:extLst>
          </p:cNvPr>
          <p:cNvSpPr>
            <a:spLocks noGrp="1"/>
          </p:cNvSpPr>
          <p:nvPr>
            <p:ph type="title"/>
          </p:nvPr>
        </p:nvSpPr>
        <p:spPr/>
        <p:txBody>
          <a:bodyPr/>
          <a:lstStyle/>
          <a:p>
            <a:r>
              <a:rPr lang="fa-IR" dirty="0"/>
              <a:t>شنوایی سنجی</a:t>
            </a:r>
            <a:endParaRPr lang="en-US" dirty="0"/>
          </a:p>
        </p:txBody>
      </p:sp>
      <p:sp>
        <p:nvSpPr>
          <p:cNvPr id="3" name="Content Placeholder 2">
            <a:extLst>
              <a:ext uri="{FF2B5EF4-FFF2-40B4-BE49-F238E27FC236}">
                <a16:creationId xmlns:a16="http://schemas.microsoft.com/office/drawing/2014/main" id="{1669B6E6-2B28-44D5-9CED-7637BDF69322}"/>
              </a:ext>
            </a:extLst>
          </p:cNvPr>
          <p:cNvSpPr>
            <a:spLocks noGrp="1"/>
          </p:cNvSpPr>
          <p:nvPr>
            <p:ph idx="1"/>
          </p:nvPr>
        </p:nvSpPr>
        <p:spPr>
          <a:xfrm>
            <a:off x="323528" y="1600200"/>
            <a:ext cx="8640960" cy="4525963"/>
          </a:xfrm>
        </p:spPr>
        <p:txBody>
          <a:bodyPr>
            <a:normAutofit/>
          </a:bodyPr>
          <a:lstStyle/>
          <a:p>
            <a:pPr marL="457200" algn="just" rtl="1">
              <a:lnSpc>
                <a:spcPct val="130000"/>
              </a:lnSpc>
            </a:pPr>
            <a:r>
              <a:rPr lang="fa-IR" sz="2000" dirty="0">
                <a:effectLst/>
                <a:latin typeface="Times New Roman" panose="02020603050405020304" pitchFamily="18" charset="0"/>
                <a:ea typeface="Times New Roman" panose="02020603050405020304" pitchFamily="18" charset="0"/>
                <a:cs typeface="2  Titr" panose="00000700000000000000" pitchFamily="2" charset="-78"/>
              </a:rPr>
              <a:t>دستگاه از نوع دو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كاناله</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باشد.</a:t>
            </a:r>
            <a:endParaRPr lang="en-US" sz="2000" dirty="0">
              <a:effectLst/>
              <a:latin typeface="Times New Roman" panose="02020603050405020304" pitchFamily="18" charset="0"/>
              <a:ea typeface="Times New Roman" panose="02020603050405020304" pitchFamily="18" charset="0"/>
              <a:cs typeface="2  Titr" panose="00000700000000000000" pitchFamily="2" charset="-78"/>
            </a:endParaRPr>
          </a:p>
          <a:p>
            <a:pPr marL="457200" algn="just" rtl="1">
              <a:lnSpc>
                <a:spcPct val="130000"/>
              </a:lnSpc>
            </a:pPr>
            <a:r>
              <a:rPr lang="fa-IR" sz="2000" dirty="0">
                <a:effectLst/>
                <a:latin typeface="Times New Roman" panose="02020603050405020304" pitchFamily="18" charset="0"/>
                <a:ea typeface="Times New Roman" panose="02020603050405020304" pitchFamily="18" charset="0"/>
                <a:cs typeface="2  Titr" panose="00000700000000000000" pitchFamily="2" charset="-78"/>
              </a:rPr>
              <a:t>دستگاه حداقل قابلیت اندازه گیری و تست راه هوایی و استخوانی شنوایی را داشته باشد.</a:t>
            </a:r>
            <a:endParaRPr lang="en-US" sz="2000" dirty="0">
              <a:effectLst/>
              <a:latin typeface="Times New Roman" panose="02020603050405020304" pitchFamily="18" charset="0"/>
              <a:ea typeface="Times New Roman" panose="02020603050405020304" pitchFamily="18" charset="0"/>
              <a:cs typeface="2  Titr" panose="00000700000000000000" pitchFamily="2" charset="-78"/>
            </a:endParaRPr>
          </a:p>
          <a:p>
            <a:pPr marL="457200" algn="just" rtl="1">
              <a:lnSpc>
                <a:spcPct val="130000"/>
              </a:lnSpc>
            </a:pP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اتاقك</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داراي</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شرايط</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اكوستيكي</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مناسب باشد. </a:t>
            </a:r>
            <a:endParaRPr lang="en-US" sz="2000" dirty="0">
              <a:effectLst/>
              <a:latin typeface="Times New Roman" panose="02020603050405020304" pitchFamily="18" charset="0"/>
              <a:ea typeface="Times New Roman" panose="02020603050405020304" pitchFamily="18" charset="0"/>
              <a:cs typeface="2  Titr" panose="00000700000000000000" pitchFamily="2" charset="-78"/>
            </a:endParaRPr>
          </a:p>
          <a:p>
            <a:pPr marL="457200" algn="just" rtl="1">
              <a:lnSpc>
                <a:spcPct val="130000"/>
              </a:lnSpc>
            </a:pPr>
            <a:r>
              <a:rPr lang="fa-IR" sz="2000" dirty="0">
                <a:effectLst/>
                <a:latin typeface="Times New Roman" panose="02020603050405020304" pitchFamily="18" charset="0"/>
                <a:ea typeface="Times New Roman" panose="02020603050405020304" pitchFamily="18" charset="0"/>
                <a:cs typeface="2  Titr" panose="00000700000000000000" pitchFamily="2" charset="-78"/>
              </a:rPr>
              <a:t>ارائه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گواهي</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تست صدای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اتاقك</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اکوستيك</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در ابتدا و سپس سالیانه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الزامی</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است.</a:t>
            </a:r>
            <a:endParaRPr lang="en-US" sz="2000" dirty="0">
              <a:effectLst/>
              <a:latin typeface="Times New Roman" panose="02020603050405020304" pitchFamily="18" charset="0"/>
              <a:ea typeface="Times New Roman" panose="02020603050405020304" pitchFamily="18" charset="0"/>
              <a:cs typeface="2  Titr" panose="00000700000000000000" pitchFamily="2" charset="-78"/>
            </a:endParaRPr>
          </a:p>
          <a:p>
            <a:pPr marL="457200" algn="just" rtl="1">
              <a:lnSpc>
                <a:spcPct val="130000"/>
              </a:lnSpc>
            </a:pPr>
            <a:r>
              <a:rPr lang="fa-IR" sz="2000" dirty="0">
                <a:effectLst/>
                <a:latin typeface="Times New Roman" panose="02020603050405020304" pitchFamily="18" charset="0"/>
                <a:ea typeface="Times New Roman" panose="02020603050405020304" pitchFamily="18" charset="0"/>
                <a:cs typeface="2  Titr" panose="00000700000000000000" pitchFamily="2" charset="-78"/>
              </a:rPr>
              <a:t>اعلام مدل دستگاه و شماره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سريال</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دستگاه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شنوايي</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سنجي</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ضروری می باشد و در صورت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تغيير</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دستگاه در هر  زمان، مشخصات دستگاه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جديد</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با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گواهي</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كاليبراسيون</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به معاونت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بهداشتي</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ارائه و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تأييديه</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دريافت</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شود.</a:t>
            </a:r>
            <a:endParaRPr lang="en-US" sz="2000" dirty="0">
              <a:effectLst/>
              <a:latin typeface="Times New Roman" panose="02020603050405020304" pitchFamily="18" charset="0"/>
              <a:ea typeface="Times New Roman" panose="02020603050405020304" pitchFamily="18" charset="0"/>
              <a:cs typeface="2  Titr" panose="00000700000000000000" pitchFamily="2" charset="-78"/>
            </a:endParaRPr>
          </a:p>
          <a:p>
            <a:pPr marL="457200" algn="just" rtl="1">
              <a:lnSpc>
                <a:spcPct val="130000"/>
              </a:lnSpc>
            </a:pPr>
            <a:r>
              <a:rPr lang="fa-IR" sz="2000" dirty="0">
                <a:effectLst/>
                <a:latin typeface="Times New Roman" panose="02020603050405020304" pitchFamily="18" charset="0"/>
                <a:ea typeface="Times New Roman" panose="02020603050405020304" pitchFamily="18" charset="0"/>
                <a:cs typeface="2  Titr" panose="00000700000000000000" pitchFamily="2" charset="-78"/>
              </a:rPr>
              <a:t>ارائه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كاليبراسيون</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دستگاه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شنوايي</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سنجي</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در ابتدا، و سپس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كاليبراسيون</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سالانه در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مراكز</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مجاز و ارائه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تصوير</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برابر با اصل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گواهينامه</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كاليبراسيون</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به معاونت بهداشتی </a:t>
            </a:r>
            <a:r>
              <a:rPr lang="fa-IR" sz="2000" dirty="0" err="1">
                <a:effectLst/>
                <a:latin typeface="Times New Roman" panose="02020603050405020304" pitchFamily="18" charset="0"/>
                <a:ea typeface="Times New Roman" panose="02020603050405020304" pitchFamily="18" charset="0"/>
                <a:cs typeface="2  Titr" panose="00000700000000000000" pitchFamily="2" charset="-78"/>
              </a:rPr>
              <a:t>الزامی</a:t>
            </a:r>
            <a:r>
              <a:rPr lang="fa-IR" sz="2000" dirty="0">
                <a:effectLst/>
                <a:latin typeface="Times New Roman" panose="02020603050405020304" pitchFamily="18" charset="0"/>
                <a:ea typeface="Times New Roman" panose="02020603050405020304" pitchFamily="18" charset="0"/>
                <a:cs typeface="2  Titr" panose="00000700000000000000" pitchFamily="2" charset="-78"/>
              </a:rPr>
              <a:t> است.</a:t>
            </a:r>
            <a:endParaRPr lang="en-US" sz="2000" dirty="0">
              <a:effectLst/>
              <a:latin typeface="Times New Roman" panose="02020603050405020304" pitchFamily="18" charset="0"/>
              <a:ea typeface="Times New Roman" panose="02020603050405020304" pitchFamily="18" charset="0"/>
              <a:cs typeface="2  Titr" panose="00000700000000000000" pitchFamily="2" charset="-78"/>
            </a:endParaRPr>
          </a:p>
          <a:p>
            <a:endParaRPr lang="en-US" dirty="0"/>
          </a:p>
        </p:txBody>
      </p:sp>
      <p:sp>
        <p:nvSpPr>
          <p:cNvPr id="4" name="Date Placeholder 3">
            <a:extLst>
              <a:ext uri="{FF2B5EF4-FFF2-40B4-BE49-F238E27FC236}">
                <a16:creationId xmlns:a16="http://schemas.microsoft.com/office/drawing/2014/main" id="{16CB4830-2761-430C-BB78-8F3883519270}"/>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170AA1A7-63D1-4EBB-8CD2-BC070037E7A7}"/>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5237843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3FCB-AFEE-4150-956F-FB356923E447}"/>
              </a:ext>
            </a:extLst>
          </p:cNvPr>
          <p:cNvSpPr>
            <a:spLocks noGrp="1"/>
          </p:cNvSpPr>
          <p:nvPr>
            <p:ph type="title"/>
          </p:nvPr>
        </p:nvSpPr>
        <p:spPr/>
        <p:txBody>
          <a:bodyPr>
            <a:noAutofit/>
          </a:bodyPr>
          <a:lstStyle/>
          <a:p>
            <a:r>
              <a:rPr lang="fa-IR" sz="3600" dirty="0"/>
              <a:t>دستورالعمل داخلی صدا سنجی در اتاقک </a:t>
            </a:r>
            <a:r>
              <a:rPr lang="fa-IR" sz="3600" dirty="0" err="1"/>
              <a:t>اکوستیک</a:t>
            </a:r>
            <a:endParaRPr lang="en-US" sz="3600" dirty="0"/>
          </a:p>
        </p:txBody>
      </p:sp>
      <p:sp>
        <p:nvSpPr>
          <p:cNvPr id="4" name="Date Placeholder 3">
            <a:extLst>
              <a:ext uri="{FF2B5EF4-FFF2-40B4-BE49-F238E27FC236}">
                <a16:creationId xmlns:a16="http://schemas.microsoft.com/office/drawing/2014/main" id="{ECBBEF94-6CD0-4D67-B47A-93BB6E3989E6}"/>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08175AB4-B33B-4957-BE1A-3648D64553D5}"/>
              </a:ext>
            </a:extLst>
          </p:cNvPr>
          <p:cNvSpPr>
            <a:spLocks noGrp="1"/>
          </p:cNvSpPr>
          <p:nvPr>
            <p:ph type="ftr" sz="quarter" idx="11"/>
          </p:nvPr>
        </p:nvSpPr>
        <p:spPr/>
        <p:txBody>
          <a:bodyPr/>
          <a:lstStyle/>
          <a:p>
            <a:r>
              <a:rPr lang="fa-IR"/>
              <a:t>جواد برازنده</a:t>
            </a:r>
          </a:p>
        </p:txBody>
      </p:sp>
      <p:pic>
        <p:nvPicPr>
          <p:cNvPr id="7" name="Picture 6">
            <a:extLst>
              <a:ext uri="{FF2B5EF4-FFF2-40B4-BE49-F238E27FC236}">
                <a16:creationId xmlns:a16="http://schemas.microsoft.com/office/drawing/2014/main" id="{C0101D18-6E4B-4039-96E5-336C6E10BF01}"/>
              </a:ext>
            </a:extLst>
          </p:cNvPr>
          <p:cNvPicPr>
            <a:picLocks noChangeAspect="1"/>
          </p:cNvPicPr>
          <p:nvPr/>
        </p:nvPicPr>
        <p:blipFill rotWithShape="1">
          <a:blip r:embed="rId2"/>
          <a:srcRect l="22438" t="23387" r="21651" b="5179"/>
          <a:stretch/>
        </p:blipFill>
        <p:spPr>
          <a:xfrm>
            <a:off x="1691680" y="1592795"/>
            <a:ext cx="5112568" cy="3672409"/>
          </a:xfrm>
          <a:prstGeom prst="rect">
            <a:avLst/>
          </a:prstGeom>
        </p:spPr>
      </p:pic>
    </p:spTree>
    <p:extLst>
      <p:ext uri="{BB962C8B-B14F-4D97-AF65-F5344CB8AC3E}">
        <p14:creationId xmlns:p14="http://schemas.microsoft.com/office/powerpoint/2010/main" val="23389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2B1E-E713-43D6-A2FC-50820C68A1ED}"/>
              </a:ext>
            </a:extLst>
          </p:cNvPr>
          <p:cNvSpPr>
            <a:spLocks noGrp="1"/>
          </p:cNvSpPr>
          <p:nvPr>
            <p:ph type="title"/>
          </p:nvPr>
        </p:nvSpPr>
        <p:spPr>
          <a:xfrm>
            <a:off x="468313" y="333375"/>
            <a:ext cx="8229600" cy="1143000"/>
          </a:xfrm>
        </p:spPr>
        <p:txBody>
          <a:bodyPr>
            <a:normAutofit fontScale="90000"/>
          </a:bodyPr>
          <a:lstStyle/>
          <a:p>
            <a:pPr eaLnBrk="1" fontAlgn="auto" hangingPunct="1">
              <a:spcAft>
                <a:spcPts val="0"/>
              </a:spcAft>
              <a:defRPr/>
            </a:pPr>
            <a:r>
              <a:rPr lang="fa-IR" sz="7200" dirty="0"/>
              <a:t>عوامل زیان آور محیط کار</a:t>
            </a:r>
          </a:p>
        </p:txBody>
      </p:sp>
      <p:sp>
        <p:nvSpPr>
          <p:cNvPr id="25603" name="Date Placeholder 3">
            <a:extLst>
              <a:ext uri="{FF2B5EF4-FFF2-40B4-BE49-F238E27FC236}">
                <a16:creationId xmlns:a16="http://schemas.microsoft.com/office/drawing/2014/main" id="{7B5EF9D8-2787-43B5-8670-5456372EF640}"/>
              </a:ext>
            </a:extLst>
          </p:cNvPr>
          <p:cNvSpPr>
            <a:spLocks noGrp="1"/>
          </p:cNvSpPr>
          <p:nvPr>
            <p:ph type="dt" sz="quarter" idx="10"/>
          </p:nvPr>
        </p:nvSpPr>
        <p:spPr bwMode="auto">
          <a:xfrm>
            <a:off x="107950" y="6427788"/>
            <a:ext cx="2133600" cy="457200"/>
          </a:xfrm>
          <a:ln>
            <a:miter lim="800000"/>
            <a:headEnd/>
            <a:tailEnd/>
          </a:ln>
        </p:spPr>
        <p:txBody>
          <a:bodyPr/>
          <a:lstStyle/>
          <a:p>
            <a:pPr defTabSz="912813">
              <a:defRPr/>
            </a:pPr>
            <a:r>
              <a:rPr lang="en-US">
                <a:solidFill>
                  <a:schemeClr val="tx2">
                    <a:shade val="90000"/>
                  </a:schemeClr>
                </a:solidFill>
              </a:rPr>
              <a:t>1392</a:t>
            </a:r>
          </a:p>
        </p:txBody>
      </p:sp>
      <p:sp>
        <p:nvSpPr>
          <p:cNvPr id="5" name="Footer Placeholder 4">
            <a:extLst>
              <a:ext uri="{FF2B5EF4-FFF2-40B4-BE49-F238E27FC236}">
                <a16:creationId xmlns:a16="http://schemas.microsoft.com/office/drawing/2014/main" id="{00279DC6-B186-4EC0-9E59-20D2FD295CF3}"/>
              </a:ext>
            </a:extLst>
          </p:cNvPr>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6" name="Title 1">
            <a:extLst>
              <a:ext uri="{FF2B5EF4-FFF2-40B4-BE49-F238E27FC236}">
                <a16:creationId xmlns:a16="http://schemas.microsoft.com/office/drawing/2014/main" id="{7375DF9D-8D63-4A73-8C5F-8BC4ED3E29C0}"/>
              </a:ext>
            </a:extLst>
          </p:cNvPr>
          <p:cNvSpPr txBox="1">
            <a:spLocks/>
          </p:cNvSpPr>
          <p:nvPr/>
        </p:nvSpPr>
        <p:spPr bwMode="auto">
          <a:xfrm>
            <a:off x="611188" y="4437063"/>
            <a:ext cx="8229600" cy="1143000"/>
          </a:xfrm>
          <a:prstGeom prst="rect">
            <a:avLst/>
          </a:prstGeom>
          <a:noFill/>
          <a:ln w="9525">
            <a:noFill/>
            <a:miter lim="800000"/>
            <a:headEnd/>
            <a:tailEnd/>
          </a:ln>
          <a:effectLst/>
        </p:spPr>
        <p:txBody>
          <a:bodyPr anchor="ctr"/>
          <a:lstStyle/>
          <a:p>
            <a:pPr algn="ctr" rtl="1" eaLnBrk="0" hangingPunct="0">
              <a:defRPr/>
            </a:pPr>
            <a:r>
              <a:rPr lang="fa-IR" sz="9600" b="1" kern="0" dirty="0">
                <a:solidFill>
                  <a:schemeClr val="tx2"/>
                </a:solidFill>
                <a:effectLst>
                  <a:outerShdw blurRad="38100" dist="38100" dir="2700000" algn="tl">
                    <a:srgbClr val="000000"/>
                  </a:outerShdw>
                </a:effectLst>
                <a:latin typeface="+mj-lt"/>
                <a:ea typeface="+mj-ea"/>
                <a:cs typeface="B Titr" pitchFamily="2" charset="-78"/>
              </a:rPr>
              <a:t>بیماری شغلی</a:t>
            </a:r>
          </a:p>
        </p:txBody>
      </p:sp>
      <p:sp>
        <p:nvSpPr>
          <p:cNvPr id="7" name="Down Arrow 6">
            <a:extLst>
              <a:ext uri="{FF2B5EF4-FFF2-40B4-BE49-F238E27FC236}">
                <a16:creationId xmlns:a16="http://schemas.microsoft.com/office/drawing/2014/main" id="{60BAC614-8A11-48A6-9985-10F9E411ACFA}"/>
              </a:ext>
            </a:extLst>
          </p:cNvPr>
          <p:cNvSpPr/>
          <p:nvPr/>
        </p:nvSpPr>
        <p:spPr>
          <a:xfrm>
            <a:off x="3275856" y="1772816"/>
            <a:ext cx="2439722" cy="1493358"/>
          </a:xfrm>
          <a:prstGeom prst="down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4">
            <a:extLst>
              <a:ext uri="{FF2B5EF4-FFF2-40B4-BE49-F238E27FC236}">
                <a16:creationId xmlns:a16="http://schemas.microsoft.com/office/drawing/2014/main" id="{41DDD00F-4F6F-44F0-BA64-3D35E682E57B}"/>
              </a:ext>
            </a:extLst>
          </p:cNvPr>
          <p:cNvSpPr>
            <a:spLocks noChangeArrowheads="1"/>
          </p:cNvSpPr>
          <p:nvPr/>
        </p:nvSpPr>
        <p:spPr bwMode="auto">
          <a:xfrm>
            <a:off x="611188" y="3860800"/>
            <a:ext cx="82296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altLang="en-US" sz="25000">
                <a:solidFill>
                  <a:schemeClr val="tx2"/>
                </a:solidFill>
              </a:rPr>
              <a:t>؟</a:t>
            </a:r>
            <a:endParaRPr lang="en-US" altLang="en-US" sz="25000">
              <a:solidFill>
                <a:schemeClr val="tx2"/>
              </a:solidFill>
            </a:endParaRPr>
          </a:p>
        </p:txBody>
      </p:sp>
      <p:sp>
        <p:nvSpPr>
          <p:cNvPr id="9" name="Down Arrow 8">
            <a:extLst>
              <a:ext uri="{FF2B5EF4-FFF2-40B4-BE49-F238E27FC236}">
                <a16:creationId xmlns:a16="http://schemas.microsoft.com/office/drawing/2014/main" id="{4088DAB2-8704-40BD-B63D-D8536F8E138A}"/>
              </a:ext>
            </a:extLst>
          </p:cNvPr>
          <p:cNvSpPr/>
          <p:nvPr/>
        </p:nvSpPr>
        <p:spPr>
          <a:xfrm rot="10800000">
            <a:off x="3275856" y="2204864"/>
            <a:ext cx="2439722" cy="1493358"/>
          </a:xfrm>
          <a:prstGeom prst="down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4">
            <a:extLst>
              <a:ext uri="{FF2B5EF4-FFF2-40B4-BE49-F238E27FC236}">
                <a16:creationId xmlns:a16="http://schemas.microsoft.com/office/drawing/2014/main" id="{D5E1D98E-245A-4F99-BA13-8E3E55CDC454}"/>
              </a:ext>
            </a:extLst>
          </p:cNvPr>
          <p:cNvSpPr>
            <a:spLocks noChangeArrowheads="1"/>
          </p:cNvSpPr>
          <p:nvPr/>
        </p:nvSpPr>
        <p:spPr bwMode="auto">
          <a:xfrm>
            <a:off x="395288" y="260350"/>
            <a:ext cx="82296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altLang="en-US" sz="25000">
                <a:solidFill>
                  <a:schemeClr val="tx2"/>
                </a:solidFill>
              </a:rPr>
              <a:t>؟</a:t>
            </a:r>
            <a:endParaRPr lang="en-US" altLang="en-US" sz="250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nodeType="clickEffect">
                                  <p:stCondLst>
                                    <p:cond delay="0"/>
                                  </p:stCondLst>
                                  <p:childTnLst>
                                    <p:animEffect transition="out" filter="blinds(horizont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2" nodeType="clickEffect">
                                  <p:stCondLst>
                                    <p:cond delay="0"/>
                                  </p:stCondLst>
                                  <p:childTnLst>
                                    <p:animEffect transition="out" filter="blinds(horizontal)">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grpId="1" nodeType="clickEffect">
                                  <p:stCondLst>
                                    <p:cond delay="0"/>
                                  </p:stCondLst>
                                  <p:childTnLst>
                                    <p:animEffect transition="out" filter="blinds(horizontal)">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1"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6" grpId="0"/>
      <p:bldP spid="8" grpId="0"/>
      <p:bldP spid="8" grpId="1"/>
      <p:bldP spid="10" grpId="0"/>
      <p:bldP spid="10" grpId="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D9798-F833-420A-BF8B-CE171DD9A087}"/>
              </a:ext>
            </a:extLst>
          </p:cNvPr>
          <p:cNvSpPr>
            <a:spLocks noGrp="1"/>
          </p:cNvSpPr>
          <p:nvPr>
            <p:ph type="title"/>
          </p:nvPr>
        </p:nvSpPr>
        <p:spPr/>
        <p:txBody>
          <a:bodyPr>
            <a:normAutofit/>
          </a:bodyPr>
          <a:lstStyle/>
          <a:p>
            <a:pPr algn="r"/>
            <a:r>
              <a:rPr lang="fa-IR" dirty="0">
                <a:solidFill>
                  <a:srgbClr val="000000"/>
                </a:solidFill>
                <a:latin typeface="Calibri" panose="020F0502020204030204" pitchFamily="34" charset="0"/>
                <a:ea typeface="Calibri" panose="020F0502020204030204" pitchFamily="34" charset="0"/>
              </a:rPr>
              <a:t>مقدمه</a:t>
            </a:r>
            <a:endParaRPr lang="en-US" dirty="0"/>
          </a:p>
        </p:txBody>
      </p:sp>
      <p:sp>
        <p:nvSpPr>
          <p:cNvPr id="3" name="Content Placeholder 2">
            <a:extLst>
              <a:ext uri="{FF2B5EF4-FFF2-40B4-BE49-F238E27FC236}">
                <a16:creationId xmlns:a16="http://schemas.microsoft.com/office/drawing/2014/main" id="{A153DE6F-556F-452B-8CDF-6A0658395E00}"/>
              </a:ext>
            </a:extLst>
          </p:cNvPr>
          <p:cNvSpPr>
            <a:spLocks noGrp="1"/>
          </p:cNvSpPr>
          <p:nvPr>
            <p:ph idx="1"/>
          </p:nvPr>
        </p:nvSpPr>
        <p:spPr/>
        <p:txBody>
          <a:bodyPr>
            <a:normAutofit/>
          </a:bodyPr>
          <a:lstStyle/>
          <a:p>
            <a:pPr rtl="1">
              <a:lnSpc>
                <a:spcPct val="115000"/>
              </a:lnSpc>
              <a:spcAft>
                <a:spcPts val="1000"/>
              </a:spcAft>
            </a:pPr>
            <a:r>
              <a:rPr lang="fa-IR" sz="2800" dirty="0">
                <a:solidFill>
                  <a:srgbClr val="000000"/>
                </a:solidFill>
                <a:effectLst/>
                <a:latin typeface="Calibri" panose="020F0502020204030204" pitchFamily="34" charset="0"/>
                <a:ea typeface="Calibri" panose="020F0502020204030204" pitchFamily="34" charset="0"/>
              </a:rPr>
              <a:t>ادیومتری غربالگری از رایج ترین آزمون های انجام شونده در معاینات سلامت شغلی کارگران می باشد. این آزمون با فواصل یک ساله و در بعضی موارد با فاصله شش ماهه در </a:t>
            </a:r>
            <a:r>
              <a:rPr lang="fa-IR" sz="2800" dirty="0" err="1">
                <a:solidFill>
                  <a:srgbClr val="000000"/>
                </a:solidFill>
                <a:effectLst/>
                <a:latin typeface="Calibri" panose="020F0502020204030204" pitchFamily="34" charset="0"/>
                <a:ea typeface="Calibri" panose="020F0502020204030204" pitchFamily="34" charset="0"/>
              </a:rPr>
              <a:t>شاغلینی</a:t>
            </a:r>
            <a:r>
              <a:rPr lang="fa-IR" sz="2800" dirty="0">
                <a:solidFill>
                  <a:srgbClr val="000000"/>
                </a:solidFill>
                <a:effectLst/>
                <a:latin typeface="Calibri" panose="020F0502020204030204" pitchFamily="34" charset="0"/>
                <a:ea typeface="Calibri" panose="020F0502020204030204" pitchFamily="34" charset="0"/>
              </a:rPr>
              <a:t> انجام می شود که میزان مواجهه آنها با صدا از حد مجاز توصیه شده بیشتر باشد. هدف اصلی از انجام ادیومتری دوره ای، کشف زودهنگام کاهش شنوایی ناشی از صوت در مراحل اولیه و قابل برگشت (</a:t>
            </a:r>
            <a:r>
              <a:rPr lang="en-US" sz="2800" dirty="0">
                <a:solidFill>
                  <a:srgbClr val="000000"/>
                </a:solidFill>
                <a:effectLst/>
                <a:latin typeface="Calibri" panose="020F0502020204030204" pitchFamily="34" charset="0"/>
                <a:ea typeface="Calibri" panose="020F0502020204030204" pitchFamily="34" charset="0"/>
              </a:rPr>
              <a:t>TTS</a:t>
            </a:r>
            <a:r>
              <a:rPr lang="fa-IR" sz="2800" dirty="0">
                <a:solidFill>
                  <a:srgbClr val="000000"/>
                </a:solidFill>
                <a:effectLst/>
                <a:latin typeface="Calibri" panose="020F0502020204030204" pitchFamily="34" charset="0"/>
                <a:ea typeface="Calibri" panose="020F0502020204030204" pitchFamily="34" charset="0"/>
              </a:rPr>
              <a:t> ) می باشد.</a:t>
            </a:r>
            <a:endParaRPr lang="en-US" sz="4400" dirty="0"/>
          </a:p>
        </p:txBody>
      </p:sp>
      <p:sp>
        <p:nvSpPr>
          <p:cNvPr id="4" name="Date Placeholder 3">
            <a:extLst>
              <a:ext uri="{FF2B5EF4-FFF2-40B4-BE49-F238E27FC236}">
                <a16:creationId xmlns:a16="http://schemas.microsoft.com/office/drawing/2014/main" id="{0CE5E345-8BF2-418E-8DCE-0FDE89B6285D}"/>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79DA7776-2793-4A61-AF82-869D46D2493B}"/>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42181537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AAA3-7BFE-4B23-9937-D27B45693B7D}"/>
              </a:ext>
            </a:extLst>
          </p:cNvPr>
          <p:cNvSpPr>
            <a:spLocks noGrp="1"/>
          </p:cNvSpPr>
          <p:nvPr>
            <p:ph type="title"/>
          </p:nvPr>
        </p:nvSpPr>
        <p:spPr/>
        <p:txBody>
          <a:bodyPr/>
          <a:lstStyle/>
          <a:p>
            <a:pPr algn="r"/>
            <a:r>
              <a:rPr lang="fa-IR" dirty="0">
                <a:solidFill>
                  <a:srgbClr val="000000"/>
                </a:solidFill>
                <a:latin typeface="Calibri" panose="020F0502020204030204" pitchFamily="34" charset="0"/>
                <a:ea typeface="Calibri" panose="020F0502020204030204" pitchFamily="34" charset="0"/>
              </a:rPr>
              <a:t>مقدمه</a:t>
            </a:r>
            <a:r>
              <a:rPr lang="fa-IR" sz="2800" dirty="0">
                <a:solidFill>
                  <a:srgbClr val="000000"/>
                </a:solidFill>
                <a:latin typeface="Calibri" panose="020F0502020204030204" pitchFamily="34" charset="0"/>
                <a:ea typeface="Calibri" panose="020F0502020204030204" pitchFamily="34" charset="0"/>
              </a:rPr>
              <a:t>(ادامه)</a:t>
            </a:r>
            <a:endParaRPr lang="en-US" dirty="0"/>
          </a:p>
        </p:txBody>
      </p:sp>
      <p:sp>
        <p:nvSpPr>
          <p:cNvPr id="3" name="Content Placeholder 2">
            <a:extLst>
              <a:ext uri="{FF2B5EF4-FFF2-40B4-BE49-F238E27FC236}">
                <a16:creationId xmlns:a16="http://schemas.microsoft.com/office/drawing/2014/main" id="{B711A7C5-478A-4500-B34E-76068ACFF160}"/>
              </a:ext>
            </a:extLst>
          </p:cNvPr>
          <p:cNvSpPr>
            <a:spLocks noGrp="1"/>
          </p:cNvSpPr>
          <p:nvPr>
            <p:ph idx="1"/>
          </p:nvPr>
        </p:nvSpPr>
        <p:spPr/>
        <p:txBody>
          <a:bodyPr/>
          <a:lstStyle/>
          <a:p>
            <a:r>
              <a:rPr lang="fa-IR" sz="2800" dirty="0">
                <a:solidFill>
                  <a:srgbClr val="000000"/>
                </a:solidFill>
                <a:effectLst/>
                <a:latin typeface="Calibri" panose="020F0502020204030204" pitchFamily="34" charset="0"/>
                <a:ea typeface="Calibri" panose="020F0502020204030204" pitchFamily="34" charset="0"/>
              </a:rPr>
              <a:t>با توجه به شرایط محیط های صنعتی و عدم امکان مراجعه حضوری کارگران به مراکز انجام معاینات دوره ای، اغلب معاینات دوره ای و تست های شنوایی در محل واحد های صنعتی انجام می شود و در بسیاری از کارخانجات، اتاق </a:t>
            </a:r>
            <a:r>
              <a:rPr lang="fa-IR" sz="2800" dirty="0" err="1">
                <a:solidFill>
                  <a:srgbClr val="000000"/>
                </a:solidFill>
                <a:effectLst/>
                <a:latin typeface="Calibri" panose="020F0502020204030204" pitchFamily="34" charset="0"/>
                <a:ea typeface="Calibri" panose="020F0502020204030204" pitchFamily="34" charset="0"/>
              </a:rPr>
              <a:t>آکوستیک</a:t>
            </a:r>
            <a:r>
              <a:rPr lang="fa-IR" sz="2800" dirty="0">
                <a:solidFill>
                  <a:srgbClr val="000000"/>
                </a:solidFill>
                <a:effectLst/>
                <a:latin typeface="Calibri" panose="020F0502020204030204" pitchFamily="34" charset="0"/>
                <a:ea typeface="Calibri" panose="020F0502020204030204" pitchFamily="34" charset="0"/>
              </a:rPr>
              <a:t> استاندارد وجود ندارد. بنابراین سوال این است که: </a:t>
            </a:r>
            <a:endParaRPr lang="en-US" sz="2800" dirty="0">
              <a:effectLst/>
              <a:latin typeface="Calibri" panose="020F0502020204030204" pitchFamily="34" charset="0"/>
              <a:ea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BD050808-69B5-4737-A24E-D2C182613F9E}"/>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7D70C417-7A7D-462D-A028-E7B0F4D6D1CF}"/>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749456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B365-A229-49FB-B008-2320BD8E1A7D}"/>
              </a:ext>
            </a:extLst>
          </p:cNvPr>
          <p:cNvSpPr>
            <a:spLocks noGrp="1"/>
          </p:cNvSpPr>
          <p:nvPr>
            <p:ph type="title"/>
          </p:nvPr>
        </p:nvSpPr>
        <p:spPr>
          <a:xfrm>
            <a:off x="457200" y="337133"/>
            <a:ext cx="8229600" cy="1143000"/>
          </a:xfrm>
        </p:spPr>
        <p:txBody>
          <a:bodyPr>
            <a:normAutofit fontScale="90000"/>
          </a:bodyPr>
          <a:lstStyle/>
          <a:p>
            <a:r>
              <a:rPr lang="fa-IR" sz="4400" dirty="0">
                <a:solidFill>
                  <a:srgbClr val="000000"/>
                </a:solidFill>
                <a:effectLst/>
                <a:latin typeface="Calibri" panose="020F0502020204030204" pitchFamily="34" charset="0"/>
                <a:ea typeface="Calibri" panose="020F0502020204030204" pitchFamily="34" charset="0"/>
              </a:rPr>
              <a:t>ادیومتری در صنعت در چه مکانی با چه خصوصیاتی انجام شود؟</a:t>
            </a:r>
            <a:endParaRPr lang="en-US" dirty="0"/>
          </a:p>
        </p:txBody>
      </p:sp>
      <p:sp>
        <p:nvSpPr>
          <p:cNvPr id="3" name="Content Placeholder 2">
            <a:extLst>
              <a:ext uri="{FF2B5EF4-FFF2-40B4-BE49-F238E27FC236}">
                <a16:creationId xmlns:a16="http://schemas.microsoft.com/office/drawing/2014/main" id="{4177C940-2321-4307-8817-47B0EDD7AD59}"/>
              </a:ext>
            </a:extLst>
          </p:cNvPr>
          <p:cNvSpPr>
            <a:spLocks noGrp="1"/>
          </p:cNvSpPr>
          <p:nvPr>
            <p:ph idx="1"/>
          </p:nvPr>
        </p:nvSpPr>
        <p:spPr>
          <a:xfrm>
            <a:off x="5076056" y="2492896"/>
            <a:ext cx="3851920" cy="1368152"/>
          </a:xfrm>
        </p:spPr>
        <p:txBody>
          <a:bodyPr/>
          <a:lstStyle/>
          <a:p>
            <a:pPr algn="just" rtl="1">
              <a:lnSpc>
                <a:spcPct val="115000"/>
              </a:lnSpc>
              <a:spcAft>
                <a:spcPts val="1000"/>
              </a:spcAft>
            </a:pPr>
            <a:r>
              <a:rPr lang="fa-IR" sz="2800" b="1" dirty="0">
                <a:solidFill>
                  <a:srgbClr val="000000"/>
                </a:solidFill>
                <a:effectLst/>
                <a:latin typeface="Calibri" panose="020F0502020204030204" pitchFamily="34" charset="0"/>
                <a:ea typeface="Calibri" panose="020F0502020204030204" pitchFamily="34" charset="0"/>
              </a:rPr>
              <a:t>استفاده از اتاقک </a:t>
            </a:r>
            <a:r>
              <a:rPr lang="fa-IR" sz="2800" b="1" dirty="0" err="1">
                <a:solidFill>
                  <a:srgbClr val="000000"/>
                </a:solidFill>
                <a:effectLst/>
                <a:latin typeface="Calibri" panose="020F0502020204030204" pitchFamily="34" charset="0"/>
                <a:ea typeface="Calibri" panose="020F0502020204030204" pitchFamily="34" charset="0"/>
              </a:rPr>
              <a:t>آکوستیک</a:t>
            </a:r>
            <a:r>
              <a:rPr lang="fa-IR" sz="2800" b="1" dirty="0">
                <a:solidFill>
                  <a:srgbClr val="000000"/>
                </a:solidFill>
                <a:effectLst/>
                <a:latin typeface="Calibri" panose="020F0502020204030204" pitchFamily="34" charset="0"/>
                <a:ea typeface="Calibri" panose="020F0502020204030204" pitchFamily="34" charset="0"/>
              </a:rPr>
              <a:t> سیار یا ثابت</a:t>
            </a:r>
            <a:endParaRPr lang="en-US" sz="2800" dirty="0">
              <a:effectLst/>
              <a:latin typeface="Calibri" panose="020F0502020204030204" pitchFamily="34" charset="0"/>
              <a:ea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8785C972-43FA-4F30-A89F-15DAA41FA6B6}"/>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7F486D79-51ED-400D-886D-3423D9652FE9}"/>
              </a:ext>
            </a:extLst>
          </p:cNvPr>
          <p:cNvSpPr>
            <a:spLocks noGrp="1"/>
          </p:cNvSpPr>
          <p:nvPr>
            <p:ph type="ftr" sz="quarter" idx="11"/>
          </p:nvPr>
        </p:nvSpPr>
        <p:spPr/>
        <p:txBody>
          <a:bodyPr/>
          <a:lstStyle/>
          <a:p>
            <a:r>
              <a:rPr lang="fa-IR"/>
              <a:t>جواد برازنده</a:t>
            </a:r>
          </a:p>
        </p:txBody>
      </p:sp>
      <p:pic>
        <p:nvPicPr>
          <p:cNvPr id="6" name="Picture 5">
            <a:extLst>
              <a:ext uri="{FF2B5EF4-FFF2-40B4-BE49-F238E27FC236}">
                <a16:creationId xmlns:a16="http://schemas.microsoft.com/office/drawing/2014/main" id="{47E6F28A-219A-44E1-AB83-5F18CFB8C064}"/>
              </a:ext>
            </a:extLst>
          </p:cNvPr>
          <p:cNvPicPr>
            <a:picLocks noChangeAspect="1"/>
          </p:cNvPicPr>
          <p:nvPr/>
        </p:nvPicPr>
        <p:blipFill rotWithShape="1">
          <a:blip r:embed="rId2"/>
          <a:srcRect l="37400" t="27590" r="34166" b="7980"/>
          <a:stretch/>
        </p:blipFill>
        <p:spPr>
          <a:xfrm>
            <a:off x="720080" y="1613431"/>
            <a:ext cx="3851920" cy="4907436"/>
          </a:xfrm>
          <a:prstGeom prst="rect">
            <a:avLst/>
          </a:prstGeom>
        </p:spPr>
      </p:pic>
    </p:spTree>
    <p:extLst>
      <p:ext uri="{BB962C8B-B14F-4D97-AF65-F5344CB8AC3E}">
        <p14:creationId xmlns:p14="http://schemas.microsoft.com/office/powerpoint/2010/main" val="12139444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BBD4-14F6-491D-BC85-BEA83740C1F2}"/>
              </a:ext>
            </a:extLst>
          </p:cNvPr>
          <p:cNvSpPr>
            <a:spLocks noGrp="1"/>
          </p:cNvSpPr>
          <p:nvPr>
            <p:ph type="title"/>
          </p:nvPr>
        </p:nvSpPr>
        <p:spPr/>
        <p:txBody>
          <a:bodyPr>
            <a:normAutofit fontScale="90000"/>
          </a:bodyPr>
          <a:lstStyle/>
          <a:p>
            <a:r>
              <a:rPr lang="fa-IR" sz="4400" dirty="0">
                <a:solidFill>
                  <a:srgbClr val="000000"/>
                </a:solidFill>
                <a:effectLst/>
                <a:latin typeface="Calibri" panose="020F0502020204030204" pitchFamily="34" charset="0"/>
                <a:ea typeface="Calibri" panose="020F0502020204030204" pitchFamily="34" charset="0"/>
              </a:rPr>
              <a:t>ادیومتری در صنعت در چه مکانی با چه خصوصیاتی انجام شود؟</a:t>
            </a:r>
            <a:endParaRPr lang="en-US" dirty="0"/>
          </a:p>
        </p:txBody>
      </p:sp>
      <p:sp>
        <p:nvSpPr>
          <p:cNvPr id="3" name="Content Placeholder 2">
            <a:extLst>
              <a:ext uri="{FF2B5EF4-FFF2-40B4-BE49-F238E27FC236}">
                <a16:creationId xmlns:a16="http://schemas.microsoft.com/office/drawing/2014/main" id="{6EB3D706-D11A-4716-880E-8083EDCBDAF2}"/>
              </a:ext>
            </a:extLst>
          </p:cNvPr>
          <p:cNvSpPr>
            <a:spLocks noGrp="1"/>
          </p:cNvSpPr>
          <p:nvPr>
            <p:ph idx="1"/>
          </p:nvPr>
        </p:nvSpPr>
        <p:spPr>
          <a:xfrm>
            <a:off x="457200" y="2420888"/>
            <a:ext cx="8229600" cy="2764904"/>
          </a:xfrm>
        </p:spPr>
        <p:txBody>
          <a:bodyPr/>
          <a:lstStyle/>
          <a:p>
            <a:r>
              <a:rPr lang="fa-IR" sz="3200" b="1" dirty="0">
                <a:solidFill>
                  <a:srgbClr val="000000"/>
                </a:solidFill>
                <a:effectLst/>
                <a:latin typeface="Calibri" panose="020F0502020204030204" pitchFamily="34" charset="0"/>
                <a:ea typeface="Calibri" panose="020F0502020204030204" pitchFamily="34" charset="0"/>
              </a:rPr>
              <a:t>در مورد </a:t>
            </a:r>
            <a:r>
              <a:rPr lang="fa-IR" sz="3200" b="1" dirty="0" err="1">
                <a:solidFill>
                  <a:srgbClr val="000000"/>
                </a:solidFill>
                <a:effectLst/>
                <a:latin typeface="Calibri" panose="020F0502020204030204" pitchFamily="34" charset="0"/>
                <a:ea typeface="Calibri" panose="020F0502020204030204" pitchFamily="34" charset="0"/>
              </a:rPr>
              <a:t>شرايط</a:t>
            </a:r>
            <a:r>
              <a:rPr lang="fa-IR" sz="3200" b="1" dirty="0">
                <a:solidFill>
                  <a:srgbClr val="000000"/>
                </a:solidFill>
                <a:effectLst/>
                <a:latin typeface="Calibri" panose="020F0502020204030204" pitchFamily="34" charset="0"/>
                <a:ea typeface="Calibri" panose="020F0502020204030204" pitchFamily="34" charset="0"/>
              </a:rPr>
              <a:t> استاندارد </a:t>
            </a:r>
            <a:r>
              <a:rPr lang="fa-IR" sz="3200" b="1" dirty="0" err="1">
                <a:solidFill>
                  <a:srgbClr val="000000"/>
                </a:solidFill>
                <a:effectLst/>
                <a:latin typeface="Calibri" panose="020F0502020204030204" pitchFamily="34" charset="0"/>
                <a:ea typeface="Calibri" panose="020F0502020204030204" pitchFamily="34" charset="0"/>
              </a:rPr>
              <a:t>اكوستيك</a:t>
            </a:r>
            <a:r>
              <a:rPr lang="fa-IR" sz="3200" b="1" dirty="0">
                <a:solidFill>
                  <a:srgbClr val="000000"/>
                </a:solidFill>
                <a:effectLst/>
                <a:latin typeface="Calibri" panose="020F0502020204030204" pitchFamily="34" charset="0"/>
                <a:ea typeface="Calibri" panose="020F0502020204030204" pitchFamily="34" charset="0"/>
              </a:rPr>
              <a:t> به </a:t>
            </a:r>
            <a:r>
              <a:rPr lang="fa-IR" sz="3200" b="1" dirty="0" err="1">
                <a:solidFill>
                  <a:srgbClr val="000000"/>
                </a:solidFill>
                <a:effectLst/>
                <a:latin typeface="Calibri" panose="020F0502020204030204" pitchFamily="34" charset="0"/>
                <a:ea typeface="Calibri" panose="020F0502020204030204" pitchFamily="34" charset="0"/>
              </a:rPr>
              <a:t>ويژه</a:t>
            </a:r>
            <a:r>
              <a:rPr lang="fa-IR" sz="3200" b="1" dirty="0">
                <a:solidFill>
                  <a:srgbClr val="000000"/>
                </a:solidFill>
                <a:effectLst/>
                <a:latin typeface="Calibri" panose="020F0502020204030204" pitchFamily="34" charset="0"/>
                <a:ea typeface="Calibri" panose="020F0502020204030204" pitchFamily="34" charset="0"/>
              </a:rPr>
              <a:t> در رابطه با </a:t>
            </a:r>
            <a:r>
              <a:rPr lang="fa-IR" sz="3200" b="1" dirty="0" err="1">
                <a:solidFill>
                  <a:srgbClr val="000000"/>
                </a:solidFill>
                <a:effectLst/>
                <a:latin typeface="Calibri" panose="020F0502020204030204" pitchFamily="34" charset="0"/>
                <a:ea typeface="Calibri" panose="020F0502020204030204" pitchFamily="34" charset="0"/>
              </a:rPr>
              <a:t>اديومتري</a:t>
            </a:r>
            <a:r>
              <a:rPr lang="fa-IR" sz="3200" b="1" dirty="0">
                <a:solidFill>
                  <a:srgbClr val="000000"/>
                </a:solidFill>
                <a:effectLst/>
                <a:latin typeface="Calibri" panose="020F0502020204030204" pitchFamily="34" charset="0"/>
                <a:ea typeface="Calibri" panose="020F0502020204030204" pitchFamily="34" charset="0"/>
              </a:rPr>
              <a:t> </a:t>
            </a:r>
            <a:r>
              <a:rPr lang="fa-IR" sz="3200" b="1" dirty="0" err="1">
                <a:solidFill>
                  <a:srgbClr val="000000"/>
                </a:solidFill>
                <a:effectLst/>
                <a:latin typeface="Calibri" panose="020F0502020204030204" pitchFamily="34" charset="0"/>
                <a:ea typeface="Calibri" panose="020F0502020204030204" pitchFamily="34" charset="0"/>
              </a:rPr>
              <a:t>تشخيصي</a:t>
            </a:r>
            <a:r>
              <a:rPr lang="fa-IR" sz="3200" b="1" dirty="0">
                <a:solidFill>
                  <a:srgbClr val="000000"/>
                </a:solidFill>
                <a:effectLst/>
                <a:latin typeface="Calibri" panose="020F0502020204030204" pitchFamily="34" charset="0"/>
                <a:ea typeface="Calibri" panose="020F0502020204030204" pitchFamily="34" charset="0"/>
              </a:rPr>
              <a:t> </a:t>
            </a:r>
            <a:r>
              <a:rPr lang="fa-IR" sz="3200" b="1" dirty="0" err="1">
                <a:solidFill>
                  <a:srgbClr val="000000"/>
                </a:solidFill>
                <a:effectLst/>
                <a:latin typeface="Calibri" panose="020F0502020204030204" pitchFamily="34" charset="0"/>
                <a:ea typeface="Calibri" panose="020F0502020204030204" pitchFamily="34" charset="0"/>
              </a:rPr>
              <a:t>انستيتو</a:t>
            </a:r>
            <a:r>
              <a:rPr lang="fa-IR" sz="3200" b="1" dirty="0">
                <a:solidFill>
                  <a:srgbClr val="000000"/>
                </a:solidFill>
                <a:effectLst/>
                <a:latin typeface="Calibri" panose="020F0502020204030204" pitchFamily="34" charset="0"/>
                <a:ea typeface="Calibri" panose="020F0502020204030204" pitchFamily="34" charset="0"/>
              </a:rPr>
              <a:t> استاندارد </a:t>
            </a:r>
            <a:r>
              <a:rPr lang="fa-IR" sz="3200" b="1" dirty="0" err="1">
                <a:solidFill>
                  <a:srgbClr val="000000"/>
                </a:solidFill>
                <a:effectLst/>
                <a:latin typeface="Calibri" panose="020F0502020204030204" pitchFamily="34" charset="0"/>
                <a:ea typeface="Calibri" panose="020F0502020204030204" pitchFamily="34" charset="0"/>
              </a:rPr>
              <a:t>ملي</a:t>
            </a:r>
            <a:r>
              <a:rPr lang="fa-IR" sz="3200" b="1" dirty="0">
                <a:solidFill>
                  <a:srgbClr val="000000"/>
                </a:solidFill>
                <a:effectLst/>
                <a:latin typeface="Calibri" panose="020F0502020204030204" pitchFamily="34" charset="0"/>
                <a:ea typeface="Calibri" panose="020F0502020204030204" pitchFamily="34" charset="0"/>
              </a:rPr>
              <a:t> </a:t>
            </a:r>
            <a:r>
              <a:rPr lang="fa-IR" sz="3200" b="1" dirty="0" err="1">
                <a:solidFill>
                  <a:srgbClr val="000000"/>
                </a:solidFill>
                <a:effectLst/>
                <a:latin typeface="Calibri" panose="020F0502020204030204" pitchFamily="34" charset="0"/>
                <a:ea typeface="Calibri" panose="020F0502020204030204" pitchFamily="34" charset="0"/>
              </a:rPr>
              <a:t>آمريكا</a:t>
            </a:r>
            <a:r>
              <a:rPr lang="en-US" sz="3200" b="1" dirty="0">
                <a:solidFill>
                  <a:srgbClr val="000000"/>
                </a:solidFill>
                <a:effectLst/>
                <a:latin typeface="Calibri" panose="020F0502020204030204" pitchFamily="34" charset="0"/>
                <a:ea typeface="Calibri" panose="020F0502020204030204" pitchFamily="34" charset="0"/>
              </a:rPr>
              <a:t>ANSI)</a:t>
            </a:r>
            <a:r>
              <a:rPr lang="fa-IR" sz="3200" b="1" dirty="0">
                <a:solidFill>
                  <a:srgbClr val="000000"/>
                </a:solidFill>
                <a:effectLst/>
                <a:latin typeface="Calibri" panose="020F0502020204030204" pitchFamily="34" charset="0"/>
                <a:ea typeface="Calibri" panose="020F0502020204030204" pitchFamily="34" charset="0"/>
              </a:rPr>
              <a:t>) </a:t>
            </a:r>
            <a:r>
              <a:rPr lang="fa-IR" sz="3200" b="1" dirty="0" err="1">
                <a:solidFill>
                  <a:srgbClr val="000000"/>
                </a:solidFill>
                <a:effectLst/>
                <a:latin typeface="Calibri" panose="020F0502020204030204" pitchFamily="34" charset="0"/>
                <a:ea typeface="Calibri" panose="020F0502020204030204" pitchFamily="34" charset="0"/>
              </a:rPr>
              <a:t>قوانينی</a:t>
            </a:r>
            <a:r>
              <a:rPr lang="fa-IR" sz="3200" b="1" dirty="0">
                <a:solidFill>
                  <a:srgbClr val="000000"/>
                </a:solidFill>
                <a:effectLst/>
                <a:latin typeface="Calibri" panose="020F0502020204030204" pitchFamily="34" charset="0"/>
                <a:ea typeface="Calibri" panose="020F0502020204030204" pitchFamily="34" charset="0"/>
              </a:rPr>
              <a:t> را </a:t>
            </a:r>
            <a:r>
              <a:rPr lang="fa-IR" sz="3200" b="1" dirty="0" err="1">
                <a:solidFill>
                  <a:srgbClr val="000000"/>
                </a:solidFill>
                <a:effectLst/>
                <a:latin typeface="Calibri" panose="020F0502020204030204" pitchFamily="34" charset="0"/>
                <a:ea typeface="Calibri" panose="020F0502020204030204" pitchFamily="34" charset="0"/>
              </a:rPr>
              <a:t>درنظر</a:t>
            </a:r>
            <a:r>
              <a:rPr lang="fa-IR" sz="3200" b="1" dirty="0">
                <a:solidFill>
                  <a:srgbClr val="000000"/>
                </a:solidFill>
                <a:effectLst/>
                <a:latin typeface="Calibri" panose="020F0502020204030204" pitchFamily="34" charset="0"/>
                <a:ea typeface="Calibri" panose="020F0502020204030204" pitchFamily="34" charset="0"/>
              </a:rPr>
              <a:t> گرفته است </a:t>
            </a:r>
            <a:r>
              <a:rPr lang="fa-IR" sz="3200" b="1" dirty="0" err="1">
                <a:solidFill>
                  <a:srgbClr val="000000"/>
                </a:solidFill>
                <a:effectLst/>
                <a:latin typeface="Calibri" panose="020F0502020204030204" pitchFamily="34" charset="0"/>
                <a:ea typeface="Calibri" panose="020F0502020204030204" pitchFamily="34" charset="0"/>
              </a:rPr>
              <a:t>كه</a:t>
            </a:r>
            <a:r>
              <a:rPr lang="fa-IR" sz="3200" b="1" dirty="0">
                <a:solidFill>
                  <a:srgbClr val="000000"/>
                </a:solidFill>
                <a:effectLst/>
                <a:latin typeface="Calibri" panose="020F0502020204030204" pitchFamily="34" charset="0"/>
                <a:ea typeface="Calibri" panose="020F0502020204030204" pitchFamily="34" charset="0"/>
              </a:rPr>
              <a:t> در جدول </a:t>
            </a:r>
            <a:r>
              <a:rPr lang="fa-IR" sz="3200" b="1" dirty="0" err="1">
                <a:solidFill>
                  <a:srgbClr val="000000"/>
                </a:solidFill>
                <a:effectLst/>
                <a:latin typeface="Calibri" panose="020F0502020204030204" pitchFamily="34" charset="0"/>
                <a:ea typeface="Calibri" panose="020F0502020204030204" pitchFamily="34" charset="0"/>
              </a:rPr>
              <a:t>زير</a:t>
            </a:r>
            <a:r>
              <a:rPr lang="fa-IR" sz="3200" b="1" dirty="0">
                <a:solidFill>
                  <a:srgbClr val="000000"/>
                </a:solidFill>
                <a:effectLst/>
                <a:latin typeface="Calibri" panose="020F0502020204030204" pitchFamily="34" charset="0"/>
                <a:ea typeface="Calibri" panose="020F0502020204030204" pitchFamily="34" charset="0"/>
              </a:rPr>
              <a:t> مشاهده </a:t>
            </a:r>
            <a:r>
              <a:rPr lang="fa-IR" sz="3200" b="1" dirty="0" err="1">
                <a:solidFill>
                  <a:srgbClr val="000000"/>
                </a:solidFill>
                <a:effectLst/>
                <a:latin typeface="Calibri" panose="020F0502020204030204" pitchFamily="34" charset="0"/>
                <a:ea typeface="Calibri" panose="020F0502020204030204" pitchFamily="34" charset="0"/>
              </a:rPr>
              <a:t>مي</a:t>
            </a:r>
            <a:r>
              <a:rPr lang="fa-IR" sz="3200" dirty="0">
                <a:solidFill>
                  <a:srgbClr val="000000"/>
                </a:solidFill>
                <a:effectLst/>
                <a:latin typeface="Calibri" panose="020F0502020204030204" pitchFamily="34" charset="0"/>
                <a:ea typeface="Calibri" panose="020F0502020204030204" pitchFamily="34" charset="0"/>
              </a:rPr>
              <a:t> </a:t>
            </a:r>
            <a:r>
              <a:rPr lang="fa-IR" sz="3200" dirty="0" err="1">
                <a:solidFill>
                  <a:srgbClr val="000000"/>
                </a:solidFill>
                <a:effectLst/>
                <a:latin typeface="Calibri" panose="020F0502020204030204" pitchFamily="34" charset="0"/>
                <a:ea typeface="Calibri" panose="020F0502020204030204" pitchFamily="34" charset="0"/>
              </a:rPr>
              <a:t>كنيد</a:t>
            </a:r>
            <a:r>
              <a:rPr lang="fa-IR" sz="3200" dirty="0">
                <a:solidFill>
                  <a:srgbClr val="000000"/>
                </a:solidFill>
                <a:effectLst/>
                <a:latin typeface="Calibri" panose="020F0502020204030204" pitchFamily="34" charset="0"/>
                <a:ea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3B02CF42-6C86-4E44-8433-DF9FC30E28AA}"/>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C066A1B1-22D8-489F-BE38-EDA359E037F7}"/>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8041887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D0699C-B724-45AC-A57B-78A8B9688A6A}"/>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F8DCCD89-0275-4022-B7EB-8AD2CAD30B68}"/>
              </a:ext>
            </a:extLst>
          </p:cNvPr>
          <p:cNvSpPr>
            <a:spLocks noGrp="1"/>
          </p:cNvSpPr>
          <p:nvPr>
            <p:ph type="ftr" sz="quarter" idx="11"/>
          </p:nvPr>
        </p:nvSpPr>
        <p:spPr/>
        <p:txBody>
          <a:bodyPr/>
          <a:lstStyle/>
          <a:p>
            <a:r>
              <a:rPr lang="fa-IR"/>
              <a:t>جواد برازنده</a:t>
            </a:r>
          </a:p>
        </p:txBody>
      </p:sp>
      <p:pic>
        <p:nvPicPr>
          <p:cNvPr id="12" name="table">
            <a:extLst>
              <a:ext uri="{FF2B5EF4-FFF2-40B4-BE49-F238E27FC236}">
                <a16:creationId xmlns:a16="http://schemas.microsoft.com/office/drawing/2014/main" id="{71FB1035-2FE3-450D-92DD-4963BE6FC9BF}"/>
              </a:ext>
            </a:extLst>
          </p:cNvPr>
          <p:cNvPicPr>
            <a:picLocks noGrp="1"/>
          </p:cNvPicPr>
          <p:nvPr>
            <p:ph idx="1"/>
          </p:nvPr>
        </p:nvPicPr>
        <p:blipFill>
          <a:blip r:embed="rId2"/>
          <a:stretch>
            <a:fillRect/>
          </a:stretch>
        </p:blipFill>
        <p:spPr>
          <a:xfrm>
            <a:off x="685463" y="1916832"/>
            <a:ext cx="7773074" cy="2530059"/>
          </a:xfrm>
          <a:prstGeom prst="rect">
            <a:avLst/>
          </a:prstGeom>
        </p:spPr>
      </p:pic>
      <p:sp>
        <p:nvSpPr>
          <p:cNvPr id="13" name="Title 1">
            <a:extLst>
              <a:ext uri="{FF2B5EF4-FFF2-40B4-BE49-F238E27FC236}">
                <a16:creationId xmlns:a16="http://schemas.microsoft.com/office/drawing/2014/main" id="{5681D706-6F40-49E7-8CAD-225FE4C8798D}"/>
              </a:ext>
            </a:extLst>
          </p:cNvPr>
          <p:cNvSpPr>
            <a:spLocks noGrp="1"/>
          </p:cNvSpPr>
          <p:nvPr/>
        </p:nvSpPr>
        <p:spPr>
          <a:xfrm>
            <a:off x="1524000" y="620688"/>
            <a:ext cx="5783580" cy="570230"/>
          </a:xfrm>
          <a:prstGeom prst="rect">
            <a:avLst/>
          </a:prstGeom>
        </p:spPr>
        <p:txBody>
          <a:bodyPr vert="horz" lIns="91440" tIns="45720" rIns="91440" bIns="45720" rtlCol="1" anchor="ctr">
            <a:normAutofit/>
          </a:bodyPr>
          <a:lstStyle/>
          <a:p>
            <a:pPr algn="ctr" rtl="1"/>
            <a:r>
              <a:rPr lang="en-US" sz="24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ANSI standard for audiometric test room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99177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A28F-9E44-4099-A28D-449BA76E82D3}"/>
              </a:ext>
            </a:extLst>
          </p:cNvPr>
          <p:cNvSpPr>
            <a:spLocks noGrp="1"/>
          </p:cNvSpPr>
          <p:nvPr>
            <p:ph type="title"/>
          </p:nvPr>
        </p:nvSpPr>
        <p:spPr/>
        <p:txBody>
          <a:bodyPr/>
          <a:lstStyle/>
          <a:p>
            <a:r>
              <a:rPr lang="fa-IR" dirty="0"/>
              <a:t>حد مراقبت</a:t>
            </a:r>
            <a:endParaRPr lang="en-US" dirty="0"/>
          </a:p>
        </p:txBody>
      </p:sp>
      <p:sp>
        <p:nvSpPr>
          <p:cNvPr id="3" name="Content Placeholder 2">
            <a:extLst>
              <a:ext uri="{FF2B5EF4-FFF2-40B4-BE49-F238E27FC236}">
                <a16:creationId xmlns:a16="http://schemas.microsoft.com/office/drawing/2014/main" id="{F60B5C8D-B2B0-4953-8FD8-4F3CEDEBFF35}"/>
              </a:ext>
            </a:extLst>
          </p:cNvPr>
          <p:cNvSpPr>
            <a:spLocks noGrp="1"/>
          </p:cNvSpPr>
          <p:nvPr>
            <p:ph idx="1"/>
          </p:nvPr>
        </p:nvSpPr>
        <p:spPr/>
        <p:txBody>
          <a:bodyPr/>
          <a:lstStyle/>
          <a:p>
            <a:r>
              <a:rPr lang="fa-IR" dirty="0"/>
              <a:t>منظور </a:t>
            </a:r>
            <a:r>
              <a:rPr lang="fa-IR" dirty="0" err="1"/>
              <a:t>مقادیری</a:t>
            </a:r>
            <a:r>
              <a:rPr lang="fa-IR" dirty="0"/>
              <a:t> است که مراقبت های پیشگیرانه و احتیاطی در مواجهه با عامل زیان آور شروع گردد. این مراقبت ها شامل تدابیر مدیریتی، پزشکی، فنی و حفاظت فردی می باشد تا از صدمات ناشی از مواجهه افراد حساس و مواجهه های توام با عوامل تشدید کننده جلوگیری شود.</a:t>
            </a:r>
          </a:p>
          <a:p>
            <a:r>
              <a:rPr lang="fa-IR" dirty="0">
                <a:solidFill>
                  <a:srgbClr val="FF0000"/>
                </a:solidFill>
              </a:rPr>
              <a:t>حد مراقبت </a:t>
            </a:r>
            <a:r>
              <a:rPr lang="fa-IR" sz="2400" dirty="0"/>
              <a:t>برای شروع اجرای برنامه حفاظت شنوایی است.</a:t>
            </a:r>
            <a:endParaRPr lang="en-US" dirty="0"/>
          </a:p>
        </p:txBody>
      </p:sp>
      <p:sp>
        <p:nvSpPr>
          <p:cNvPr id="4" name="Date Placeholder 3">
            <a:extLst>
              <a:ext uri="{FF2B5EF4-FFF2-40B4-BE49-F238E27FC236}">
                <a16:creationId xmlns:a16="http://schemas.microsoft.com/office/drawing/2014/main" id="{43F29E3C-688A-44C1-96B4-2129FD0DF579}"/>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FA1BA98D-9647-44A8-AF9C-B9C6FA005EC0}"/>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8379828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7016-E4CC-4AE6-A8E0-367BCC371012}"/>
              </a:ext>
            </a:extLst>
          </p:cNvPr>
          <p:cNvSpPr>
            <a:spLocks noGrp="1"/>
          </p:cNvSpPr>
          <p:nvPr>
            <p:ph type="title"/>
          </p:nvPr>
        </p:nvSpPr>
        <p:spPr/>
        <p:txBody>
          <a:bodyPr>
            <a:normAutofit fontScale="90000"/>
          </a:bodyPr>
          <a:lstStyle/>
          <a:p>
            <a:r>
              <a:rPr lang="fa-IR" dirty="0"/>
              <a:t>افت شنوایی ناشی از مواجهه با مواد شیمیایی</a:t>
            </a:r>
            <a:endParaRPr lang="en-US" dirty="0"/>
          </a:p>
        </p:txBody>
      </p:sp>
      <p:sp>
        <p:nvSpPr>
          <p:cNvPr id="3" name="Content Placeholder 2">
            <a:extLst>
              <a:ext uri="{FF2B5EF4-FFF2-40B4-BE49-F238E27FC236}">
                <a16:creationId xmlns:a16="http://schemas.microsoft.com/office/drawing/2014/main" id="{636A496A-7D8D-420C-AC00-5A79D4E7709A}"/>
              </a:ext>
            </a:extLst>
          </p:cNvPr>
          <p:cNvSpPr>
            <a:spLocks noGrp="1"/>
          </p:cNvSpPr>
          <p:nvPr>
            <p:ph idx="1"/>
          </p:nvPr>
        </p:nvSpPr>
        <p:spPr/>
        <p:txBody>
          <a:bodyPr/>
          <a:lstStyle/>
          <a:p>
            <a:r>
              <a:rPr lang="fa-IR" dirty="0"/>
              <a:t>انجام شنوایی سنجی دوره ای شاغلین در محیط </a:t>
            </a:r>
            <a:r>
              <a:rPr lang="fa-IR" dirty="0" err="1"/>
              <a:t>هایی</a:t>
            </a:r>
            <a:r>
              <a:rPr lang="fa-IR" dirty="0"/>
              <a:t> که علاوه بر مواجهه صدا، با مواد شیمیایی نظیر </a:t>
            </a:r>
            <a:r>
              <a:rPr lang="fa-IR" dirty="0" err="1"/>
              <a:t>تولوئن</a:t>
            </a:r>
            <a:r>
              <a:rPr lang="fa-IR" dirty="0"/>
              <a:t>، </a:t>
            </a:r>
            <a:r>
              <a:rPr lang="fa-IR" dirty="0" err="1"/>
              <a:t>سانید</a:t>
            </a:r>
            <a:r>
              <a:rPr lang="fa-IR" dirty="0"/>
              <a:t> هیدروژن، </a:t>
            </a:r>
            <a:r>
              <a:rPr lang="fa-IR" dirty="0" err="1"/>
              <a:t>مونواکسید</a:t>
            </a:r>
            <a:r>
              <a:rPr lang="fa-IR" dirty="0"/>
              <a:t> کربن، </a:t>
            </a:r>
            <a:r>
              <a:rPr lang="fa-IR" dirty="0" err="1"/>
              <a:t>استیرن</a:t>
            </a:r>
            <a:r>
              <a:rPr lang="fa-IR" dirty="0"/>
              <a:t>، </a:t>
            </a:r>
            <a:r>
              <a:rPr lang="fa-IR" dirty="0" err="1"/>
              <a:t>گزیلن</a:t>
            </a:r>
            <a:r>
              <a:rPr lang="fa-IR" dirty="0"/>
              <a:t>، سرب، </a:t>
            </a:r>
            <a:r>
              <a:rPr lang="fa-IR" dirty="0" err="1"/>
              <a:t>منگنز</a:t>
            </a:r>
            <a:r>
              <a:rPr lang="fa-IR" dirty="0"/>
              <a:t>، ان </a:t>
            </a:r>
            <a:r>
              <a:rPr lang="fa-IR" dirty="0" err="1"/>
              <a:t>بوتیل</a:t>
            </a:r>
            <a:r>
              <a:rPr lang="fa-IR" dirty="0"/>
              <a:t> الکل دارند انجام می شود.</a:t>
            </a:r>
            <a:endParaRPr lang="en-US" dirty="0"/>
          </a:p>
        </p:txBody>
      </p:sp>
      <p:sp>
        <p:nvSpPr>
          <p:cNvPr id="4" name="Date Placeholder 3">
            <a:extLst>
              <a:ext uri="{FF2B5EF4-FFF2-40B4-BE49-F238E27FC236}">
                <a16:creationId xmlns:a16="http://schemas.microsoft.com/office/drawing/2014/main" id="{39F7E8B1-6DCD-4411-B01A-05875BF911C3}"/>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7A377925-F298-4487-B38A-B4D930321545}"/>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30574663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FA52-18A2-4167-9345-270D9EAED4F4}"/>
              </a:ext>
            </a:extLst>
          </p:cNvPr>
          <p:cNvSpPr>
            <a:spLocks noGrp="1"/>
          </p:cNvSpPr>
          <p:nvPr>
            <p:ph type="title"/>
          </p:nvPr>
        </p:nvSpPr>
        <p:spPr/>
        <p:txBody>
          <a:bodyPr/>
          <a:lstStyle/>
          <a:p>
            <a:r>
              <a:rPr lang="fa-IR" dirty="0"/>
              <a:t>اثرات </a:t>
            </a:r>
            <a:r>
              <a:rPr lang="fa-IR" dirty="0" err="1"/>
              <a:t>سینرژیک</a:t>
            </a:r>
            <a:endParaRPr lang="en-US" dirty="0"/>
          </a:p>
        </p:txBody>
      </p:sp>
      <p:sp>
        <p:nvSpPr>
          <p:cNvPr id="3" name="Content Placeholder 2">
            <a:extLst>
              <a:ext uri="{FF2B5EF4-FFF2-40B4-BE49-F238E27FC236}">
                <a16:creationId xmlns:a16="http://schemas.microsoft.com/office/drawing/2014/main" id="{7D6B16CC-EE21-44F4-A2F9-A75781F03CD9}"/>
              </a:ext>
            </a:extLst>
          </p:cNvPr>
          <p:cNvSpPr>
            <a:spLocks noGrp="1"/>
          </p:cNvSpPr>
          <p:nvPr>
            <p:ph idx="1"/>
          </p:nvPr>
        </p:nvSpPr>
        <p:spPr/>
        <p:txBody>
          <a:bodyPr/>
          <a:lstStyle/>
          <a:p>
            <a:r>
              <a:rPr lang="fa-IR" dirty="0"/>
              <a:t>در صورتیکه فرد به طور همزمان با سایر عوامل فیزیکی یا حتی شیمیایی تشدید کننده اثرات این عوامل مواجهه داشته باشد حد مجاز به حد مراقبت (اقدام ) کاهش پیدا می کند.</a:t>
            </a:r>
            <a:r>
              <a:rPr lang="fa-IR" sz="2000" dirty="0"/>
              <a:t>(صفحه 167 کتاب حدود مجاز مواجهه شغلی)</a:t>
            </a:r>
            <a:endParaRPr lang="en-US" dirty="0"/>
          </a:p>
        </p:txBody>
      </p:sp>
      <p:sp>
        <p:nvSpPr>
          <p:cNvPr id="4" name="Date Placeholder 3">
            <a:extLst>
              <a:ext uri="{FF2B5EF4-FFF2-40B4-BE49-F238E27FC236}">
                <a16:creationId xmlns:a16="http://schemas.microsoft.com/office/drawing/2014/main" id="{EC9DF032-10CC-4744-AF5B-ABA8C8696FC5}"/>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5999BB5B-D680-415A-A0F0-62FEA0505C4C}"/>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5590803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B95B-C9B2-4116-ABD6-8587BC0192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E8B3D6-9100-4192-B814-74413F26DA6B}"/>
              </a:ext>
            </a:extLst>
          </p:cNvPr>
          <p:cNvSpPr>
            <a:spLocks noGrp="1"/>
          </p:cNvSpPr>
          <p:nvPr>
            <p:ph idx="1"/>
          </p:nvPr>
        </p:nvSpPr>
        <p:spPr>
          <a:xfrm>
            <a:off x="323528" y="2694620"/>
            <a:ext cx="8229600" cy="1468760"/>
          </a:xfrm>
        </p:spPr>
        <p:txBody>
          <a:bodyPr>
            <a:normAutofit/>
          </a:bodyPr>
          <a:lstStyle/>
          <a:p>
            <a:pPr marL="0" indent="0" algn="ctr">
              <a:buNone/>
            </a:pPr>
            <a:r>
              <a:rPr lang="fa-IR" sz="5400" dirty="0"/>
              <a:t>دستورالعمل</a:t>
            </a:r>
            <a:endParaRPr lang="en-US" sz="5400" dirty="0"/>
          </a:p>
        </p:txBody>
      </p:sp>
      <p:sp>
        <p:nvSpPr>
          <p:cNvPr id="4" name="Date Placeholder 3">
            <a:extLst>
              <a:ext uri="{FF2B5EF4-FFF2-40B4-BE49-F238E27FC236}">
                <a16:creationId xmlns:a16="http://schemas.microsoft.com/office/drawing/2014/main" id="{4D17BB63-0067-4080-9878-E656AFAFB395}"/>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0FF7F937-A7F6-4D3E-9DE2-653DA5E87ED3}"/>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8691581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p:txBody>
          <a:bodyPr/>
          <a:lstStyle/>
          <a:p>
            <a:r>
              <a:rPr lang="fa-IR" dirty="0"/>
              <a:t>انجام اسپیرومتری صرفا  در افراد با </a:t>
            </a:r>
          </a:p>
          <a:p>
            <a:r>
              <a:rPr lang="fa-IR" dirty="0">
                <a:solidFill>
                  <a:srgbClr val="FF0000"/>
                </a:solidFill>
              </a:rPr>
              <a:t>مواجهه با آلاینده های تنفسی</a:t>
            </a:r>
          </a:p>
          <a:p>
            <a:r>
              <a:rPr lang="fa-IR" dirty="0">
                <a:solidFill>
                  <a:srgbClr val="FF0000"/>
                </a:solidFill>
              </a:rPr>
              <a:t> </a:t>
            </a:r>
            <a:r>
              <a:rPr lang="fa-IR" dirty="0"/>
              <a:t>افراد دارای سابقه بیماری های تنفسی مطابق پرونده پزشکی و افراد نیازمند تعیین ظرفیت ریوی با توجه به نیاز شغلی نظیر شغل های نیازمند استفاده از رسپیراتور</a:t>
            </a:r>
          </a:p>
        </p:txBody>
      </p:sp>
      <p:sp>
        <p:nvSpPr>
          <p:cNvPr id="4" name="Date Placeholder 3"/>
          <p:cNvSpPr>
            <a:spLocks noGrp="1"/>
          </p:cNvSpPr>
          <p:nvPr>
            <p:ph type="dt" sz="half" idx="10"/>
          </p:nvPr>
        </p:nvSpPr>
        <p:spPr/>
        <p:txBody>
          <a:bodyPr/>
          <a:lstStyle/>
          <a:p>
            <a:r>
              <a:rPr lang="en-US"/>
              <a:t>زمستان 97</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406203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89E37D5A-20D3-4940-A978-D5A24CB08F87}"/>
              </a:ext>
            </a:extLst>
          </p:cNvPr>
          <p:cNvSpPr>
            <a:spLocks noGrp="1"/>
          </p:cNvSpPr>
          <p:nvPr>
            <p:ph type="title" idx="4294967295"/>
          </p:nvPr>
        </p:nvSpPr>
        <p:spPr>
          <a:xfrm>
            <a:off x="0" y="152400"/>
            <a:ext cx="8229600" cy="334963"/>
          </a:xfrm>
          <a:ln>
            <a:miter lim="800000"/>
            <a:headEnd/>
            <a:tailEnd/>
          </a:ln>
        </p:spPr>
        <p:txBody>
          <a:bodyPr rtlCol="0">
            <a:normAutofit fontScale="90000"/>
            <a:scene3d>
              <a:camera prst="orthographicFront"/>
              <a:lightRig rig="soft" dir="t"/>
            </a:scene3d>
            <a:sp3d prstMaterial="softEdge">
              <a:bevelT w="25400" h="25400"/>
            </a:sp3d>
          </a:bodyPr>
          <a:lstStyle/>
          <a:p>
            <a:pPr algn="r" eaLnBrk="1" fontAlgn="auto" hangingPunct="1">
              <a:spcAft>
                <a:spcPts val="0"/>
              </a:spcAft>
              <a:defRPr/>
            </a:pPr>
            <a:br>
              <a:rPr lang="fa-IR" sz="2800" dirty="0">
                <a:solidFill>
                  <a:srgbClr val="2F4913"/>
                </a:solidFill>
                <a:cs typeface="B Mitra" pitchFamily="2" charset="-78"/>
              </a:rPr>
            </a:br>
            <a:r>
              <a:rPr lang="ar-SA" sz="2800" dirty="0">
                <a:solidFill>
                  <a:srgbClr val="2F4913"/>
                </a:solidFill>
                <a:cs typeface="B Mitra" pitchFamily="2" charset="-78"/>
              </a:rPr>
              <a:t> </a:t>
            </a:r>
            <a:r>
              <a:rPr lang="ar-SA" sz="2400" b="1" dirty="0">
                <a:solidFill>
                  <a:srgbClr val="2F4913"/>
                </a:solidFill>
                <a:cs typeface="B Mitra" pitchFamily="2" charset="-78"/>
              </a:rPr>
              <a:t>ارزيابي گذشته نگر</a:t>
            </a:r>
            <a:br>
              <a:rPr lang="ar-SA" sz="2400" b="1" dirty="0">
                <a:solidFill>
                  <a:srgbClr val="0033CC"/>
                </a:solidFill>
                <a:cs typeface="B Mitra" pitchFamily="2" charset="-78"/>
              </a:rPr>
            </a:br>
            <a:endParaRPr lang="en-US" sz="2400" b="1" dirty="0">
              <a:solidFill>
                <a:srgbClr val="0033CC"/>
              </a:solidFill>
              <a:cs typeface="B Mitra" pitchFamily="2" charset="-78"/>
            </a:endParaRPr>
          </a:p>
        </p:txBody>
      </p:sp>
      <p:sp>
        <p:nvSpPr>
          <p:cNvPr id="43011" name="Rectangle 3">
            <a:extLst>
              <a:ext uri="{FF2B5EF4-FFF2-40B4-BE49-F238E27FC236}">
                <a16:creationId xmlns:a16="http://schemas.microsoft.com/office/drawing/2014/main" id="{E48778D3-3ADA-4170-949D-40B82E327913}"/>
              </a:ext>
            </a:extLst>
          </p:cNvPr>
          <p:cNvSpPr>
            <a:spLocks noGrp="1"/>
          </p:cNvSpPr>
          <p:nvPr>
            <p:ph type="body" idx="4294967295"/>
          </p:nvPr>
        </p:nvSpPr>
        <p:spPr>
          <a:xfrm>
            <a:off x="0" y="609600"/>
            <a:ext cx="8686800" cy="6477000"/>
          </a:xfrm>
        </p:spPr>
        <p:txBody>
          <a:bodyPr>
            <a:normAutofit lnSpcReduction="10000"/>
          </a:bodyPr>
          <a:lstStyle/>
          <a:p>
            <a:pPr marL="620713" lvl="1" indent="-228600" eaLnBrk="1" fontAlgn="auto" hangingPunct="1">
              <a:lnSpc>
                <a:spcPct val="80000"/>
              </a:lnSpc>
              <a:spcAft>
                <a:spcPts val="0"/>
              </a:spcAft>
              <a:buFont typeface="Wingdings 2"/>
              <a:buChar char=""/>
              <a:defRPr/>
            </a:pPr>
            <a:r>
              <a:rPr lang="ar-SA">
                <a:solidFill>
                  <a:srgbClr val="0033CC"/>
                </a:solidFill>
                <a:cs typeface="B Mitra" pitchFamily="2" charset="-78"/>
              </a:rPr>
              <a:t>پس از اجرا يا تكميل برنامه انجام مي گيرد. به دو دسته طبقه بندي مي گردد:</a:t>
            </a:r>
            <a:endParaRPr lang="fa-IR">
              <a:solidFill>
                <a:srgbClr val="0033CC"/>
              </a:solidFill>
              <a:cs typeface="B Mitra" pitchFamily="2" charset="-78"/>
            </a:endParaRPr>
          </a:p>
          <a:p>
            <a:pPr marL="274320" indent="-255588" eaLnBrk="1" fontAlgn="auto" hangingPunct="1">
              <a:lnSpc>
                <a:spcPct val="80000"/>
              </a:lnSpc>
              <a:spcAft>
                <a:spcPts val="0"/>
              </a:spcAft>
              <a:buClr>
                <a:schemeClr val="accent3"/>
              </a:buClr>
              <a:buFont typeface="Wingdings 2"/>
              <a:buChar char=""/>
              <a:defRPr/>
            </a:pPr>
            <a:endParaRPr lang="en-US" sz="2100">
              <a:solidFill>
                <a:srgbClr val="0033CC"/>
              </a:solidFill>
              <a:cs typeface="B Mitra" pitchFamily="2" charset="-78"/>
            </a:endParaRPr>
          </a:p>
          <a:p>
            <a:pPr marL="274320" indent="-255588" eaLnBrk="1" fontAlgn="auto" hangingPunct="1">
              <a:lnSpc>
                <a:spcPct val="80000"/>
              </a:lnSpc>
              <a:spcAft>
                <a:spcPts val="0"/>
              </a:spcAft>
              <a:buClr>
                <a:schemeClr val="accent3"/>
              </a:buClr>
              <a:buFont typeface="Wingdings 2"/>
              <a:buChar char=""/>
              <a:defRPr/>
            </a:pPr>
            <a:r>
              <a:rPr lang="fa-IR" sz="2500">
                <a:solidFill>
                  <a:schemeClr val="accent2"/>
                </a:solidFill>
                <a:cs typeface="B Mitra" pitchFamily="2" charset="-78"/>
              </a:rPr>
              <a:t>1- </a:t>
            </a:r>
            <a:r>
              <a:rPr lang="ar-SA" sz="2500">
                <a:solidFill>
                  <a:schemeClr val="accent2"/>
                </a:solidFill>
                <a:cs typeface="B Mitra" pitchFamily="2" charset="-78"/>
              </a:rPr>
              <a:t>ارزيابي تكويني</a:t>
            </a:r>
          </a:p>
          <a:p>
            <a:pPr marL="274320" indent="-255588" eaLnBrk="1" fontAlgn="auto" hangingPunct="1">
              <a:lnSpc>
                <a:spcPct val="80000"/>
              </a:lnSpc>
              <a:spcAft>
                <a:spcPts val="0"/>
              </a:spcAft>
              <a:buClr>
                <a:schemeClr val="accent3"/>
              </a:buClr>
              <a:buFont typeface="Wingdings 2"/>
              <a:buChar char=""/>
              <a:defRPr/>
            </a:pPr>
            <a:r>
              <a:rPr lang="ar-SA" sz="2100">
                <a:solidFill>
                  <a:srgbClr val="0000CC"/>
                </a:solidFill>
                <a:cs typeface="B Mitra" pitchFamily="2" charset="-78"/>
              </a:rPr>
              <a:t>ارزيابي تكويني، در مراحل اوليه اجراي يك برنامه انجام مي شود و فرآيندها و مديريت برنامه را از ابعاد زير مورد بررسي قرار مي دهد: </a:t>
            </a:r>
          </a:p>
          <a:p>
            <a:pPr marL="274320" indent="-255588" eaLnBrk="1" fontAlgn="auto" hangingPunct="1">
              <a:lnSpc>
                <a:spcPct val="80000"/>
              </a:lnSpc>
              <a:spcAft>
                <a:spcPts val="0"/>
              </a:spcAft>
              <a:buClr>
                <a:schemeClr val="accent3"/>
              </a:buClr>
              <a:buFont typeface="Wingdings 2"/>
              <a:buChar char=""/>
              <a:defRPr/>
            </a:pPr>
            <a:r>
              <a:rPr lang="ar-SA" sz="2100">
                <a:solidFill>
                  <a:srgbClr val="0000CC"/>
                </a:solidFill>
                <a:cs typeface="B Mitra" pitchFamily="2" charset="-78"/>
              </a:rPr>
              <a:t>كارا </a:t>
            </a:r>
            <a:r>
              <a:rPr lang="fa-IR" sz="2100">
                <a:solidFill>
                  <a:srgbClr val="0000CC"/>
                </a:solidFill>
                <a:cs typeface="B Mitra" pitchFamily="2" charset="-78"/>
              </a:rPr>
              <a:t>یی</a:t>
            </a:r>
            <a:r>
              <a:rPr lang="ar-SA" sz="2100">
                <a:solidFill>
                  <a:srgbClr val="0000CC"/>
                </a:solidFill>
                <a:cs typeface="B Mitra" pitchFamily="2" charset="-78"/>
              </a:rPr>
              <a:t>،</a:t>
            </a:r>
            <a:endParaRPr lang="fa-IR" sz="2100">
              <a:solidFill>
                <a:srgbClr val="0000CC"/>
              </a:solidFill>
              <a:cs typeface="B Mitra" pitchFamily="2" charset="-78"/>
            </a:endParaRPr>
          </a:p>
          <a:p>
            <a:pPr marL="274320" indent="-255588" eaLnBrk="1" fontAlgn="auto" hangingPunct="1">
              <a:lnSpc>
                <a:spcPct val="80000"/>
              </a:lnSpc>
              <a:spcAft>
                <a:spcPts val="0"/>
              </a:spcAft>
              <a:buClr>
                <a:schemeClr val="accent3"/>
              </a:buClr>
              <a:buFont typeface="Wingdings 2"/>
              <a:buChar char=""/>
              <a:defRPr/>
            </a:pPr>
            <a:r>
              <a:rPr lang="fa-IR" sz="2100">
                <a:solidFill>
                  <a:srgbClr val="0000CC"/>
                </a:solidFill>
                <a:cs typeface="B Mitra" pitchFamily="2" charset="-78"/>
              </a:rPr>
              <a:t> پاسخ به </a:t>
            </a:r>
            <a:r>
              <a:rPr lang="ar-SA" sz="2100">
                <a:solidFill>
                  <a:srgbClr val="0000CC"/>
                </a:solidFill>
                <a:cs typeface="B Mitra" pitchFamily="2" charset="-78"/>
              </a:rPr>
              <a:t> نيازهاي مشتريان، </a:t>
            </a:r>
            <a:endParaRPr lang="fa-IR" sz="2100">
              <a:solidFill>
                <a:srgbClr val="0000CC"/>
              </a:solidFill>
              <a:cs typeface="B Mitra" pitchFamily="2" charset="-78"/>
            </a:endParaRPr>
          </a:p>
          <a:p>
            <a:pPr marL="274320" indent="-255588" eaLnBrk="1" fontAlgn="auto" hangingPunct="1">
              <a:lnSpc>
                <a:spcPct val="80000"/>
              </a:lnSpc>
              <a:spcAft>
                <a:spcPts val="0"/>
              </a:spcAft>
              <a:buClr>
                <a:schemeClr val="accent3"/>
              </a:buClr>
              <a:buFont typeface="Wingdings 2"/>
              <a:buChar char=""/>
              <a:defRPr/>
            </a:pPr>
            <a:r>
              <a:rPr lang="ar-SA" sz="2100">
                <a:solidFill>
                  <a:srgbClr val="0000CC"/>
                </a:solidFill>
                <a:cs typeface="B Mitra" pitchFamily="2" charset="-78"/>
              </a:rPr>
              <a:t>يعني مرتبط و مناسب مي باشند،</a:t>
            </a:r>
          </a:p>
          <a:p>
            <a:pPr marL="274320" indent="-255588" eaLnBrk="1" fontAlgn="auto" hangingPunct="1">
              <a:lnSpc>
                <a:spcPct val="80000"/>
              </a:lnSpc>
              <a:spcAft>
                <a:spcPts val="0"/>
              </a:spcAft>
              <a:buClr>
                <a:schemeClr val="accent3"/>
              </a:buClr>
              <a:buFont typeface="Wingdings 2"/>
              <a:buChar char=""/>
              <a:defRPr/>
            </a:pPr>
            <a:r>
              <a:rPr lang="ar-SA" sz="2100">
                <a:solidFill>
                  <a:srgbClr val="0000CC"/>
                </a:solidFill>
                <a:cs typeface="B Mitra" pitchFamily="2" charset="-78"/>
              </a:rPr>
              <a:t>به صورت مطلوب منابع را براي دستيابي به نتايج مورد نظر به كار مي گيرد.</a:t>
            </a:r>
            <a:endParaRPr lang="fa-IR" sz="2100">
              <a:solidFill>
                <a:srgbClr val="0000CC"/>
              </a:solidFill>
              <a:cs typeface="B Mitra" pitchFamily="2" charset="-78"/>
            </a:endParaRPr>
          </a:p>
          <a:p>
            <a:pPr marL="274320" indent="-255588" eaLnBrk="1" fontAlgn="auto" hangingPunct="1">
              <a:lnSpc>
                <a:spcPct val="80000"/>
              </a:lnSpc>
              <a:spcAft>
                <a:spcPts val="0"/>
              </a:spcAft>
              <a:buClr>
                <a:schemeClr val="accent3"/>
              </a:buClr>
              <a:buFont typeface="Wingdings 2"/>
              <a:buChar char=""/>
              <a:defRPr/>
            </a:pPr>
            <a:endParaRPr lang="ar-SA" sz="2100">
              <a:solidFill>
                <a:srgbClr val="0000CC"/>
              </a:solidFill>
              <a:cs typeface="B Mitra" pitchFamily="2" charset="-78"/>
            </a:endParaRPr>
          </a:p>
          <a:p>
            <a:pPr marL="274320" indent="-255588" eaLnBrk="1" fontAlgn="auto" hangingPunct="1">
              <a:lnSpc>
                <a:spcPct val="80000"/>
              </a:lnSpc>
              <a:spcAft>
                <a:spcPts val="0"/>
              </a:spcAft>
              <a:buClr>
                <a:schemeClr val="accent3"/>
              </a:buClr>
              <a:buFont typeface="Wingdings 2"/>
              <a:buChar char=""/>
              <a:defRPr/>
            </a:pPr>
            <a:r>
              <a:rPr lang="fa-IR" sz="2500" b="1">
                <a:solidFill>
                  <a:schemeClr val="accent2"/>
                </a:solidFill>
                <a:cs typeface="B Mitra" pitchFamily="2" charset="-78"/>
              </a:rPr>
              <a:t>2-</a:t>
            </a:r>
            <a:r>
              <a:rPr lang="fa-IR" sz="2500" b="1">
                <a:cs typeface="B Mitra" pitchFamily="2" charset="-78"/>
              </a:rPr>
              <a:t> </a:t>
            </a:r>
            <a:r>
              <a:rPr lang="ar-SA" sz="2500" b="1">
                <a:cs typeface="B Mitra" pitchFamily="2" charset="-78"/>
              </a:rPr>
              <a:t> </a:t>
            </a:r>
            <a:r>
              <a:rPr lang="ar-SA" sz="2500" b="1">
                <a:solidFill>
                  <a:schemeClr val="accent2"/>
                </a:solidFill>
                <a:cs typeface="B Mitra" pitchFamily="2" charset="-78"/>
              </a:rPr>
              <a:t>ارزيابي تجميعي</a:t>
            </a:r>
            <a:r>
              <a:rPr lang="ar-SA" sz="2500" b="1">
                <a:cs typeface="B Mitra" pitchFamily="2" charset="-78"/>
              </a:rPr>
              <a:t>،</a:t>
            </a:r>
            <a:endParaRPr lang="fa-IR" sz="2500" b="1">
              <a:cs typeface="B Mitra" pitchFamily="2" charset="-78"/>
            </a:endParaRPr>
          </a:p>
          <a:p>
            <a:pPr marL="274320" indent="-255588" eaLnBrk="1" fontAlgn="auto" hangingPunct="1">
              <a:lnSpc>
                <a:spcPct val="80000"/>
              </a:lnSpc>
              <a:spcAft>
                <a:spcPts val="0"/>
              </a:spcAft>
              <a:buClr>
                <a:schemeClr val="accent3"/>
              </a:buClr>
              <a:buFont typeface="Wingdings 2"/>
              <a:buChar char=""/>
              <a:defRPr/>
            </a:pPr>
            <a:r>
              <a:rPr lang="ar-SA" sz="2100">
                <a:solidFill>
                  <a:srgbClr val="0000CC"/>
                </a:solidFill>
                <a:cs typeface="B Mitra" pitchFamily="2" charset="-78"/>
              </a:rPr>
              <a:t>در مراحل نهايي برنامه، يعني، بعد از اتمام مدت زمان مناسب، در فاصله زماني مراحل اوليه اجراي برنامه تا زمان ارزيابي آن انجام مي گيرد.</a:t>
            </a:r>
            <a:endParaRPr lang="fa-IR" sz="2100">
              <a:solidFill>
                <a:srgbClr val="0000CC"/>
              </a:solidFill>
              <a:cs typeface="B Mitra" pitchFamily="2" charset="-78"/>
            </a:endParaRPr>
          </a:p>
          <a:p>
            <a:pPr marL="274320" indent="-255588" eaLnBrk="1" fontAlgn="auto" hangingPunct="1">
              <a:lnSpc>
                <a:spcPct val="80000"/>
              </a:lnSpc>
              <a:spcAft>
                <a:spcPts val="0"/>
              </a:spcAft>
              <a:buClr>
                <a:schemeClr val="accent3"/>
              </a:buClr>
              <a:buFont typeface="Wingdings 2"/>
              <a:buChar char=""/>
              <a:defRPr/>
            </a:pPr>
            <a:r>
              <a:rPr lang="ar-SA" sz="2100">
                <a:solidFill>
                  <a:srgbClr val="0000CC"/>
                </a:solidFill>
                <a:cs typeface="B Mitra" pitchFamily="2" charset="-78"/>
              </a:rPr>
              <a:t> اين فاصله زماني، مدت زماني كافي جهت تحقق نتايج مورد انتظار برنامه را به وجود مي آورد، </a:t>
            </a:r>
          </a:p>
          <a:p>
            <a:pPr marL="274320" indent="-255588" eaLnBrk="1" fontAlgn="auto" hangingPunct="1">
              <a:lnSpc>
                <a:spcPct val="80000"/>
              </a:lnSpc>
              <a:spcAft>
                <a:spcPts val="0"/>
              </a:spcAft>
              <a:buClr>
                <a:schemeClr val="accent3"/>
              </a:buClr>
              <a:buFont typeface="Wingdings 2"/>
              <a:buChar char=""/>
              <a:defRPr/>
            </a:pPr>
            <a:r>
              <a:rPr lang="ar-SA" sz="2100">
                <a:solidFill>
                  <a:srgbClr val="0000CC"/>
                </a:solidFill>
                <a:cs typeface="B Mitra" pitchFamily="2" charset="-78"/>
              </a:rPr>
              <a:t>همچنين پس از تكميل يك برنامه انجام مي شود.</a:t>
            </a:r>
            <a:endParaRPr lang="fa-IR" sz="2100">
              <a:solidFill>
                <a:srgbClr val="0000CC"/>
              </a:solidFill>
              <a:cs typeface="B Mitra" pitchFamily="2" charset="-78"/>
            </a:endParaRPr>
          </a:p>
          <a:p>
            <a:pPr marL="274320" indent="-255588" eaLnBrk="1" fontAlgn="auto" hangingPunct="1">
              <a:lnSpc>
                <a:spcPct val="80000"/>
              </a:lnSpc>
              <a:spcAft>
                <a:spcPts val="0"/>
              </a:spcAft>
              <a:buClr>
                <a:schemeClr val="accent3"/>
              </a:buClr>
              <a:buFont typeface="Wingdings 2"/>
              <a:buChar char=""/>
              <a:defRPr/>
            </a:pPr>
            <a:endParaRPr lang="ar-SA" sz="2100">
              <a:solidFill>
                <a:srgbClr val="0000CC"/>
              </a:solidFill>
              <a:cs typeface="B Mitra" pitchFamily="2" charset="-78"/>
            </a:endParaRPr>
          </a:p>
          <a:p>
            <a:pPr marL="274320" indent="-255588" eaLnBrk="1" fontAlgn="auto" hangingPunct="1">
              <a:lnSpc>
                <a:spcPct val="80000"/>
              </a:lnSpc>
              <a:spcAft>
                <a:spcPts val="0"/>
              </a:spcAft>
              <a:buClr>
                <a:schemeClr val="accent3"/>
              </a:buClr>
              <a:buFont typeface="Wingdings 2"/>
              <a:buChar char=""/>
              <a:defRPr/>
            </a:pPr>
            <a:r>
              <a:rPr lang="ar-SA" sz="2100">
                <a:solidFill>
                  <a:srgbClr val="0000CC"/>
                </a:solidFill>
                <a:cs typeface="B Mitra" pitchFamily="2" charset="-78"/>
              </a:rPr>
              <a:t>ارزيابي تجميعي موضوعاتي نظير، اثر بخشي در تحقق اهداف برنامه و خط مشي هاي دولتي مربوطه را نيز در بر مي گيرد. </a:t>
            </a:r>
            <a:endParaRPr lang="fa-IR" sz="2100">
              <a:solidFill>
                <a:srgbClr val="0000CC"/>
              </a:solidFill>
              <a:cs typeface="B Mitra" pitchFamily="2" charset="-78"/>
            </a:endParaRPr>
          </a:p>
          <a:p>
            <a:pPr marL="274320" indent="-255588" eaLnBrk="1" fontAlgn="auto" hangingPunct="1">
              <a:lnSpc>
                <a:spcPct val="80000"/>
              </a:lnSpc>
              <a:spcAft>
                <a:spcPts val="0"/>
              </a:spcAft>
              <a:buClr>
                <a:schemeClr val="accent3"/>
              </a:buClr>
              <a:buFont typeface="Wingdings 2"/>
              <a:buChar char=""/>
              <a:defRPr/>
            </a:pPr>
            <a:r>
              <a:rPr lang="ar-SA" sz="2100">
                <a:solidFill>
                  <a:srgbClr val="0000CC"/>
                </a:solidFill>
                <a:cs typeface="B Mitra" pitchFamily="2" charset="-78"/>
              </a:rPr>
              <a:t>ارزيابي از يك برنامه در حال اجرا مي تواند تمام يا هر يك از موضوعات مورد بحث را بررسي نمايد.</a:t>
            </a:r>
            <a:endParaRPr lang="en-US" sz="2100">
              <a:solidFill>
                <a:srgbClr val="0000CC"/>
              </a:solidFill>
              <a:cs typeface="B Mitra" pitchFamily="2" charset="-78"/>
            </a:endParaRPr>
          </a:p>
          <a:p>
            <a:pPr marL="274320" indent="-255588" eaLnBrk="1" fontAlgn="auto" hangingPunct="1">
              <a:lnSpc>
                <a:spcPct val="80000"/>
              </a:lnSpc>
              <a:spcAft>
                <a:spcPts val="0"/>
              </a:spcAft>
              <a:buClr>
                <a:schemeClr val="accent3"/>
              </a:buClr>
              <a:buFont typeface="Wingdings 2"/>
              <a:buChar char=""/>
              <a:defRPr/>
            </a:pPr>
            <a:br>
              <a:rPr lang="en-US" sz="1800">
                <a:solidFill>
                  <a:srgbClr val="0000CC"/>
                </a:solidFill>
                <a:cs typeface="B Mitra" pitchFamily="2" charset="-78"/>
              </a:rPr>
            </a:br>
            <a:endParaRPr lang="en-US" sz="1800">
              <a:solidFill>
                <a:srgbClr val="0000CC"/>
              </a:solidFill>
              <a:cs typeface="B Mitra" pitchFamily="2" charset="-78"/>
            </a:endParaRPr>
          </a:p>
        </p:txBody>
      </p:sp>
      <p:pic>
        <p:nvPicPr>
          <p:cNvPr id="71684" name="Picture 5" descr="123">
            <a:extLst>
              <a:ext uri="{FF2B5EF4-FFF2-40B4-BE49-F238E27FC236}">
                <a16:creationId xmlns:a16="http://schemas.microsoft.com/office/drawing/2014/main" id="{864FAF6F-8C32-4EAB-9D94-CE2B7BF81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246A-828D-4078-9650-6DCF6ECA7E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D6A9A3-5C46-4455-9FA6-3568FB10C2F5}"/>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5DBCC770-7B7A-4C42-9C13-7FBB5A23F581}"/>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1F0F99B6-8D97-4569-8DA9-581AE0B9EE47}"/>
              </a:ext>
            </a:extLst>
          </p:cNvPr>
          <p:cNvSpPr>
            <a:spLocks noGrp="1"/>
          </p:cNvSpPr>
          <p:nvPr>
            <p:ph type="ftr" sz="quarter" idx="11"/>
          </p:nvPr>
        </p:nvSpPr>
        <p:spPr/>
        <p:txBody>
          <a:bodyPr/>
          <a:lstStyle/>
          <a:p>
            <a:r>
              <a:rPr lang="fa-IR"/>
              <a:t>جواد برازنده</a:t>
            </a:r>
          </a:p>
        </p:txBody>
      </p:sp>
      <p:pic>
        <p:nvPicPr>
          <p:cNvPr id="7" name="Picture 6">
            <a:extLst>
              <a:ext uri="{FF2B5EF4-FFF2-40B4-BE49-F238E27FC236}">
                <a16:creationId xmlns:a16="http://schemas.microsoft.com/office/drawing/2014/main" id="{EB14DB4F-D1A2-4249-8950-3119F2E3F79B}"/>
              </a:ext>
            </a:extLst>
          </p:cNvPr>
          <p:cNvPicPr>
            <a:picLocks noChangeAspect="1"/>
          </p:cNvPicPr>
          <p:nvPr/>
        </p:nvPicPr>
        <p:blipFill rotWithShape="1">
          <a:blip r:embed="rId2"/>
          <a:srcRect l="20075" t="26189" r="20863" b="5178"/>
          <a:stretch/>
        </p:blipFill>
        <p:spPr>
          <a:xfrm>
            <a:off x="277407" y="164483"/>
            <a:ext cx="8409393" cy="5494138"/>
          </a:xfrm>
          <a:prstGeom prst="rect">
            <a:avLst/>
          </a:prstGeom>
        </p:spPr>
      </p:pic>
    </p:spTree>
    <p:extLst>
      <p:ext uri="{BB962C8B-B14F-4D97-AF65-F5344CB8AC3E}">
        <p14:creationId xmlns:p14="http://schemas.microsoft.com/office/powerpoint/2010/main" val="353022924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6E92-9B97-4D52-8BEB-7A77F37843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2CD2AC-7DD0-4761-8C5C-FAFD773ED363}"/>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3FB8154A-D023-4B0E-8195-50FA9ACC11DA}"/>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3BA89E64-DD3D-4C02-A8FB-241466EE226E}"/>
              </a:ext>
            </a:extLst>
          </p:cNvPr>
          <p:cNvSpPr>
            <a:spLocks noGrp="1"/>
          </p:cNvSpPr>
          <p:nvPr>
            <p:ph type="ftr" sz="quarter" idx="11"/>
          </p:nvPr>
        </p:nvSpPr>
        <p:spPr/>
        <p:txBody>
          <a:bodyPr/>
          <a:lstStyle/>
          <a:p>
            <a:r>
              <a:rPr lang="fa-IR"/>
              <a:t>جواد برازنده</a:t>
            </a:r>
          </a:p>
        </p:txBody>
      </p:sp>
      <p:pic>
        <p:nvPicPr>
          <p:cNvPr id="7" name="Picture 6">
            <a:extLst>
              <a:ext uri="{FF2B5EF4-FFF2-40B4-BE49-F238E27FC236}">
                <a16:creationId xmlns:a16="http://schemas.microsoft.com/office/drawing/2014/main" id="{41D431F3-D1D5-4A06-AEF9-94B83B00FB58}"/>
              </a:ext>
            </a:extLst>
          </p:cNvPr>
          <p:cNvPicPr>
            <a:picLocks noChangeAspect="1"/>
          </p:cNvPicPr>
          <p:nvPr/>
        </p:nvPicPr>
        <p:blipFill rotWithShape="1">
          <a:blip r:embed="rId2"/>
          <a:srcRect l="16926" t="26189" r="12988" b="5178"/>
          <a:stretch/>
        </p:blipFill>
        <p:spPr>
          <a:xfrm>
            <a:off x="0" y="0"/>
            <a:ext cx="9105562" cy="5013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24784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p:txBody>
          <a:bodyPr/>
          <a:lstStyle/>
          <a:p>
            <a:r>
              <a:rPr lang="fa-IR" dirty="0"/>
              <a:t>انجام اسپیرومتری صرفا  در افراد با </a:t>
            </a:r>
          </a:p>
          <a:p>
            <a:r>
              <a:rPr lang="fa-IR" dirty="0"/>
              <a:t>مواجهه با آلاینده های تنفسی</a:t>
            </a:r>
          </a:p>
          <a:p>
            <a:r>
              <a:rPr lang="fa-IR" dirty="0"/>
              <a:t> </a:t>
            </a:r>
            <a:r>
              <a:rPr lang="fa-IR" dirty="0">
                <a:solidFill>
                  <a:srgbClr val="FF0000"/>
                </a:solidFill>
              </a:rPr>
              <a:t>افراد دارای سابقه بیماری های تنفسی مطابق پرونده پزشکی </a:t>
            </a:r>
          </a:p>
          <a:p>
            <a:r>
              <a:rPr lang="fa-IR" dirty="0">
                <a:solidFill>
                  <a:srgbClr val="FF0000"/>
                </a:solidFill>
              </a:rPr>
              <a:t> </a:t>
            </a:r>
            <a:r>
              <a:rPr lang="fa-IR" dirty="0"/>
              <a:t>افراد نیازمند تعیین ظرفیت ریوی با توجه به نیاز شغلی نظیر شغل های نیازمند استفاده از رسپیراتور</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35883548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48A3-D172-487E-AA15-F2895777D3B6}"/>
              </a:ext>
            </a:extLst>
          </p:cNvPr>
          <p:cNvSpPr>
            <a:spLocks noGrp="1"/>
          </p:cNvSpPr>
          <p:nvPr>
            <p:ph type="title"/>
          </p:nvPr>
        </p:nvSpPr>
        <p:spPr/>
        <p:txBody>
          <a:bodyPr/>
          <a:lstStyle/>
          <a:p>
            <a:r>
              <a:rPr lang="fa-IR" dirty="0"/>
              <a:t>فرم معاینات قسمت معاینه بالینی</a:t>
            </a:r>
            <a:endParaRPr lang="en-US" dirty="0"/>
          </a:p>
        </p:txBody>
      </p:sp>
      <p:sp>
        <p:nvSpPr>
          <p:cNvPr id="3" name="Content Placeholder 2">
            <a:extLst>
              <a:ext uri="{FF2B5EF4-FFF2-40B4-BE49-F238E27FC236}">
                <a16:creationId xmlns:a16="http://schemas.microsoft.com/office/drawing/2014/main" id="{D875FA14-E461-4628-B3F2-3D62F19C7DD0}"/>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5D84D2BF-362E-419F-A9C2-0C52C5081E20}"/>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A7B47EF8-242F-4AA5-B7B1-681233AF8697}"/>
              </a:ext>
            </a:extLst>
          </p:cNvPr>
          <p:cNvSpPr>
            <a:spLocks noGrp="1"/>
          </p:cNvSpPr>
          <p:nvPr>
            <p:ph type="ftr" sz="quarter" idx="11"/>
          </p:nvPr>
        </p:nvSpPr>
        <p:spPr/>
        <p:txBody>
          <a:bodyPr/>
          <a:lstStyle/>
          <a:p>
            <a:r>
              <a:rPr lang="fa-IR"/>
              <a:t>جواد برازنده</a:t>
            </a:r>
          </a:p>
        </p:txBody>
      </p:sp>
      <p:pic>
        <p:nvPicPr>
          <p:cNvPr id="7" name="Picture 6">
            <a:extLst>
              <a:ext uri="{FF2B5EF4-FFF2-40B4-BE49-F238E27FC236}">
                <a16:creationId xmlns:a16="http://schemas.microsoft.com/office/drawing/2014/main" id="{EB3F90C2-C8F6-4572-8A3B-D3A3602CAB36}"/>
              </a:ext>
            </a:extLst>
          </p:cNvPr>
          <p:cNvPicPr>
            <a:picLocks noChangeAspect="1"/>
          </p:cNvPicPr>
          <p:nvPr/>
        </p:nvPicPr>
        <p:blipFill rotWithShape="1">
          <a:blip r:embed="rId2"/>
          <a:srcRect l="9837" t="35993" r="8263" b="6579"/>
          <a:stretch/>
        </p:blipFill>
        <p:spPr>
          <a:xfrm>
            <a:off x="0" y="1599382"/>
            <a:ext cx="9144000" cy="3658418"/>
          </a:xfrm>
          <a:prstGeom prst="rect">
            <a:avLst/>
          </a:prstGeom>
        </p:spPr>
      </p:pic>
    </p:spTree>
    <p:extLst>
      <p:ext uri="{BB962C8B-B14F-4D97-AF65-F5344CB8AC3E}">
        <p14:creationId xmlns:p14="http://schemas.microsoft.com/office/powerpoint/2010/main" val="23655351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p:txBody>
          <a:bodyPr/>
          <a:lstStyle/>
          <a:p>
            <a:r>
              <a:rPr lang="fa-IR" dirty="0"/>
              <a:t>انجام اسپیرومتری صرفا  در افراد با </a:t>
            </a:r>
          </a:p>
          <a:p>
            <a:r>
              <a:rPr lang="fa-IR" dirty="0"/>
              <a:t>مواجهه با آلاینده های تنفسی</a:t>
            </a:r>
          </a:p>
          <a:p>
            <a:r>
              <a:rPr lang="fa-IR" dirty="0"/>
              <a:t> افراد دارای سابقه بیماری های تنفسی مطابق پرونده پزشکی </a:t>
            </a:r>
          </a:p>
          <a:p>
            <a:r>
              <a:rPr lang="fa-IR" dirty="0">
                <a:solidFill>
                  <a:srgbClr val="FF0000"/>
                </a:solidFill>
              </a:rPr>
              <a:t> افراد نیازمند تعیین ظرفیت ریوی با توجه به نیاز شغلی نظیر شغل های نیازمند استفاده از رسپیراتور</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9980920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9D77-65E5-4097-84CC-2555397949F3}"/>
              </a:ext>
            </a:extLst>
          </p:cNvPr>
          <p:cNvSpPr>
            <a:spLocks noGrp="1"/>
          </p:cNvSpPr>
          <p:nvPr>
            <p:ph type="title"/>
          </p:nvPr>
        </p:nvSpPr>
        <p:spPr/>
        <p:txBody>
          <a:bodyPr>
            <a:normAutofit/>
          </a:bodyPr>
          <a:lstStyle/>
          <a:p>
            <a:pPr rtl="1">
              <a:lnSpc>
                <a:spcPct val="115000"/>
              </a:lnSpc>
              <a:spcAft>
                <a:spcPts val="1000"/>
              </a:spcAft>
            </a:pPr>
            <a:r>
              <a:rPr lang="fa-IR" sz="2400" b="1" dirty="0">
                <a:effectLst/>
                <a:latin typeface="Calibri" panose="020F0502020204030204" pitchFamily="34" charset="0"/>
                <a:ea typeface="Calibri" panose="020F0502020204030204" pitchFamily="34" charset="0"/>
                <a:cs typeface="B Titr" panose="00000700000000000000" pitchFamily="2" charset="-78"/>
              </a:rPr>
              <a:t>راهنمای انجام معاینات پزشکی ویژه استفاده از  تجهیزات حفاظت تنفسی</a:t>
            </a:r>
            <a:endParaRPr lang="en-US" sz="5400" dirty="0"/>
          </a:p>
        </p:txBody>
      </p:sp>
      <p:sp>
        <p:nvSpPr>
          <p:cNvPr id="4" name="Date Placeholder 3">
            <a:extLst>
              <a:ext uri="{FF2B5EF4-FFF2-40B4-BE49-F238E27FC236}">
                <a16:creationId xmlns:a16="http://schemas.microsoft.com/office/drawing/2014/main" id="{D4DD19C5-2BE8-4181-8A75-50BBEF6EF0F0}"/>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9DA90216-F05F-466D-90A1-B9BA2464FB7F}"/>
              </a:ext>
            </a:extLst>
          </p:cNvPr>
          <p:cNvSpPr>
            <a:spLocks noGrp="1"/>
          </p:cNvSpPr>
          <p:nvPr>
            <p:ph type="ftr" sz="quarter" idx="11"/>
          </p:nvPr>
        </p:nvSpPr>
        <p:spPr/>
        <p:txBody>
          <a:bodyPr/>
          <a:lstStyle/>
          <a:p>
            <a:r>
              <a:rPr lang="fa-IR"/>
              <a:t>جواد برازنده</a:t>
            </a:r>
          </a:p>
        </p:txBody>
      </p:sp>
      <p:pic>
        <p:nvPicPr>
          <p:cNvPr id="11" name="Content Placeholder 10">
            <a:extLst>
              <a:ext uri="{FF2B5EF4-FFF2-40B4-BE49-F238E27FC236}">
                <a16:creationId xmlns:a16="http://schemas.microsoft.com/office/drawing/2014/main" id="{68E85181-9C13-45F3-8839-B518C06410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0471" y="1772816"/>
            <a:ext cx="7123058" cy="3805152"/>
          </a:xfrm>
        </p:spPr>
      </p:pic>
    </p:spTree>
    <p:extLst>
      <p:ext uri="{BB962C8B-B14F-4D97-AF65-F5344CB8AC3E}">
        <p14:creationId xmlns:p14="http://schemas.microsoft.com/office/powerpoint/2010/main" val="336554781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457200" y="1988840"/>
            <a:ext cx="8229600" cy="3096344"/>
          </a:xfrm>
          <a:prstGeom prst="rect">
            <a:avLst/>
          </a:prstGeom>
          <a:noFill/>
          <a:ln w="9525">
            <a:noFill/>
            <a:miter lim="800000"/>
            <a:headEnd/>
            <a:tailEnd/>
          </a:ln>
        </p:spPr>
      </p:pic>
      <p:sp>
        <p:nvSpPr>
          <p:cNvPr id="2" name="Title 1"/>
          <p:cNvSpPr>
            <a:spLocks noGrp="1"/>
          </p:cNvSpPr>
          <p:nvPr>
            <p:ph type="title"/>
          </p:nvPr>
        </p:nvSpPr>
        <p:spPr/>
        <p:txBody>
          <a:bodyPr/>
          <a:lstStyle/>
          <a:p>
            <a:pPr rtl="1"/>
            <a:r>
              <a:rPr lang="fa-IR" dirty="0"/>
              <a:t>اسپیرومتری</a:t>
            </a:r>
            <a:endParaRPr lang="en-US" dirty="0"/>
          </a:p>
        </p:txBody>
      </p:sp>
      <p:sp>
        <p:nvSpPr>
          <p:cNvPr id="3" name="Date Placeholder 2"/>
          <p:cNvSpPr>
            <a:spLocks noGrp="1"/>
          </p:cNvSpPr>
          <p:nvPr>
            <p:ph type="dt" sz="half" idx="10"/>
          </p:nvPr>
        </p:nvSpPr>
        <p:spPr/>
        <p:txBody>
          <a:bodyPr/>
          <a:lstStyle/>
          <a:p>
            <a:r>
              <a:rPr lang="en-US"/>
              <a:t>تابستان 1402</a:t>
            </a:r>
            <a:endParaRPr lang="fa-IR"/>
          </a:p>
        </p:txBody>
      </p:sp>
      <p:sp>
        <p:nvSpPr>
          <p:cNvPr id="4" name="Footer Placeholder 3"/>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527536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605D-706D-4DC9-9CCB-DE608D539E8E}"/>
              </a:ext>
            </a:extLst>
          </p:cNvPr>
          <p:cNvSpPr>
            <a:spLocks noGrp="1"/>
          </p:cNvSpPr>
          <p:nvPr>
            <p:ph type="title"/>
          </p:nvPr>
        </p:nvSpPr>
        <p:spPr>
          <a:xfrm>
            <a:off x="434073" y="-10675"/>
            <a:ext cx="8229600" cy="1143000"/>
          </a:xfrm>
        </p:spPr>
        <p:txBody>
          <a:bodyPr>
            <a:normAutofit/>
          </a:bodyPr>
          <a:lstStyle/>
          <a:p>
            <a:r>
              <a:rPr lang="fa-IR" sz="3200" b="1" i="0" dirty="0">
                <a:solidFill>
                  <a:srgbClr val="000000"/>
                </a:solidFill>
                <a:effectLst/>
                <a:latin typeface="BNazanin"/>
              </a:rPr>
              <a:t>اندازه </a:t>
            </a:r>
            <a:r>
              <a:rPr lang="fa-IR" sz="3200" b="1" i="0" dirty="0" err="1">
                <a:solidFill>
                  <a:srgbClr val="000000"/>
                </a:solidFill>
                <a:effectLst/>
                <a:latin typeface="BNazanin"/>
              </a:rPr>
              <a:t>گیري</a:t>
            </a:r>
            <a:r>
              <a:rPr lang="fa-IR" sz="3200" b="1" i="0" dirty="0">
                <a:solidFill>
                  <a:srgbClr val="000000"/>
                </a:solidFill>
                <a:effectLst/>
                <a:latin typeface="BNazanin"/>
              </a:rPr>
              <a:t> های </a:t>
            </a:r>
            <a:r>
              <a:rPr lang="fa-IR" sz="3200" b="1" i="0" dirty="0" err="1">
                <a:solidFill>
                  <a:srgbClr val="000000"/>
                </a:solidFill>
                <a:effectLst/>
                <a:latin typeface="BNazanin"/>
              </a:rPr>
              <a:t>اسپیرومتر</a:t>
            </a:r>
            <a:r>
              <a:rPr lang="fa-IR" sz="3200" b="1" i="0" dirty="0">
                <a:solidFill>
                  <a:srgbClr val="000000"/>
                </a:solidFill>
                <a:effectLst/>
                <a:latin typeface="BNazanin"/>
              </a:rPr>
              <a:t>  </a:t>
            </a:r>
            <a:endParaRPr lang="en-US" sz="6600" dirty="0"/>
          </a:p>
        </p:txBody>
      </p:sp>
      <p:sp>
        <p:nvSpPr>
          <p:cNvPr id="3" name="Content Placeholder 2">
            <a:extLst>
              <a:ext uri="{FF2B5EF4-FFF2-40B4-BE49-F238E27FC236}">
                <a16:creationId xmlns:a16="http://schemas.microsoft.com/office/drawing/2014/main" id="{8BC72B32-38A7-469A-9F9D-9E724F50BCB2}"/>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656C00FF-1657-4ECE-986E-9AC070DC7E7A}"/>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DA76C309-206F-4949-A62F-9B8459D8CCD3}"/>
              </a:ext>
            </a:extLst>
          </p:cNvPr>
          <p:cNvSpPr>
            <a:spLocks noGrp="1"/>
          </p:cNvSpPr>
          <p:nvPr>
            <p:ph type="ftr" sz="quarter" idx="11"/>
          </p:nvPr>
        </p:nvSpPr>
        <p:spPr/>
        <p:txBody>
          <a:bodyPr/>
          <a:lstStyle/>
          <a:p>
            <a:r>
              <a:rPr lang="fa-IR"/>
              <a:t>جواد برازنده</a:t>
            </a:r>
          </a:p>
        </p:txBody>
      </p:sp>
      <p:pic>
        <p:nvPicPr>
          <p:cNvPr id="7" name="Picture 6">
            <a:extLst>
              <a:ext uri="{FF2B5EF4-FFF2-40B4-BE49-F238E27FC236}">
                <a16:creationId xmlns:a16="http://schemas.microsoft.com/office/drawing/2014/main" id="{FEAD9207-FAB7-43D4-9C28-5901A7B217C0}"/>
              </a:ext>
            </a:extLst>
          </p:cNvPr>
          <p:cNvPicPr>
            <a:picLocks noChangeAspect="1"/>
          </p:cNvPicPr>
          <p:nvPr/>
        </p:nvPicPr>
        <p:blipFill rotWithShape="1">
          <a:blip r:embed="rId2"/>
          <a:srcRect l="20075" t="17785" r="14564" b="14283"/>
          <a:stretch/>
        </p:blipFill>
        <p:spPr>
          <a:xfrm>
            <a:off x="0" y="1132325"/>
            <a:ext cx="9252520" cy="5406587"/>
          </a:xfrm>
          <a:prstGeom prst="rect">
            <a:avLst/>
          </a:prstGeom>
        </p:spPr>
      </p:pic>
    </p:spTree>
    <p:extLst>
      <p:ext uri="{BB962C8B-B14F-4D97-AF65-F5344CB8AC3E}">
        <p14:creationId xmlns:p14="http://schemas.microsoft.com/office/powerpoint/2010/main" val="333838995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BF41-2BF2-4EED-9A45-AF7102632DF7}"/>
              </a:ext>
            </a:extLst>
          </p:cNvPr>
          <p:cNvSpPr>
            <a:spLocks noGrp="1"/>
          </p:cNvSpPr>
          <p:nvPr>
            <p:ph type="title"/>
          </p:nvPr>
        </p:nvSpPr>
        <p:spPr>
          <a:xfrm>
            <a:off x="457200" y="53751"/>
            <a:ext cx="8229600" cy="1143000"/>
          </a:xfrm>
        </p:spPr>
        <p:txBody>
          <a:bodyPr/>
          <a:lstStyle/>
          <a:p>
            <a:r>
              <a:rPr lang="fa-IR" sz="4400" b="1" i="0" dirty="0">
                <a:solidFill>
                  <a:srgbClr val="000000"/>
                </a:solidFill>
                <a:effectLst/>
                <a:latin typeface="BNazanin"/>
              </a:rPr>
              <a:t>اندازه </a:t>
            </a:r>
            <a:r>
              <a:rPr lang="fa-IR" sz="4400" b="1" i="0" dirty="0" err="1">
                <a:solidFill>
                  <a:srgbClr val="000000"/>
                </a:solidFill>
                <a:effectLst/>
                <a:latin typeface="BNazanin"/>
              </a:rPr>
              <a:t>گیري</a:t>
            </a:r>
            <a:r>
              <a:rPr lang="fa-IR" sz="4400" b="1" i="0" dirty="0">
                <a:solidFill>
                  <a:srgbClr val="000000"/>
                </a:solidFill>
                <a:effectLst/>
                <a:latin typeface="BNazanin"/>
              </a:rPr>
              <a:t> های </a:t>
            </a:r>
            <a:r>
              <a:rPr lang="fa-IR" sz="4400" b="1" i="0" dirty="0" err="1">
                <a:solidFill>
                  <a:srgbClr val="000000"/>
                </a:solidFill>
                <a:effectLst/>
                <a:latin typeface="BNazanin"/>
              </a:rPr>
              <a:t>اسپیرومتر</a:t>
            </a:r>
            <a:r>
              <a:rPr lang="fa-IR" sz="4400" b="1" i="0" dirty="0">
                <a:solidFill>
                  <a:srgbClr val="000000"/>
                </a:solidFill>
                <a:effectLst/>
                <a:latin typeface="BNazanin"/>
              </a:rPr>
              <a:t> </a:t>
            </a:r>
            <a:endParaRPr lang="en-US" dirty="0"/>
          </a:p>
        </p:txBody>
      </p:sp>
      <p:sp>
        <p:nvSpPr>
          <p:cNvPr id="3" name="Content Placeholder 2">
            <a:extLst>
              <a:ext uri="{FF2B5EF4-FFF2-40B4-BE49-F238E27FC236}">
                <a16:creationId xmlns:a16="http://schemas.microsoft.com/office/drawing/2014/main" id="{C7CB7098-CDA9-48C0-AC57-3E8A252D1DDE}"/>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0BD52130-F234-481A-94FF-410272696049}"/>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3F3AA034-212C-4E61-9E62-87A3556D9B76}"/>
              </a:ext>
            </a:extLst>
          </p:cNvPr>
          <p:cNvSpPr>
            <a:spLocks noGrp="1"/>
          </p:cNvSpPr>
          <p:nvPr>
            <p:ph type="ftr" sz="quarter" idx="11"/>
          </p:nvPr>
        </p:nvSpPr>
        <p:spPr/>
        <p:txBody>
          <a:bodyPr/>
          <a:lstStyle/>
          <a:p>
            <a:r>
              <a:rPr lang="fa-IR"/>
              <a:t>جواد برازنده</a:t>
            </a:r>
          </a:p>
        </p:txBody>
      </p:sp>
      <p:pic>
        <p:nvPicPr>
          <p:cNvPr id="7" name="Picture 6">
            <a:extLst>
              <a:ext uri="{FF2B5EF4-FFF2-40B4-BE49-F238E27FC236}">
                <a16:creationId xmlns:a16="http://schemas.microsoft.com/office/drawing/2014/main" id="{1A7BC80D-E502-4679-AB84-BEEB72CE0372}"/>
              </a:ext>
            </a:extLst>
          </p:cNvPr>
          <p:cNvPicPr>
            <a:picLocks noChangeAspect="1"/>
          </p:cNvPicPr>
          <p:nvPr/>
        </p:nvPicPr>
        <p:blipFill rotWithShape="1">
          <a:blip r:embed="rId2"/>
          <a:srcRect l="20076" t="20586" r="12988" b="35993"/>
          <a:stretch/>
        </p:blipFill>
        <p:spPr>
          <a:xfrm>
            <a:off x="63860" y="1196751"/>
            <a:ext cx="9082298" cy="3312369"/>
          </a:xfrm>
          <a:prstGeom prst="rect">
            <a:avLst/>
          </a:prstGeom>
        </p:spPr>
      </p:pic>
      <p:pic>
        <p:nvPicPr>
          <p:cNvPr id="9" name="Picture 8">
            <a:extLst>
              <a:ext uri="{FF2B5EF4-FFF2-40B4-BE49-F238E27FC236}">
                <a16:creationId xmlns:a16="http://schemas.microsoft.com/office/drawing/2014/main" id="{010EE266-7FAC-43FE-8A53-A9F598B35767}"/>
              </a:ext>
            </a:extLst>
          </p:cNvPr>
          <p:cNvPicPr>
            <a:picLocks noChangeAspect="1"/>
          </p:cNvPicPr>
          <p:nvPr/>
        </p:nvPicPr>
        <p:blipFill rotWithShape="1">
          <a:blip r:embed="rId3"/>
          <a:srcRect l="18500" t="54202" r="12988" b="19185"/>
          <a:stretch/>
        </p:blipFill>
        <p:spPr>
          <a:xfrm>
            <a:off x="69580" y="4189027"/>
            <a:ext cx="9082298" cy="2119698"/>
          </a:xfrm>
          <a:prstGeom prst="rect">
            <a:avLst/>
          </a:prstGeom>
        </p:spPr>
      </p:pic>
    </p:spTree>
    <p:extLst>
      <p:ext uri="{BB962C8B-B14F-4D97-AF65-F5344CB8AC3E}">
        <p14:creationId xmlns:p14="http://schemas.microsoft.com/office/powerpoint/2010/main" val="284745581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p:txBody>
          <a:bodyPr/>
          <a:lstStyle/>
          <a:p>
            <a:r>
              <a:rPr lang="fa-IR" dirty="0"/>
              <a:t>انجام اسپیرومتری صرفا  در افراد با مواجهه با آلاینده های تنفسی، افراد دارای سابقه بیماری های تنفسی مطابق پرونده پزشکی و افراد نیازمند تعیین ظرفیت ریوی با توجه به نیاز شغلی نظیر شغل های نیازمند استفاده از رسپیراتور</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50469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647DF1D-EB07-45FB-82EB-9B22B9291921}"/>
              </a:ext>
            </a:extLst>
          </p:cNvPr>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4" name="Title 1">
            <a:extLst>
              <a:ext uri="{FF2B5EF4-FFF2-40B4-BE49-F238E27FC236}">
                <a16:creationId xmlns:a16="http://schemas.microsoft.com/office/drawing/2014/main" id="{059032ED-7660-4CE1-B05B-BF1611AD8557}"/>
              </a:ext>
            </a:extLst>
          </p:cNvPr>
          <p:cNvSpPr txBox="1">
            <a:spLocks/>
          </p:cNvSpPr>
          <p:nvPr/>
        </p:nvSpPr>
        <p:spPr bwMode="auto">
          <a:xfrm>
            <a:off x="468313" y="5157788"/>
            <a:ext cx="8229600" cy="1143000"/>
          </a:xfrm>
          <a:prstGeom prst="rect">
            <a:avLst/>
          </a:prstGeom>
          <a:noFill/>
          <a:ln w="9525">
            <a:noFill/>
            <a:miter lim="800000"/>
            <a:headEnd/>
            <a:tailEnd/>
          </a:ln>
          <a:effectLst/>
        </p:spPr>
        <p:txBody>
          <a:bodyPr anchor="ctr"/>
          <a:lstStyle/>
          <a:p>
            <a:pPr algn="ctr" rtl="1" eaLnBrk="0" hangingPunct="0">
              <a:defRPr/>
            </a:pPr>
            <a:r>
              <a:rPr lang="fa-IR" sz="9600" b="1" kern="0" dirty="0">
                <a:solidFill>
                  <a:schemeClr val="tx2"/>
                </a:solidFill>
                <a:effectLst>
                  <a:outerShdw blurRad="38100" dist="38100" dir="2700000" algn="tl">
                    <a:srgbClr val="000000"/>
                  </a:outerShdw>
                </a:effectLst>
                <a:latin typeface="+mj-lt"/>
                <a:ea typeface="+mj-ea"/>
                <a:cs typeface="+mj-cs"/>
              </a:rPr>
              <a:t>بیماری شغلی</a:t>
            </a:r>
          </a:p>
        </p:txBody>
      </p:sp>
      <p:sp>
        <p:nvSpPr>
          <p:cNvPr id="7" name="Down Arrow 6">
            <a:extLst>
              <a:ext uri="{FF2B5EF4-FFF2-40B4-BE49-F238E27FC236}">
                <a16:creationId xmlns:a16="http://schemas.microsoft.com/office/drawing/2014/main" id="{8C8B4ADF-D425-4DA3-B899-6EB8F6D41AF0}"/>
              </a:ext>
            </a:extLst>
          </p:cNvPr>
          <p:cNvSpPr/>
          <p:nvPr/>
        </p:nvSpPr>
        <p:spPr>
          <a:xfrm rot="10800000">
            <a:off x="2123728" y="2996952"/>
            <a:ext cx="4860032" cy="2088232"/>
          </a:xfrm>
          <a:prstGeom prst="down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66FF"/>
              </a:solidFill>
            </a:endParaRPr>
          </a:p>
        </p:txBody>
      </p:sp>
      <p:sp>
        <p:nvSpPr>
          <p:cNvPr id="10" name="Title 1">
            <a:extLst>
              <a:ext uri="{FF2B5EF4-FFF2-40B4-BE49-F238E27FC236}">
                <a16:creationId xmlns:a16="http://schemas.microsoft.com/office/drawing/2014/main" id="{AC99D528-98FD-44F2-8541-69F626552AFA}"/>
              </a:ext>
            </a:extLst>
          </p:cNvPr>
          <p:cNvSpPr txBox="1">
            <a:spLocks/>
          </p:cNvSpPr>
          <p:nvPr/>
        </p:nvSpPr>
        <p:spPr bwMode="auto">
          <a:xfrm>
            <a:off x="1258888" y="333375"/>
            <a:ext cx="6300787" cy="1143000"/>
          </a:xfrm>
          <a:prstGeom prst="rect">
            <a:avLst/>
          </a:prstGeom>
          <a:noFill/>
          <a:ln w="9525">
            <a:noFill/>
            <a:miter lim="800000"/>
            <a:headEnd/>
            <a:tailEnd/>
          </a:ln>
          <a:effectLst/>
        </p:spPr>
        <p:txBody>
          <a:bodyPr anchor="ctr"/>
          <a:lstStyle/>
          <a:p>
            <a:pPr algn="ctr" rtl="1" eaLnBrk="0" hangingPunct="0">
              <a:defRPr/>
            </a:pPr>
            <a:r>
              <a:rPr lang="fa-IR" sz="8000" b="1" kern="0" dirty="0">
                <a:solidFill>
                  <a:schemeClr val="tx2"/>
                </a:solidFill>
                <a:effectLst>
                  <a:outerShdw blurRad="38100" dist="38100" dir="2700000" algn="tl">
                    <a:srgbClr val="000000"/>
                  </a:outerShdw>
                </a:effectLst>
                <a:latin typeface="+mj-lt"/>
                <a:ea typeface="+mj-ea"/>
                <a:cs typeface="+mj-cs"/>
              </a:rPr>
              <a:t>مدت مسئولیت</a:t>
            </a:r>
          </a:p>
        </p:txBody>
      </p:sp>
      <p:sp>
        <p:nvSpPr>
          <p:cNvPr id="11" name="Title 1">
            <a:extLst>
              <a:ext uri="{FF2B5EF4-FFF2-40B4-BE49-F238E27FC236}">
                <a16:creationId xmlns:a16="http://schemas.microsoft.com/office/drawing/2014/main" id="{4039F063-679E-45D0-8E1D-1B9F11539ED9}"/>
              </a:ext>
            </a:extLst>
          </p:cNvPr>
          <p:cNvSpPr txBox="1">
            <a:spLocks/>
          </p:cNvSpPr>
          <p:nvPr/>
        </p:nvSpPr>
        <p:spPr bwMode="auto">
          <a:xfrm>
            <a:off x="323850" y="981075"/>
            <a:ext cx="8569325" cy="1143000"/>
          </a:xfrm>
          <a:prstGeom prst="rect">
            <a:avLst/>
          </a:prstGeom>
          <a:noFill/>
          <a:ln w="9525">
            <a:noFill/>
            <a:miter lim="800000"/>
            <a:headEnd/>
            <a:tailEnd/>
          </a:ln>
          <a:effectLst/>
        </p:spPr>
        <p:txBody>
          <a:bodyPr anchor="ctr"/>
          <a:lstStyle/>
          <a:p>
            <a:pPr algn="ctr" rtl="1" eaLnBrk="0" hangingPunct="0">
              <a:defRPr/>
            </a:pPr>
            <a:r>
              <a:rPr lang="fa-IR" sz="7200" b="1" kern="0" dirty="0">
                <a:solidFill>
                  <a:schemeClr val="tx2"/>
                </a:solidFill>
                <a:effectLst>
                  <a:outerShdw blurRad="38100" dist="38100" dir="2700000" algn="tl">
                    <a:srgbClr val="000000"/>
                  </a:outerShdw>
                </a:effectLst>
                <a:latin typeface="+mj-lt"/>
                <a:ea typeface="+mj-ea"/>
                <a:cs typeface="B Titr" pitchFamily="2" charset="-78"/>
              </a:rPr>
              <a:t>مسئولیت قانونی بعهده کارفرما</a:t>
            </a:r>
          </a:p>
        </p:txBody>
      </p:sp>
      <p:sp>
        <p:nvSpPr>
          <p:cNvPr id="12" name="Title 1">
            <a:extLst>
              <a:ext uri="{FF2B5EF4-FFF2-40B4-BE49-F238E27FC236}">
                <a16:creationId xmlns:a16="http://schemas.microsoft.com/office/drawing/2014/main" id="{E8019D51-19E3-4375-A874-26714FCE3E60}"/>
              </a:ext>
            </a:extLst>
          </p:cNvPr>
          <p:cNvSpPr txBox="1">
            <a:spLocks/>
          </p:cNvSpPr>
          <p:nvPr/>
        </p:nvSpPr>
        <p:spPr bwMode="auto">
          <a:xfrm>
            <a:off x="2268538" y="908050"/>
            <a:ext cx="4498975" cy="1143000"/>
          </a:xfrm>
          <a:prstGeom prst="rect">
            <a:avLst/>
          </a:prstGeom>
          <a:noFill/>
          <a:ln w="9525">
            <a:noFill/>
            <a:miter lim="800000"/>
            <a:headEnd/>
            <a:tailEnd/>
          </a:ln>
          <a:effectLst/>
        </p:spPr>
        <p:txBody>
          <a:bodyPr anchor="ctr"/>
          <a:lstStyle/>
          <a:p>
            <a:pPr algn="ctr" rtl="1" eaLnBrk="0" hangingPunct="0">
              <a:defRPr/>
            </a:pPr>
            <a:r>
              <a:rPr lang="fa-IR" sz="16600" b="1" kern="0" dirty="0">
                <a:solidFill>
                  <a:schemeClr val="tx2"/>
                </a:solidFill>
                <a:effectLst>
                  <a:outerShdw blurRad="38100" dist="38100" dir="2700000" algn="tl">
                    <a:srgbClr val="000000"/>
                  </a:outerShdw>
                </a:effectLst>
                <a:latin typeface="+mj-lt"/>
                <a:ea typeface="+mj-ea"/>
                <a:cs typeface="+mj-cs"/>
              </a:rPr>
              <a:t>مزمن</a:t>
            </a:r>
          </a:p>
        </p:txBody>
      </p:sp>
      <p:sp>
        <p:nvSpPr>
          <p:cNvPr id="13" name="Title 1">
            <a:extLst>
              <a:ext uri="{FF2B5EF4-FFF2-40B4-BE49-F238E27FC236}">
                <a16:creationId xmlns:a16="http://schemas.microsoft.com/office/drawing/2014/main" id="{3F76698E-A55B-41DE-991E-95EB6700C8CF}"/>
              </a:ext>
            </a:extLst>
          </p:cNvPr>
          <p:cNvSpPr txBox="1">
            <a:spLocks/>
          </p:cNvSpPr>
          <p:nvPr/>
        </p:nvSpPr>
        <p:spPr bwMode="auto">
          <a:xfrm>
            <a:off x="0" y="1557338"/>
            <a:ext cx="8569325" cy="1143000"/>
          </a:xfrm>
          <a:prstGeom prst="rect">
            <a:avLst/>
          </a:prstGeom>
          <a:noFill/>
          <a:ln w="9525">
            <a:noFill/>
            <a:miter lim="800000"/>
            <a:headEnd/>
            <a:tailEnd/>
          </a:ln>
          <a:effectLst/>
        </p:spPr>
        <p:txBody>
          <a:bodyPr anchor="ctr"/>
          <a:lstStyle/>
          <a:p>
            <a:pPr algn="ctr" rtl="1" eaLnBrk="0" hangingPunct="0">
              <a:defRPr/>
            </a:pPr>
            <a:r>
              <a:rPr lang="fa-IR" sz="9600" b="1" kern="0" dirty="0">
                <a:solidFill>
                  <a:schemeClr val="tx2"/>
                </a:solidFill>
                <a:effectLst>
                  <a:outerShdw blurRad="38100" dist="38100" dir="2700000" algn="tl">
                    <a:srgbClr val="000000"/>
                  </a:outerShdw>
                </a:effectLst>
                <a:latin typeface="+mj-lt"/>
                <a:ea typeface="+mj-ea"/>
                <a:cs typeface="B Titr" pitchFamily="2" charset="-78"/>
              </a:rPr>
              <a:t>غالبا غیر قابل درمان</a:t>
            </a:r>
          </a:p>
        </p:txBody>
      </p:sp>
      <p:sp>
        <p:nvSpPr>
          <p:cNvPr id="14" name="Title 1">
            <a:extLst>
              <a:ext uri="{FF2B5EF4-FFF2-40B4-BE49-F238E27FC236}">
                <a16:creationId xmlns:a16="http://schemas.microsoft.com/office/drawing/2014/main" id="{25E03D8A-3A43-4F0C-8B59-E4D648E6CDB8}"/>
              </a:ext>
            </a:extLst>
          </p:cNvPr>
          <p:cNvSpPr txBox="1">
            <a:spLocks/>
          </p:cNvSpPr>
          <p:nvPr/>
        </p:nvSpPr>
        <p:spPr bwMode="auto">
          <a:xfrm>
            <a:off x="2232025" y="3357563"/>
            <a:ext cx="4500563" cy="1143000"/>
          </a:xfrm>
          <a:prstGeom prst="rect">
            <a:avLst/>
          </a:prstGeom>
          <a:noFill/>
          <a:ln w="9525">
            <a:noFill/>
            <a:miter lim="800000"/>
            <a:headEnd/>
            <a:tailEnd/>
          </a:ln>
          <a:effectLst/>
        </p:spPr>
        <p:txBody>
          <a:bodyPr anchor="ctr"/>
          <a:lstStyle/>
          <a:p>
            <a:pPr algn="ctr" rtl="1" eaLnBrk="0" hangingPunct="0">
              <a:defRPr/>
            </a:pPr>
            <a:r>
              <a:rPr lang="fa-IR" sz="4800" b="1" kern="0" dirty="0">
                <a:solidFill>
                  <a:schemeClr val="bg1"/>
                </a:solidFill>
                <a:effectLst>
                  <a:outerShdw blurRad="38100" dist="38100" dir="2700000" algn="tl">
                    <a:srgbClr val="000000"/>
                  </a:outerShdw>
                </a:effectLst>
                <a:latin typeface="+mj-lt"/>
                <a:ea typeface="+mj-ea"/>
                <a:cs typeface="+mj-cs"/>
              </a:rPr>
              <a:t>خصوصیات</a:t>
            </a:r>
          </a:p>
        </p:txBody>
      </p:sp>
      <p:sp>
        <p:nvSpPr>
          <p:cNvPr id="15" name="Title 1">
            <a:extLst>
              <a:ext uri="{FF2B5EF4-FFF2-40B4-BE49-F238E27FC236}">
                <a16:creationId xmlns:a16="http://schemas.microsoft.com/office/drawing/2014/main" id="{8D70C1C2-5FCE-4CD0-A7D0-9346910AB0F6}"/>
              </a:ext>
            </a:extLst>
          </p:cNvPr>
          <p:cNvSpPr txBox="1">
            <a:spLocks/>
          </p:cNvSpPr>
          <p:nvPr/>
        </p:nvSpPr>
        <p:spPr bwMode="auto">
          <a:xfrm>
            <a:off x="0" y="836613"/>
            <a:ext cx="8569325" cy="1143000"/>
          </a:xfrm>
          <a:prstGeom prst="rect">
            <a:avLst/>
          </a:prstGeom>
          <a:noFill/>
          <a:ln w="9525">
            <a:noFill/>
            <a:miter lim="800000"/>
            <a:headEnd/>
            <a:tailEnd/>
          </a:ln>
          <a:effectLst/>
        </p:spPr>
        <p:txBody>
          <a:bodyPr anchor="ctr"/>
          <a:lstStyle/>
          <a:p>
            <a:pPr algn="ctr" rtl="1" eaLnBrk="0" hangingPunct="0">
              <a:defRPr/>
            </a:pPr>
            <a:r>
              <a:rPr lang="fa-IR" sz="9600" b="1" kern="0" dirty="0">
                <a:solidFill>
                  <a:schemeClr val="tx2"/>
                </a:solidFill>
                <a:effectLst>
                  <a:outerShdw blurRad="38100" dist="38100" dir="2700000" algn="tl">
                    <a:srgbClr val="000000"/>
                  </a:outerShdw>
                </a:effectLst>
                <a:latin typeface="+mj-lt"/>
                <a:ea typeface="+mj-ea"/>
                <a:cs typeface="B Titr" pitchFamily="2" charset="-78"/>
              </a:rPr>
              <a:t>قابل پیشگیری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0"/>
                                        <p:tgtEl>
                                          <p:spTgt spid="4"/>
                                        </p:tgtEl>
                                      </p:cBhvr>
                                    </p:animEffect>
                                  </p:childTnLst>
                                </p:cTn>
                              </p:par>
                            </p:childTnLst>
                          </p:cTn>
                        </p:par>
                        <p:par>
                          <p:cTn id="8" fill="hold" nodeType="afterGroup">
                            <p:stCondLst>
                              <p:cond delay="50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0"/>
                                        <p:tgtEl>
                                          <p:spTgt spid="7"/>
                                        </p:tgtEl>
                                      </p:cBhvr>
                                    </p:animEffect>
                                  </p:childTnLst>
                                </p:cTn>
                              </p:par>
                            </p:childTnLst>
                          </p:cTn>
                        </p:par>
                        <p:par>
                          <p:cTn id="12" fill="hold" nodeType="afterGroup">
                            <p:stCondLst>
                              <p:cond delay="10000"/>
                            </p:stCondLst>
                            <p:childTnLst>
                              <p:par>
                                <p:cTn id="13" presetID="3" presetClass="entr" presetSubtype="1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nodeType="afterGroup">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1" nodeType="clickEffect">
                                  <p:stCondLst>
                                    <p:cond delay="0"/>
                                  </p:stCondLst>
                                  <p:childTnLst>
                                    <p:animEffect transition="out" filter="blinds(horizontal)">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par>
                          <p:cTn id="35" fill="hold" nodeType="afterGroup">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0"/>
                                        <p:tgtEl>
                                          <p:spTgt spid="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10" fill="hold" grpId="1" nodeType="clickEffect">
                                  <p:stCondLst>
                                    <p:cond delay="0"/>
                                  </p:stCondLst>
                                  <p:childTnLst>
                                    <p:animEffect transition="out" filter="blinds(horizontal)">
                                      <p:cBhvr>
                                        <p:cTn id="42" dur="5000"/>
                                        <p:tgtEl>
                                          <p:spTgt spid="12"/>
                                        </p:tgtEl>
                                      </p:cBhvr>
                                    </p:animEffect>
                                    <p:set>
                                      <p:cBhvr>
                                        <p:cTn id="43" dur="1" fill="hold">
                                          <p:stCondLst>
                                            <p:cond delay="4999"/>
                                          </p:stCondLst>
                                        </p:cTn>
                                        <p:tgtEl>
                                          <p:spTgt spid="12"/>
                                        </p:tgtEl>
                                        <p:attrNameLst>
                                          <p:attrName>style.visibility</p:attrName>
                                        </p:attrNameLst>
                                      </p:cBhvr>
                                      <p:to>
                                        <p:strVal val="hidden"/>
                                      </p:to>
                                    </p:set>
                                  </p:childTnLst>
                                </p:cTn>
                              </p:par>
                            </p:childTnLst>
                          </p:cTn>
                        </p:par>
                        <p:par>
                          <p:cTn id="44" fill="hold" nodeType="afterGroup">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grpId="1" nodeType="clickEffect">
                                  <p:stCondLst>
                                    <p:cond delay="0"/>
                                  </p:stCondLst>
                                  <p:childTnLst>
                                    <p:animEffect transition="out" filter="blinds(horizontal)">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par>
                          <p:cTn id="53" fill="hold" nodeType="afterGroup">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linds(horizontal)">
                                      <p:cBhvr>
                                        <p:cTn id="56"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0" grpId="1"/>
      <p:bldP spid="11" grpId="0"/>
      <p:bldP spid="11" grpId="1"/>
      <p:bldP spid="12" grpId="0"/>
      <p:bldP spid="12" grpId="1"/>
      <p:bldP spid="13" grpId="0"/>
      <p:bldP spid="13" grpId="1"/>
      <p:bldP spid="14" grpId="0"/>
      <p:bldP spid="15"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29B4C-2563-4457-8A71-AD0A49CBAF2E}"/>
              </a:ext>
            </a:extLst>
          </p:cNvPr>
          <p:cNvSpPr>
            <a:spLocks noGrp="1"/>
          </p:cNvSpPr>
          <p:nvPr>
            <p:ph type="title"/>
          </p:nvPr>
        </p:nvSpPr>
        <p:spPr>
          <a:xfrm>
            <a:off x="457200" y="-6638"/>
            <a:ext cx="8229600" cy="1143000"/>
          </a:xfrm>
        </p:spPr>
        <p:txBody>
          <a:bodyPr>
            <a:normAutofit/>
          </a:bodyPr>
          <a:lstStyle/>
          <a:p>
            <a:r>
              <a:rPr lang="fa-IR" dirty="0">
                <a:latin typeface="Times New Roman" panose="02020603050405020304" pitchFamily="18" charset="0"/>
                <a:ea typeface="Times New Roman" panose="02020603050405020304" pitchFamily="18" charset="0"/>
              </a:rPr>
              <a:t>شرایط </a:t>
            </a:r>
            <a:r>
              <a:rPr lang="fa-IR" dirty="0" err="1">
                <a:latin typeface="Times New Roman" panose="02020603050405020304" pitchFamily="18" charset="0"/>
                <a:ea typeface="Times New Roman" panose="02020603050405020304" pitchFamily="18" charset="0"/>
              </a:rPr>
              <a:t>اسپیروگرام</a:t>
            </a:r>
            <a:endParaRPr lang="en-US" dirty="0"/>
          </a:p>
        </p:txBody>
      </p:sp>
      <p:sp>
        <p:nvSpPr>
          <p:cNvPr id="3" name="Content Placeholder 2">
            <a:extLst>
              <a:ext uri="{FF2B5EF4-FFF2-40B4-BE49-F238E27FC236}">
                <a16:creationId xmlns:a16="http://schemas.microsoft.com/office/drawing/2014/main" id="{B466EDF8-A8BD-4A0B-978E-0926A5357276}"/>
              </a:ext>
            </a:extLst>
          </p:cNvPr>
          <p:cNvSpPr>
            <a:spLocks noGrp="1"/>
          </p:cNvSpPr>
          <p:nvPr>
            <p:ph idx="1"/>
          </p:nvPr>
        </p:nvSpPr>
        <p:spPr>
          <a:xfrm>
            <a:off x="0" y="1058222"/>
            <a:ext cx="8655819" cy="4525963"/>
          </a:xfrm>
        </p:spPr>
        <p:txBody>
          <a:bodyPr>
            <a:noAutofit/>
          </a:bodyPr>
          <a:lstStyle/>
          <a:p>
            <a:pPr marL="457200" algn="r" rtl="1">
              <a:lnSpc>
                <a:spcPct val="150000"/>
              </a:lnSpc>
            </a:pPr>
            <a:r>
              <a:rPr lang="fa-IR" sz="2400" dirty="0">
                <a:effectLst/>
                <a:latin typeface="Times New Roman" panose="02020603050405020304" pitchFamily="18" charset="0"/>
                <a:ea typeface="Times New Roman" panose="02020603050405020304" pitchFamily="18" charset="0"/>
                <a:cs typeface="2  Titr" panose="00000700000000000000" pitchFamily="2" charset="-78"/>
              </a:rPr>
              <a:t>فرم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اسپيروگرام</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بايد</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حداقل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داراي</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مشخصات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ذيل</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باشد:</a:t>
            </a:r>
            <a:endParaRPr lang="en-US" sz="2400" dirty="0">
              <a:effectLst/>
              <a:latin typeface="Times New Roman" panose="02020603050405020304" pitchFamily="18" charset="0"/>
              <a:ea typeface="Times New Roman" panose="02020603050405020304" pitchFamily="18" charset="0"/>
              <a:cs typeface="2  Titr" panose="00000700000000000000" pitchFamily="2" charset="-78"/>
            </a:endParaRPr>
          </a:p>
          <a:p>
            <a:pPr indent="457200" algn="r" rtl="1">
              <a:lnSpc>
                <a:spcPct val="150000"/>
              </a:lnSpc>
            </a:pPr>
            <a:r>
              <a:rPr lang="fa-IR" sz="2400" dirty="0">
                <a:effectLst/>
                <a:latin typeface="Times New Roman" panose="02020603050405020304" pitchFamily="18" charset="0"/>
                <a:ea typeface="Times New Roman" panose="02020603050405020304" pitchFamily="18" charset="0"/>
                <a:cs typeface="2  Titr" panose="00000700000000000000" pitchFamily="2" charset="-78"/>
              </a:rPr>
              <a:t>نام و نام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خانوادگي</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نام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شركت</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شغل- سن- قد-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وضعيت</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انجام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آزمايش</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ايستاده</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يا</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نشسته)،</a:t>
            </a:r>
            <a:endParaRPr lang="en-US" sz="2400" dirty="0">
              <a:effectLst/>
              <a:latin typeface="Times New Roman" panose="02020603050405020304" pitchFamily="18" charset="0"/>
              <a:ea typeface="Times New Roman" panose="02020603050405020304" pitchFamily="18" charset="0"/>
              <a:cs typeface="2  Titr" panose="00000700000000000000" pitchFamily="2" charset="-78"/>
            </a:endParaRPr>
          </a:p>
          <a:p>
            <a:pPr marL="457200" indent="47625" algn="r" rtl="1">
              <a:lnSpc>
                <a:spcPct val="150000"/>
              </a:lnSpc>
            </a:pPr>
            <a:r>
              <a:rPr lang="fa-IR" sz="2400" dirty="0">
                <a:effectLst/>
                <a:latin typeface="Times New Roman" panose="02020603050405020304" pitchFamily="18" charset="0"/>
                <a:ea typeface="Times New Roman" panose="02020603050405020304" pitchFamily="18" charset="0"/>
                <a:cs typeface="2  Titr" panose="00000700000000000000" pitchFamily="2" charset="-78"/>
              </a:rPr>
              <a:t>مصرف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سيگار</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تاريخ</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رسمي</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مقدار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رفرانس</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 نژاد در نظر گرفته شده- جنس- نام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اپراتور</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a:t>
            </a:r>
            <a:endParaRPr lang="en-US" sz="2400" dirty="0">
              <a:effectLst/>
              <a:latin typeface="Times New Roman" panose="02020603050405020304" pitchFamily="18" charset="0"/>
              <a:ea typeface="Times New Roman" panose="02020603050405020304" pitchFamily="18" charset="0"/>
              <a:cs typeface="2  Titr" panose="00000700000000000000" pitchFamily="2" charset="-78"/>
            </a:endParaRPr>
          </a:p>
          <a:p>
            <a:pPr marL="457200" indent="47625" algn="r" rtl="1">
              <a:lnSpc>
                <a:spcPct val="150000"/>
              </a:lnSpc>
            </a:pPr>
            <a:r>
              <a:rPr lang="fa-IR" sz="2400" dirty="0">
                <a:effectLst/>
                <a:latin typeface="Times New Roman" panose="02020603050405020304" pitchFamily="18" charset="0"/>
                <a:ea typeface="Times New Roman" panose="02020603050405020304" pitchFamily="18" charset="0"/>
                <a:cs typeface="2  Titr" panose="00000700000000000000" pitchFamily="2" charset="-78"/>
              </a:rPr>
              <a:t>شماره ثبت- مدل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اسپيرومتر</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ساعت انجام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آزمايش</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دماي</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اتاق- فشار هوا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ميليمتر</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جيوه</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endParaRPr lang="en-US" sz="2400" dirty="0">
              <a:effectLst/>
              <a:latin typeface="Times New Roman" panose="02020603050405020304" pitchFamily="18" charset="0"/>
              <a:ea typeface="Times New Roman" panose="02020603050405020304" pitchFamily="18" charset="0"/>
              <a:cs typeface="2  Titr" panose="00000700000000000000" pitchFamily="2" charset="-78"/>
            </a:endParaRPr>
          </a:p>
          <a:p>
            <a:pPr algn="r" rtl="1">
              <a:lnSpc>
                <a:spcPct val="150000"/>
              </a:lnSpc>
            </a:pP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اسپیروگرام</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بايد</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حداقل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داراي</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فاكتورهاي</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2400" dirty="0" err="1">
                <a:effectLst/>
                <a:latin typeface="Times New Roman" panose="02020603050405020304" pitchFamily="18" charset="0"/>
                <a:ea typeface="Times New Roman" panose="02020603050405020304" pitchFamily="18" charset="0"/>
                <a:cs typeface="2  Titr" panose="00000700000000000000" pitchFamily="2" charset="-78"/>
              </a:rPr>
              <a:t>ذيل</a:t>
            </a:r>
            <a:r>
              <a:rPr lang="fa-IR" sz="2400" dirty="0">
                <a:effectLst/>
                <a:latin typeface="Times New Roman" panose="02020603050405020304" pitchFamily="18" charset="0"/>
                <a:ea typeface="Times New Roman" panose="02020603050405020304" pitchFamily="18" charset="0"/>
                <a:cs typeface="2  Titr" panose="00000700000000000000" pitchFamily="2" charset="-78"/>
              </a:rPr>
              <a:t> باشد.	</a:t>
            </a:r>
            <a:endParaRPr lang="en-US" sz="2400" dirty="0">
              <a:effectLst/>
              <a:latin typeface="Times New Roman" panose="02020603050405020304" pitchFamily="18" charset="0"/>
              <a:ea typeface="Times New Roman" panose="02020603050405020304" pitchFamily="18" charset="0"/>
              <a:cs typeface="2  Titr" panose="00000700000000000000" pitchFamily="2" charset="-78"/>
            </a:endParaRPr>
          </a:p>
          <a:p>
            <a:pPr algn="ctr" rtl="1">
              <a:lnSpc>
                <a:spcPct val="150000"/>
              </a:lnSpc>
            </a:pPr>
            <a:r>
              <a:rPr lang="en-US" sz="2400" dirty="0">
                <a:effectLst/>
                <a:latin typeface="Times New Roman" panose="02020603050405020304" pitchFamily="18" charset="0"/>
                <a:ea typeface="Times New Roman" panose="02020603050405020304" pitchFamily="18" charset="0"/>
                <a:cs typeface="2  Titr" panose="00000700000000000000" pitchFamily="2" charset="-78"/>
              </a:rPr>
              <a:t>VC-FVC- FEV1-FEV1%-PEF-FEF25-75, </a:t>
            </a:r>
            <a:r>
              <a:rPr lang="en-US" sz="2400" b="1" dirty="0">
                <a:effectLst/>
                <a:latin typeface="Times New Roman" panose="02020603050405020304" pitchFamily="18" charset="0"/>
                <a:ea typeface="Times New Roman" panose="02020603050405020304" pitchFamily="18" charset="0"/>
                <a:cs typeface="2  Titr" panose="00000700000000000000" pitchFamily="2" charset="-78"/>
              </a:rPr>
              <a:t>VEXT</a:t>
            </a:r>
            <a:r>
              <a:rPr lang="en-US" sz="1200" b="1" dirty="0">
                <a:effectLst/>
                <a:latin typeface="Times New Roman" panose="02020603050405020304" pitchFamily="18" charset="0"/>
                <a:ea typeface="Times New Roman" panose="02020603050405020304" pitchFamily="18" charset="0"/>
                <a:cs typeface="2  Titr" panose="00000700000000000000" pitchFamily="2" charset="-78"/>
              </a:rPr>
              <a:t>(Back Extrapolated Volume)</a:t>
            </a:r>
            <a:endParaRPr lang="en-US" sz="1200" dirty="0">
              <a:effectLst/>
              <a:latin typeface="Times New Roman" panose="02020603050405020304" pitchFamily="18" charset="0"/>
              <a:ea typeface="Times New Roman" panose="02020603050405020304" pitchFamily="18" charset="0"/>
              <a:cs typeface="2  Titr" panose="00000700000000000000" pitchFamily="2" charset="-78"/>
            </a:endParaRPr>
          </a:p>
          <a:p>
            <a:pPr algn="r" rtl="1">
              <a:lnSpc>
                <a:spcPct val="150000"/>
              </a:lnSpc>
            </a:pP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400" dirty="0"/>
          </a:p>
        </p:txBody>
      </p:sp>
      <p:sp>
        <p:nvSpPr>
          <p:cNvPr id="4" name="Date Placeholder 3">
            <a:extLst>
              <a:ext uri="{FF2B5EF4-FFF2-40B4-BE49-F238E27FC236}">
                <a16:creationId xmlns:a16="http://schemas.microsoft.com/office/drawing/2014/main" id="{FB0DE2E9-40E8-4F49-918E-6993259B854A}"/>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8C11B345-763F-4B64-A269-FCEDF2D0636E}"/>
              </a:ext>
            </a:extLst>
          </p:cNvPr>
          <p:cNvSpPr>
            <a:spLocks noGrp="1"/>
          </p:cNvSpPr>
          <p:nvPr>
            <p:ph type="ftr" sz="quarter" idx="11"/>
          </p:nvPr>
        </p:nvSpPr>
        <p:spPr/>
        <p:txBody>
          <a:bodyPr/>
          <a:lstStyle/>
          <a:p>
            <a:r>
              <a:rPr lang="fa-IR" dirty="0"/>
              <a:t>جواد برازنده</a:t>
            </a:r>
          </a:p>
        </p:txBody>
      </p:sp>
    </p:spTree>
    <p:extLst>
      <p:ext uri="{BB962C8B-B14F-4D97-AF65-F5344CB8AC3E}">
        <p14:creationId xmlns:p14="http://schemas.microsoft.com/office/powerpoint/2010/main" val="111327741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DB63-D711-4ABE-9D27-214181C1B6DE}"/>
              </a:ext>
            </a:extLst>
          </p:cNvPr>
          <p:cNvSpPr>
            <a:spLocks noGrp="1"/>
          </p:cNvSpPr>
          <p:nvPr>
            <p:ph type="title"/>
          </p:nvPr>
        </p:nvSpPr>
        <p:spPr/>
        <p:txBody>
          <a:bodyPr/>
          <a:lstStyle/>
          <a:p>
            <a:r>
              <a:rPr lang="fa-IR" dirty="0">
                <a:latin typeface="Times New Roman" panose="02020603050405020304" pitchFamily="18" charset="0"/>
                <a:ea typeface="Times New Roman" panose="02020603050405020304" pitchFamily="18" charset="0"/>
              </a:rPr>
              <a:t>شرایط </a:t>
            </a:r>
            <a:r>
              <a:rPr lang="fa-IR" dirty="0" err="1">
                <a:latin typeface="Times New Roman" panose="02020603050405020304" pitchFamily="18" charset="0"/>
                <a:ea typeface="Times New Roman" panose="02020603050405020304" pitchFamily="18" charset="0"/>
              </a:rPr>
              <a:t>اسپیروگرام</a:t>
            </a:r>
            <a:endParaRPr lang="en-US" dirty="0"/>
          </a:p>
        </p:txBody>
      </p:sp>
      <p:sp>
        <p:nvSpPr>
          <p:cNvPr id="3" name="Content Placeholder 2">
            <a:extLst>
              <a:ext uri="{FF2B5EF4-FFF2-40B4-BE49-F238E27FC236}">
                <a16:creationId xmlns:a16="http://schemas.microsoft.com/office/drawing/2014/main" id="{3B20D960-92A3-4C1B-8D14-2EB793348CF2}"/>
              </a:ext>
            </a:extLst>
          </p:cNvPr>
          <p:cNvSpPr>
            <a:spLocks noGrp="1"/>
          </p:cNvSpPr>
          <p:nvPr>
            <p:ph idx="1"/>
          </p:nvPr>
        </p:nvSpPr>
        <p:spPr>
          <a:xfrm>
            <a:off x="179512" y="1600200"/>
            <a:ext cx="8507288" cy="4525963"/>
          </a:xfrm>
        </p:spPr>
        <p:txBody>
          <a:bodyPr>
            <a:normAutofit fontScale="85000" lnSpcReduction="10000"/>
          </a:bodyPr>
          <a:lstStyle/>
          <a:p>
            <a:pPr algn="r" rtl="1">
              <a:lnSpc>
                <a:spcPct val="150000"/>
              </a:lnSpc>
            </a:pPr>
            <a:r>
              <a:rPr lang="fa-IR" sz="3200" dirty="0">
                <a:effectLst/>
                <a:latin typeface="Times New Roman" panose="02020603050405020304" pitchFamily="18" charset="0"/>
                <a:ea typeface="Times New Roman" panose="02020603050405020304" pitchFamily="18" charset="0"/>
                <a:cs typeface="2  Titr" panose="00000700000000000000" pitchFamily="2" charset="-78"/>
              </a:rPr>
              <a:t> انجام </a:t>
            </a:r>
            <a:r>
              <a:rPr lang="fa-IR" sz="3200" dirty="0" err="1">
                <a:effectLst/>
                <a:latin typeface="Times New Roman" panose="02020603050405020304" pitchFamily="18" charset="0"/>
                <a:ea typeface="Times New Roman" panose="02020603050405020304" pitchFamily="18" charset="0"/>
                <a:cs typeface="2  Titr" panose="00000700000000000000" pitchFamily="2" charset="-78"/>
              </a:rPr>
              <a:t>آزمايش</a:t>
            </a:r>
            <a:r>
              <a:rPr lang="fa-IR" sz="3200" dirty="0">
                <a:effectLst/>
                <a:latin typeface="Times New Roman" panose="02020603050405020304" pitchFamily="18" charset="0"/>
                <a:ea typeface="Times New Roman" panose="02020603050405020304" pitchFamily="18" charset="0"/>
                <a:cs typeface="2  Titr" panose="00000700000000000000" pitchFamily="2" charset="-78"/>
              </a:rPr>
              <a:t> در </a:t>
            </a:r>
            <a:r>
              <a:rPr lang="fa-IR" sz="3200" dirty="0" err="1">
                <a:effectLst/>
                <a:latin typeface="Times New Roman" panose="02020603050405020304" pitchFamily="18" charset="0"/>
                <a:ea typeface="Times New Roman" panose="02020603050405020304" pitchFamily="18" charset="0"/>
                <a:cs typeface="2  Titr" panose="00000700000000000000" pitchFamily="2" charset="-78"/>
              </a:rPr>
              <a:t>شرايط</a:t>
            </a:r>
            <a:r>
              <a:rPr lang="fa-IR" sz="32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3200" dirty="0" err="1">
                <a:effectLst/>
                <a:latin typeface="Times New Roman" panose="02020603050405020304" pitchFamily="18" charset="0"/>
                <a:ea typeface="Times New Roman" panose="02020603050405020304" pitchFamily="18" charset="0"/>
                <a:cs typeface="2  Titr" panose="00000700000000000000" pitchFamily="2" charset="-78"/>
              </a:rPr>
              <a:t>كاليبره</a:t>
            </a:r>
            <a:r>
              <a:rPr lang="fa-IR" sz="3200" dirty="0">
                <a:effectLst/>
                <a:latin typeface="Times New Roman" panose="02020603050405020304" pitchFamily="18" charset="0"/>
                <a:ea typeface="Times New Roman" panose="02020603050405020304" pitchFamily="18" charset="0"/>
                <a:cs typeface="2  Titr" panose="00000700000000000000" pitchFamily="2" charset="-78"/>
              </a:rPr>
              <a:t> دستگاه، ( با ارائه گواهی معتبر </a:t>
            </a:r>
            <a:r>
              <a:rPr lang="fa-IR" sz="3200" dirty="0" err="1">
                <a:effectLst/>
                <a:latin typeface="Times New Roman" panose="02020603050405020304" pitchFamily="18" charset="0"/>
                <a:ea typeface="Times New Roman" panose="02020603050405020304" pitchFamily="18" charset="0"/>
                <a:cs typeface="2  Titr" panose="00000700000000000000" pitchFamily="2" charset="-78"/>
              </a:rPr>
              <a:t>کالیبراسیون</a:t>
            </a:r>
            <a:r>
              <a:rPr lang="fa-IR" sz="3200" dirty="0">
                <a:effectLst/>
                <a:latin typeface="Times New Roman" panose="02020603050405020304" pitchFamily="18" charset="0"/>
                <a:ea typeface="Times New Roman" panose="02020603050405020304" pitchFamily="18" charset="0"/>
                <a:cs typeface="2  Titr" panose="00000700000000000000" pitchFamily="2" charset="-78"/>
              </a:rPr>
              <a:t> از شرکت مرتبط)</a:t>
            </a:r>
            <a:endParaRPr lang="en-US" sz="3200" dirty="0">
              <a:effectLst/>
              <a:latin typeface="Times New Roman" panose="02020603050405020304" pitchFamily="18" charset="0"/>
              <a:ea typeface="Times New Roman" panose="02020603050405020304" pitchFamily="18" charset="0"/>
              <a:cs typeface="2  Titr" panose="00000700000000000000" pitchFamily="2" charset="-78"/>
            </a:endParaRPr>
          </a:p>
          <a:p>
            <a:pPr marL="228600" algn="r" rtl="1">
              <a:lnSpc>
                <a:spcPct val="150000"/>
              </a:lnSpc>
            </a:pPr>
            <a:r>
              <a:rPr lang="fa-IR" sz="3200" dirty="0" err="1">
                <a:effectLst/>
                <a:latin typeface="Times New Roman" panose="02020603050405020304" pitchFamily="18" charset="0"/>
                <a:ea typeface="Times New Roman" panose="02020603050405020304" pitchFamily="18" charset="0"/>
                <a:cs typeface="2  Titr" panose="00000700000000000000" pitchFamily="2" charset="-78"/>
              </a:rPr>
              <a:t>چك</a:t>
            </a:r>
            <a:r>
              <a:rPr lang="fa-IR" sz="32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3200" dirty="0" err="1">
                <a:effectLst/>
                <a:latin typeface="Times New Roman" panose="02020603050405020304" pitchFamily="18" charset="0"/>
                <a:ea typeface="Times New Roman" panose="02020603050405020304" pitchFamily="18" charset="0"/>
                <a:cs typeface="2  Titr" panose="00000700000000000000" pitchFamily="2" charset="-78"/>
              </a:rPr>
              <a:t>كردن</a:t>
            </a:r>
            <a:r>
              <a:rPr lang="fa-IR" sz="3200" dirty="0">
                <a:effectLst/>
                <a:latin typeface="Times New Roman" panose="02020603050405020304" pitchFamily="18" charset="0"/>
                <a:ea typeface="Times New Roman" panose="02020603050405020304" pitchFamily="18" charset="0"/>
                <a:cs typeface="2  Titr" panose="00000700000000000000" pitchFamily="2" charset="-78"/>
              </a:rPr>
              <a:t> روزانه </a:t>
            </a:r>
            <a:r>
              <a:rPr lang="fa-IR" sz="3200" dirty="0" err="1">
                <a:effectLst/>
                <a:latin typeface="Times New Roman" panose="02020603050405020304" pitchFamily="18" charset="0"/>
                <a:ea typeface="Times New Roman" panose="02020603050405020304" pitchFamily="18" charset="0"/>
                <a:cs typeface="2  Titr" panose="00000700000000000000" pitchFamily="2" charset="-78"/>
              </a:rPr>
              <a:t>وضعيت</a:t>
            </a:r>
            <a:r>
              <a:rPr lang="fa-IR" sz="32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3200" dirty="0" err="1">
                <a:effectLst/>
                <a:latin typeface="Times New Roman" panose="02020603050405020304" pitchFamily="18" charset="0"/>
                <a:ea typeface="Times New Roman" panose="02020603050405020304" pitchFamily="18" charset="0"/>
                <a:cs typeface="2  Titr" panose="00000700000000000000" pitchFamily="2" charset="-78"/>
              </a:rPr>
              <a:t>كاليبره</a:t>
            </a:r>
            <a:r>
              <a:rPr lang="fa-IR" sz="3200" dirty="0">
                <a:effectLst/>
                <a:latin typeface="Times New Roman" panose="02020603050405020304" pitchFamily="18" charset="0"/>
                <a:ea typeface="Times New Roman" panose="02020603050405020304" pitchFamily="18" charset="0"/>
                <a:cs typeface="2  Titr" panose="00000700000000000000" pitchFamily="2" charset="-78"/>
              </a:rPr>
              <a:t> بودن دستگاه با سرنگ هوا؟</a:t>
            </a:r>
            <a:endParaRPr lang="en-US" sz="3200" dirty="0">
              <a:effectLst/>
              <a:latin typeface="Times New Roman" panose="02020603050405020304" pitchFamily="18" charset="0"/>
              <a:ea typeface="Times New Roman" panose="02020603050405020304" pitchFamily="18" charset="0"/>
              <a:cs typeface="2  Titr" panose="00000700000000000000" pitchFamily="2" charset="-78"/>
            </a:endParaRPr>
          </a:p>
          <a:p>
            <a:pPr marL="228600" algn="r" rtl="1">
              <a:lnSpc>
                <a:spcPct val="150000"/>
              </a:lnSpc>
            </a:pPr>
            <a:r>
              <a:rPr lang="fa-IR" sz="3200" dirty="0">
                <a:effectLst/>
                <a:latin typeface="Times New Roman" panose="02020603050405020304" pitchFamily="18" charset="0"/>
                <a:ea typeface="Times New Roman" panose="02020603050405020304" pitchFamily="18" charset="0"/>
                <a:cs typeface="2  Titr" panose="00000700000000000000" pitchFamily="2" charset="-78"/>
              </a:rPr>
              <a:t> ارائه </a:t>
            </a:r>
            <a:r>
              <a:rPr lang="fa-IR" sz="3200" dirty="0" err="1">
                <a:effectLst/>
                <a:latin typeface="Times New Roman" panose="02020603050405020304" pitchFamily="18" charset="0"/>
                <a:ea typeface="Times New Roman" panose="02020603050405020304" pitchFamily="18" charset="0"/>
                <a:cs typeface="2  Titr" panose="00000700000000000000" pitchFamily="2" charset="-78"/>
              </a:rPr>
              <a:t>اسپيروگرام</a:t>
            </a:r>
            <a:r>
              <a:rPr lang="fa-IR" sz="3200" dirty="0">
                <a:effectLst/>
                <a:latin typeface="Times New Roman" panose="02020603050405020304" pitchFamily="18" charset="0"/>
                <a:ea typeface="Times New Roman" panose="02020603050405020304" pitchFamily="18" charset="0"/>
                <a:cs typeface="2  Titr" panose="00000700000000000000" pitchFamily="2" charset="-78"/>
              </a:rPr>
              <a:t> </a:t>
            </a:r>
            <a:r>
              <a:rPr lang="fa-IR" sz="3200" dirty="0" err="1">
                <a:effectLst/>
                <a:latin typeface="Times New Roman" panose="02020603050405020304" pitchFamily="18" charset="0"/>
                <a:ea typeface="Times New Roman" panose="02020603050405020304" pitchFamily="18" charset="0"/>
                <a:cs typeface="2  Titr" panose="00000700000000000000" pitchFamily="2" charset="-78"/>
              </a:rPr>
              <a:t>درکاغذ</a:t>
            </a:r>
            <a:r>
              <a:rPr lang="fa-IR" sz="3200" dirty="0">
                <a:effectLst/>
                <a:latin typeface="Times New Roman" panose="02020603050405020304" pitchFamily="18" charset="0"/>
                <a:ea typeface="Times New Roman" panose="02020603050405020304" pitchFamily="18" charset="0"/>
                <a:cs typeface="2  Titr" panose="00000700000000000000" pitchFamily="2" charset="-78"/>
              </a:rPr>
              <a:t> </a:t>
            </a:r>
            <a:r>
              <a:rPr lang="en-US" sz="3200" dirty="0">
                <a:effectLst/>
                <a:latin typeface="Times New Roman" panose="02020603050405020304" pitchFamily="18" charset="0"/>
                <a:ea typeface="Times New Roman" panose="02020603050405020304" pitchFamily="18" charset="0"/>
                <a:cs typeface="2  Titr" panose="00000700000000000000" pitchFamily="2" charset="-78"/>
              </a:rPr>
              <a:t>A4</a:t>
            </a:r>
            <a:r>
              <a:rPr lang="fa-IR" sz="3200" dirty="0">
                <a:effectLst/>
                <a:latin typeface="Times New Roman" panose="02020603050405020304" pitchFamily="18" charset="0"/>
                <a:ea typeface="Times New Roman" panose="02020603050405020304" pitchFamily="18" charset="0"/>
                <a:cs typeface="2  Titr" panose="00000700000000000000" pitchFamily="2" charset="-78"/>
              </a:rPr>
              <a:t> و یا کاغذهای غیر روغنی</a:t>
            </a:r>
            <a:endParaRPr lang="en-US" sz="3200" dirty="0">
              <a:effectLst/>
              <a:latin typeface="Times New Roman" panose="02020603050405020304" pitchFamily="18" charset="0"/>
              <a:ea typeface="Times New Roman" panose="02020603050405020304" pitchFamily="18" charset="0"/>
              <a:cs typeface="2  Titr" panose="00000700000000000000" pitchFamily="2" charset="-78"/>
            </a:endParaRPr>
          </a:p>
          <a:p>
            <a:pPr marL="228600" algn="r" rtl="1">
              <a:lnSpc>
                <a:spcPct val="150000"/>
              </a:lnSpc>
            </a:pPr>
            <a:r>
              <a:rPr lang="fa-IR" sz="3200" dirty="0" err="1">
                <a:effectLst/>
                <a:latin typeface="Times New Roman" panose="02020603050405020304" pitchFamily="18" charset="0"/>
                <a:ea typeface="Times New Roman" panose="02020603050405020304" pitchFamily="18" charset="0"/>
                <a:cs typeface="2  Titr" panose="00000700000000000000" pitchFamily="2" charset="-78"/>
              </a:rPr>
              <a:t>رعايت</a:t>
            </a:r>
            <a:r>
              <a:rPr lang="fa-IR" sz="3200" dirty="0">
                <a:effectLst/>
                <a:latin typeface="Times New Roman" panose="02020603050405020304" pitchFamily="18" charset="0"/>
                <a:ea typeface="Times New Roman" panose="02020603050405020304" pitchFamily="18" charset="0"/>
                <a:cs typeface="2  Titr" panose="00000700000000000000" pitchFamily="2" charset="-78"/>
              </a:rPr>
              <a:t> اصول </a:t>
            </a:r>
            <a:r>
              <a:rPr lang="fa-IR" sz="3200" dirty="0" err="1">
                <a:effectLst/>
                <a:latin typeface="Times New Roman" panose="02020603050405020304" pitchFamily="18" charset="0"/>
                <a:ea typeface="Times New Roman" panose="02020603050405020304" pitchFamily="18" charset="0"/>
                <a:cs typeface="2  Titr" panose="00000700000000000000" pitchFamily="2" charset="-78"/>
              </a:rPr>
              <a:t>بهداشتي</a:t>
            </a:r>
            <a:endParaRPr lang="en-US" sz="3200" dirty="0">
              <a:effectLst/>
              <a:latin typeface="Times New Roman" panose="02020603050405020304" pitchFamily="18" charset="0"/>
              <a:ea typeface="Times New Roman" panose="02020603050405020304" pitchFamily="18" charset="0"/>
              <a:cs typeface="2  Titr" panose="00000700000000000000" pitchFamily="2" charset="-78"/>
            </a:endParaRPr>
          </a:p>
          <a:p>
            <a:pPr marL="228600" algn="r" rtl="1">
              <a:lnSpc>
                <a:spcPct val="150000"/>
              </a:lnSpc>
            </a:pPr>
            <a:r>
              <a:rPr lang="fa-IR" sz="3200" dirty="0">
                <a:effectLst/>
                <a:latin typeface="Times New Roman" panose="02020603050405020304" pitchFamily="18" charset="0"/>
                <a:ea typeface="Times New Roman" panose="02020603050405020304" pitchFamily="18" charset="0"/>
                <a:cs typeface="2  Titr" panose="00000700000000000000" pitchFamily="2" charset="-78"/>
              </a:rPr>
              <a:t>تفسیر، و مهر و امضاء توسط متخصصین مجاز  در هر برگه </a:t>
            </a:r>
            <a:r>
              <a:rPr lang="fa-IR" sz="3200" dirty="0" err="1">
                <a:effectLst/>
                <a:latin typeface="Times New Roman" panose="02020603050405020304" pitchFamily="18" charset="0"/>
                <a:ea typeface="Times New Roman" panose="02020603050405020304" pitchFamily="18" charset="0"/>
                <a:cs typeface="2  Titr" panose="00000700000000000000" pitchFamily="2" charset="-78"/>
              </a:rPr>
              <a:t>اسپيروگرام</a:t>
            </a:r>
            <a:endParaRPr lang="en-US" sz="3200" dirty="0">
              <a:effectLst/>
              <a:latin typeface="Times New Roman" panose="02020603050405020304" pitchFamily="18" charset="0"/>
              <a:ea typeface="Times New Roman" panose="02020603050405020304" pitchFamily="18" charset="0"/>
              <a:cs typeface="2  Titr" panose="00000700000000000000" pitchFamily="2" charset="-78"/>
            </a:endParaRPr>
          </a:p>
          <a:p>
            <a:endParaRPr lang="en-US" dirty="0"/>
          </a:p>
        </p:txBody>
      </p:sp>
      <p:sp>
        <p:nvSpPr>
          <p:cNvPr id="4" name="Date Placeholder 3">
            <a:extLst>
              <a:ext uri="{FF2B5EF4-FFF2-40B4-BE49-F238E27FC236}">
                <a16:creationId xmlns:a16="http://schemas.microsoft.com/office/drawing/2014/main" id="{92243965-3405-4EBC-A483-2EE737F708CE}"/>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9D36EF6F-B4C8-44ED-95BC-AB79FC86D0FD}"/>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70309160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3F381-7EC2-405A-BF44-5F36AD536761}"/>
              </a:ext>
            </a:extLst>
          </p:cNvPr>
          <p:cNvSpPr>
            <a:spLocks noGrp="1"/>
          </p:cNvSpPr>
          <p:nvPr>
            <p:ph type="title"/>
          </p:nvPr>
        </p:nvSpPr>
        <p:spPr/>
        <p:txBody>
          <a:bodyPr>
            <a:normAutofit fontScale="90000"/>
          </a:bodyPr>
          <a:lstStyle/>
          <a:p>
            <a:r>
              <a:rPr lang="fa-IR" dirty="0"/>
              <a:t>چه کسانی مجاز به تفسیر اسپیرومتری هستند؟</a:t>
            </a:r>
            <a:endParaRPr lang="en-US" dirty="0"/>
          </a:p>
        </p:txBody>
      </p:sp>
      <p:sp>
        <p:nvSpPr>
          <p:cNvPr id="3" name="Content Placeholder 2">
            <a:extLst>
              <a:ext uri="{FF2B5EF4-FFF2-40B4-BE49-F238E27FC236}">
                <a16:creationId xmlns:a16="http://schemas.microsoft.com/office/drawing/2014/main" id="{AC236F41-10BA-4F28-8309-415E00639A64}"/>
              </a:ext>
            </a:extLst>
          </p:cNvPr>
          <p:cNvSpPr>
            <a:spLocks noGrp="1"/>
          </p:cNvSpPr>
          <p:nvPr>
            <p:ph idx="1"/>
          </p:nvPr>
        </p:nvSpPr>
        <p:spPr/>
        <p:txBody>
          <a:bodyPr>
            <a:normAutofit fontScale="62500" lnSpcReduction="20000"/>
          </a:bodyPr>
          <a:lstStyle/>
          <a:p>
            <a:pPr marL="342900" lvl="0" indent="-342900" algn="just" rtl="1">
              <a:lnSpc>
                <a:spcPct val="115000"/>
              </a:lnSpc>
              <a:spcAft>
                <a:spcPts val="1000"/>
              </a:spcAft>
              <a:tabLst>
                <a:tab pos="457200" algn="l"/>
              </a:tabLst>
            </a:pPr>
            <a:r>
              <a:rPr lang="fa-IR" sz="3200" dirty="0" err="1">
                <a:effectLst/>
                <a:latin typeface="Calibri" panose="020F0502020204030204" pitchFamily="34" charset="0"/>
                <a:ea typeface="Times New Roman" panose="02020603050405020304" pitchFamily="18" charset="0"/>
                <a:cs typeface="2  Titr" panose="00000700000000000000" pitchFamily="2" charset="-78"/>
              </a:rPr>
              <a:t>متخصصين</a:t>
            </a:r>
            <a:r>
              <a:rPr lang="fa-IR" sz="3200" dirty="0">
                <a:effectLst/>
                <a:latin typeface="Calibri" panose="020F0502020204030204" pitchFamily="34" charset="0"/>
                <a:ea typeface="Times New Roman" panose="02020603050405020304" pitchFamily="18" charset="0"/>
                <a:cs typeface="2  Titr" panose="00000700000000000000" pitchFamily="2" charset="-78"/>
              </a:rPr>
              <a:t> رشته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هاي</a:t>
            </a:r>
            <a:r>
              <a:rPr lang="fa-IR" sz="3200" dirty="0">
                <a:effectLst/>
                <a:latin typeface="Calibri" panose="020F0502020204030204" pitchFamily="34" charset="0"/>
                <a:ea typeface="Times New Roman" panose="02020603050405020304" pitchFamily="18" charset="0"/>
                <a:cs typeface="2  Titr" panose="00000700000000000000" pitchFamily="2" charset="-78"/>
              </a:rPr>
              <a:t> :</a:t>
            </a:r>
          </a:p>
          <a:p>
            <a:pPr marL="342900" lvl="0" indent="-342900" algn="just" rtl="1">
              <a:lnSpc>
                <a:spcPct val="115000"/>
              </a:lnSpc>
              <a:spcAft>
                <a:spcPts val="1000"/>
              </a:spcAft>
              <a:tabLst>
                <a:tab pos="457200" algn="l"/>
              </a:tabLst>
            </a:pPr>
            <a:r>
              <a:rPr lang="fa-IR" sz="3200" dirty="0" err="1">
                <a:effectLst/>
                <a:latin typeface="Calibri" panose="020F0502020204030204" pitchFamily="34" charset="0"/>
                <a:ea typeface="Times New Roman" panose="02020603050405020304" pitchFamily="18" charset="0"/>
                <a:cs typeface="2  Titr" panose="00000700000000000000" pitchFamily="2" charset="-78"/>
              </a:rPr>
              <a:t>داخلي</a:t>
            </a:r>
            <a:r>
              <a:rPr lang="fa-IR" sz="3200" dirty="0">
                <a:effectLst/>
                <a:latin typeface="Calibri" panose="020F0502020204030204" pitchFamily="34" charset="0"/>
                <a:ea typeface="Times New Roman" panose="02020603050405020304" pitchFamily="18" charset="0"/>
                <a:cs typeface="2  Titr" panose="00000700000000000000" pitchFamily="2" charset="-78"/>
              </a:rPr>
              <a:t> </a:t>
            </a:r>
          </a:p>
          <a:p>
            <a:pPr marL="342900" lvl="0" indent="-342900" algn="just" rtl="1">
              <a:lnSpc>
                <a:spcPct val="115000"/>
              </a:lnSpc>
              <a:spcAft>
                <a:spcPts val="1000"/>
              </a:spcAft>
              <a:tabLst>
                <a:tab pos="457200" algn="l"/>
              </a:tabLst>
            </a:pPr>
            <a:r>
              <a:rPr lang="fa-IR" sz="3200" dirty="0" err="1">
                <a:effectLst/>
                <a:latin typeface="Calibri" panose="020F0502020204030204" pitchFamily="34" charset="0"/>
                <a:ea typeface="Times New Roman" panose="02020603050405020304" pitchFamily="18" charset="0"/>
                <a:cs typeface="2  Titr" panose="00000700000000000000" pitchFamily="2" charset="-78"/>
              </a:rPr>
              <a:t>ريه</a:t>
            </a:r>
            <a:r>
              <a:rPr lang="fa-IR" sz="3200" dirty="0">
                <a:effectLst/>
                <a:latin typeface="Calibri" panose="020F0502020204030204" pitchFamily="34" charset="0"/>
                <a:ea typeface="Times New Roman" panose="02020603050405020304" pitchFamily="18" charset="0"/>
                <a:cs typeface="2  Titr" panose="00000700000000000000" pitchFamily="2" charset="-78"/>
              </a:rPr>
              <a:t> </a:t>
            </a:r>
          </a:p>
          <a:p>
            <a:pPr marL="342900" lvl="0" indent="-342900" algn="just" rtl="1">
              <a:lnSpc>
                <a:spcPct val="115000"/>
              </a:lnSpc>
              <a:spcAft>
                <a:spcPts val="1000"/>
              </a:spcAft>
              <a:tabLst>
                <a:tab pos="457200" algn="l"/>
              </a:tabLst>
            </a:pPr>
            <a:r>
              <a:rPr lang="fa-IR" sz="3200" dirty="0" err="1">
                <a:effectLst/>
                <a:latin typeface="Calibri" panose="020F0502020204030204" pitchFamily="34" charset="0"/>
                <a:ea typeface="Times New Roman" panose="02020603050405020304" pitchFamily="18" charset="0"/>
                <a:cs typeface="2  Titr" panose="00000700000000000000" pitchFamily="2" charset="-78"/>
              </a:rPr>
              <a:t>جراحي</a:t>
            </a:r>
            <a:r>
              <a:rPr lang="fa-IR" sz="3200" dirty="0">
                <a:effectLst/>
                <a:latin typeface="Calibri" panose="020F0502020204030204" pitchFamily="34" charset="0"/>
                <a:ea typeface="Times New Roman" panose="02020603050405020304" pitchFamily="18" charset="0"/>
                <a:cs typeface="2  Titr" panose="00000700000000000000" pitchFamily="2" charset="-78"/>
              </a:rPr>
              <a:t>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توراكس</a:t>
            </a:r>
            <a:endParaRPr lang="fa-IR" sz="3200" dirty="0">
              <a:effectLst/>
              <a:latin typeface="Calibri" panose="020F0502020204030204" pitchFamily="34" charset="0"/>
              <a:ea typeface="Times New Roman" panose="02020603050405020304" pitchFamily="18" charset="0"/>
              <a:cs typeface="2  Titr" panose="00000700000000000000" pitchFamily="2" charset="-78"/>
            </a:endParaRPr>
          </a:p>
          <a:p>
            <a:pPr marL="342900" lvl="0" indent="-342900" algn="just" rtl="1">
              <a:lnSpc>
                <a:spcPct val="115000"/>
              </a:lnSpc>
              <a:spcAft>
                <a:spcPts val="1000"/>
              </a:spcAft>
              <a:tabLst>
                <a:tab pos="457200" algn="l"/>
              </a:tabLst>
            </a:pPr>
            <a:r>
              <a:rPr lang="fa-IR" sz="3200" dirty="0" err="1">
                <a:effectLst/>
                <a:latin typeface="Calibri" panose="020F0502020204030204" pitchFamily="34" charset="0"/>
                <a:ea typeface="Times New Roman" panose="02020603050405020304" pitchFamily="18" charset="0"/>
                <a:cs typeface="2  Titr" panose="00000700000000000000" pitchFamily="2" charset="-78"/>
              </a:rPr>
              <a:t>ايمنولوژي</a:t>
            </a:r>
            <a:r>
              <a:rPr lang="fa-IR" sz="3200" dirty="0">
                <a:effectLst/>
                <a:latin typeface="Calibri" panose="020F0502020204030204" pitchFamily="34" charset="0"/>
                <a:ea typeface="Times New Roman" panose="02020603050405020304" pitchFamily="18" charset="0"/>
                <a:cs typeface="2  Titr" panose="00000700000000000000" pitchFamily="2" charset="-78"/>
              </a:rPr>
              <a:t> و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آلرژي</a:t>
            </a:r>
            <a:r>
              <a:rPr lang="fa-IR" sz="3200" dirty="0">
                <a:effectLst/>
                <a:latin typeface="Calibri" panose="020F0502020204030204" pitchFamily="34" charset="0"/>
                <a:ea typeface="Times New Roman" panose="02020603050405020304" pitchFamily="18" charset="0"/>
                <a:cs typeface="2  Titr" panose="00000700000000000000" pitchFamily="2" charset="-78"/>
              </a:rPr>
              <a:t> اطفال</a:t>
            </a:r>
          </a:p>
          <a:p>
            <a:pPr marL="342900" lvl="0" indent="-342900" algn="just" rtl="1">
              <a:lnSpc>
                <a:spcPct val="115000"/>
              </a:lnSpc>
              <a:spcAft>
                <a:spcPts val="1000"/>
              </a:spcAft>
              <a:tabLst>
                <a:tab pos="457200" algn="l"/>
              </a:tabLst>
            </a:pPr>
            <a:r>
              <a:rPr lang="fa-IR" sz="3200" dirty="0">
                <a:effectLst/>
                <a:latin typeface="Calibri" panose="020F0502020204030204" pitchFamily="34" charset="0"/>
                <a:ea typeface="Times New Roman" panose="02020603050405020304" pitchFamily="18" charset="0"/>
                <a:cs typeface="2  Titr" panose="00000700000000000000" pitchFamily="2" charset="-78"/>
              </a:rPr>
              <a:t> طب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كار</a:t>
            </a:r>
            <a:r>
              <a:rPr lang="fa-IR" sz="3200" dirty="0">
                <a:effectLst/>
                <a:latin typeface="Calibri" panose="020F0502020204030204" pitchFamily="34" charset="0"/>
                <a:ea typeface="Times New Roman" panose="02020603050405020304" pitchFamily="18" charset="0"/>
                <a:cs typeface="2  Titr" panose="00000700000000000000" pitchFamily="2" charset="-78"/>
              </a:rPr>
              <a:t> </a:t>
            </a:r>
          </a:p>
          <a:p>
            <a:pPr marL="0" lvl="0" indent="0" algn="ctr" rtl="1">
              <a:lnSpc>
                <a:spcPct val="115000"/>
              </a:lnSpc>
              <a:spcAft>
                <a:spcPts val="1000"/>
              </a:spcAft>
              <a:buNone/>
              <a:tabLst>
                <a:tab pos="457200" algn="l"/>
              </a:tabLst>
            </a:pPr>
            <a:r>
              <a:rPr lang="fa-IR" sz="3200" dirty="0" err="1">
                <a:effectLst/>
                <a:latin typeface="Calibri" panose="020F0502020204030204" pitchFamily="34" charset="0"/>
                <a:ea typeface="Times New Roman" panose="02020603050405020304" pitchFamily="18" charset="0"/>
                <a:cs typeface="2  Titr" panose="00000700000000000000" pitchFamily="2" charset="-78"/>
              </a:rPr>
              <a:t>مجازبه</a:t>
            </a:r>
            <a:r>
              <a:rPr lang="fa-IR" sz="3200" dirty="0">
                <a:effectLst/>
                <a:latin typeface="Calibri" panose="020F0502020204030204" pitchFamily="34" charset="0"/>
                <a:ea typeface="Times New Roman" panose="02020603050405020304" pitchFamily="18" charset="0"/>
                <a:cs typeface="2  Titr" panose="00000700000000000000" pitchFamily="2" charset="-78"/>
              </a:rPr>
              <a:t> انجام و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تفسير</a:t>
            </a:r>
            <a:r>
              <a:rPr lang="fa-IR" sz="3200" dirty="0">
                <a:effectLst/>
                <a:latin typeface="Calibri" panose="020F0502020204030204" pitchFamily="34" charset="0"/>
                <a:ea typeface="Times New Roman" panose="02020603050405020304" pitchFamily="18" charset="0"/>
                <a:cs typeface="2  Titr" panose="00000700000000000000" pitchFamily="2" charset="-78"/>
              </a:rPr>
              <a:t>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اسپيرومتري</a:t>
            </a:r>
            <a:r>
              <a:rPr lang="fa-IR" sz="3200" dirty="0">
                <a:effectLst/>
                <a:latin typeface="Calibri" panose="020F0502020204030204" pitchFamily="34" charset="0"/>
                <a:ea typeface="Times New Roman" panose="02020603050405020304" pitchFamily="18" charset="0"/>
                <a:cs typeface="2  Titr" panose="00000700000000000000" pitchFamily="2" charset="-78"/>
              </a:rPr>
              <a:t> هستند. </a:t>
            </a:r>
            <a:endParaRPr lang="en-US" sz="3200" dirty="0">
              <a:effectLst/>
              <a:latin typeface="Calibri" panose="020F0502020204030204" pitchFamily="34" charset="0"/>
              <a:ea typeface="Calibri" panose="020F0502020204030204" pitchFamily="34" charset="0"/>
              <a:cs typeface="2  Titr" panose="00000700000000000000" pitchFamily="2" charset="-78"/>
            </a:endParaRPr>
          </a:p>
          <a:p>
            <a:pPr marL="342900" lvl="0" indent="-342900" algn="just" rtl="1">
              <a:lnSpc>
                <a:spcPct val="115000"/>
              </a:lnSpc>
              <a:spcAft>
                <a:spcPts val="1000"/>
              </a:spcAft>
              <a:tabLst>
                <a:tab pos="457200" algn="l"/>
              </a:tabLst>
            </a:pPr>
            <a:r>
              <a:rPr lang="fa-IR" sz="3200" dirty="0" err="1">
                <a:effectLst/>
                <a:latin typeface="Calibri" panose="020F0502020204030204" pitchFamily="34" charset="0"/>
                <a:ea typeface="Times New Roman" panose="02020603050405020304" pitchFamily="18" charset="0"/>
                <a:cs typeface="2  Titr" panose="00000700000000000000" pitchFamily="2" charset="-78"/>
              </a:rPr>
              <a:t>متخصصين</a:t>
            </a:r>
            <a:r>
              <a:rPr lang="fa-IR" sz="3200" dirty="0">
                <a:effectLst/>
                <a:latin typeface="Calibri" panose="020F0502020204030204" pitchFamily="34" charset="0"/>
                <a:ea typeface="Times New Roman" panose="02020603050405020304" pitchFamily="18" charset="0"/>
                <a:cs typeface="2  Titr" panose="00000700000000000000" pitchFamily="2" charset="-78"/>
              </a:rPr>
              <a:t> رشته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هاي</a:t>
            </a:r>
            <a:r>
              <a:rPr lang="fa-IR" sz="3200" dirty="0">
                <a:effectLst/>
                <a:latin typeface="Calibri" panose="020F0502020204030204" pitchFamily="34" charset="0"/>
                <a:ea typeface="Times New Roman" panose="02020603050405020304" pitchFamily="18" charset="0"/>
                <a:cs typeface="2  Titr" panose="00000700000000000000" pitchFamily="2" charset="-78"/>
              </a:rPr>
              <a:t>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داخلي</a:t>
            </a:r>
            <a:r>
              <a:rPr lang="fa-IR" sz="3200" dirty="0">
                <a:effectLst/>
                <a:latin typeface="Calibri" panose="020F0502020204030204" pitchFamily="34" charset="0"/>
                <a:ea typeface="Times New Roman" panose="02020603050405020304" pitchFamily="18" charset="0"/>
                <a:cs typeface="2  Titr" panose="00000700000000000000" pitchFamily="2" charset="-78"/>
              </a:rPr>
              <a:t> و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كودكان</a:t>
            </a:r>
            <a:r>
              <a:rPr lang="fa-IR" sz="3200" dirty="0">
                <a:effectLst/>
                <a:latin typeface="Calibri" panose="020F0502020204030204" pitchFamily="34" charset="0"/>
                <a:ea typeface="Times New Roman" panose="02020603050405020304" pitchFamily="18" charset="0"/>
                <a:cs typeface="2  Titr" panose="00000700000000000000" pitchFamily="2" charset="-78"/>
              </a:rPr>
              <a:t> در صورت ارائه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گواهي</a:t>
            </a:r>
            <a:r>
              <a:rPr lang="fa-IR" sz="3200" dirty="0">
                <a:effectLst/>
                <a:latin typeface="Calibri" panose="020F0502020204030204" pitchFamily="34" charset="0"/>
                <a:ea typeface="Times New Roman" panose="02020603050405020304" pitchFamily="18" charset="0"/>
                <a:cs typeface="2  Titr" panose="00000700000000000000" pitchFamily="2" charset="-78"/>
              </a:rPr>
              <a:t> دوره آموزش از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بخشهاي</a:t>
            </a:r>
            <a:r>
              <a:rPr lang="fa-IR" sz="3200" dirty="0">
                <a:effectLst/>
                <a:latin typeface="Calibri" panose="020F0502020204030204" pitchFamily="34" charset="0"/>
                <a:ea typeface="Times New Roman" panose="02020603050405020304" pitchFamily="18" charset="0"/>
                <a:cs typeface="2  Titr" panose="00000700000000000000" pitchFamily="2" charset="-78"/>
              </a:rPr>
              <a:t>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آموزشي</a:t>
            </a:r>
            <a:r>
              <a:rPr lang="fa-IR" sz="3200" dirty="0">
                <a:effectLst/>
                <a:latin typeface="Calibri" panose="020F0502020204030204" pitchFamily="34" charset="0"/>
                <a:ea typeface="Times New Roman" panose="02020603050405020304" pitchFamily="18" charset="0"/>
                <a:cs typeface="2  Titr" panose="00000700000000000000" pitchFamily="2" charset="-78"/>
              </a:rPr>
              <a:t>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دانشگاهي</a:t>
            </a:r>
            <a:r>
              <a:rPr lang="fa-IR" sz="3200" dirty="0">
                <a:effectLst/>
                <a:latin typeface="Calibri" panose="020F0502020204030204" pitchFamily="34" charset="0"/>
                <a:ea typeface="Times New Roman" panose="02020603050405020304" pitchFamily="18" charset="0"/>
                <a:cs typeface="2  Titr" panose="00000700000000000000" pitchFamily="2" charset="-78"/>
              </a:rPr>
              <a:t> و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يا</a:t>
            </a:r>
            <a:r>
              <a:rPr lang="fa-IR" sz="3200" dirty="0">
                <a:effectLst/>
                <a:latin typeface="Calibri" panose="020F0502020204030204" pitchFamily="34" charset="0"/>
                <a:ea typeface="Times New Roman" panose="02020603050405020304" pitchFamily="18" charset="0"/>
                <a:cs typeface="2  Titr" panose="00000700000000000000" pitchFamily="2" charset="-78"/>
              </a:rPr>
              <a:t> انجمن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يا</a:t>
            </a:r>
            <a:r>
              <a:rPr lang="fa-IR" sz="3200" dirty="0">
                <a:effectLst/>
                <a:latin typeface="Calibri" panose="020F0502020204030204" pitchFamily="34" charset="0"/>
                <a:ea typeface="Times New Roman" panose="02020603050405020304" pitchFamily="18" charset="0"/>
                <a:cs typeface="2  Titr" panose="00000700000000000000" pitchFamily="2" charset="-78"/>
              </a:rPr>
              <a:t> جامعه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متخصصين</a:t>
            </a:r>
            <a:r>
              <a:rPr lang="fa-IR" sz="3200" dirty="0">
                <a:effectLst/>
                <a:latin typeface="Calibri" panose="020F0502020204030204" pitchFamily="34" charset="0"/>
                <a:ea typeface="Times New Roman" panose="02020603050405020304" pitchFamily="18" charset="0"/>
                <a:cs typeface="2  Titr" panose="00000700000000000000" pitchFamily="2" charset="-78"/>
              </a:rPr>
              <a:t> مربوطه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مي</a:t>
            </a:r>
            <a:r>
              <a:rPr lang="fa-IR" sz="3200" dirty="0">
                <a:effectLst/>
                <a:latin typeface="Calibri" panose="020F0502020204030204" pitchFamily="34" charset="0"/>
                <a:ea typeface="Times New Roman" panose="02020603050405020304" pitchFamily="18" charset="0"/>
                <a:cs typeface="2  Titr" panose="00000700000000000000" pitchFamily="2" charset="-78"/>
              </a:rPr>
              <a:t> توانند به انجام و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تفسير</a:t>
            </a:r>
            <a:r>
              <a:rPr lang="fa-IR" sz="3200" dirty="0">
                <a:effectLst/>
                <a:latin typeface="Calibri" panose="020F0502020204030204" pitchFamily="34" charset="0"/>
                <a:ea typeface="Times New Roman" panose="02020603050405020304" pitchFamily="18" charset="0"/>
                <a:cs typeface="2  Titr" panose="00000700000000000000" pitchFamily="2" charset="-78"/>
              </a:rPr>
              <a:t> </a:t>
            </a:r>
            <a:r>
              <a:rPr lang="fa-IR" sz="3200" dirty="0" err="1">
                <a:effectLst/>
                <a:latin typeface="Calibri" panose="020F0502020204030204" pitchFamily="34" charset="0"/>
                <a:ea typeface="Times New Roman" panose="02020603050405020304" pitchFamily="18" charset="0"/>
                <a:cs typeface="2  Titr" panose="00000700000000000000" pitchFamily="2" charset="-78"/>
              </a:rPr>
              <a:t>اسپيرومتري</a:t>
            </a:r>
            <a:r>
              <a:rPr lang="fa-IR" sz="3200" dirty="0">
                <a:effectLst/>
                <a:latin typeface="Calibri" panose="020F0502020204030204" pitchFamily="34" charset="0"/>
                <a:ea typeface="Times New Roman" panose="02020603050405020304" pitchFamily="18" charset="0"/>
                <a:cs typeface="2  Titr" panose="00000700000000000000" pitchFamily="2" charset="-78"/>
              </a:rPr>
              <a:t> بپردازند.</a:t>
            </a:r>
            <a:endParaRPr lang="en-US" sz="3200" dirty="0">
              <a:effectLst/>
              <a:latin typeface="Calibri" panose="020F0502020204030204" pitchFamily="34" charset="0"/>
              <a:ea typeface="Calibri" panose="020F0502020204030204" pitchFamily="34" charset="0"/>
              <a:cs typeface="2  Titr" panose="00000700000000000000" pitchFamily="2" charset="-78"/>
            </a:endParaRPr>
          </a:p>
          <a:p>
            <a:endParaRPr lang="en-US" dirty="0">
              <a:cs typeface="2  Titr" panose="00000700000000000000" pitchFamily="2" charset="-78"/>
            </a:endParaRPr>
          </a:p>
        </p:txBody>
      </p:sp>
      <p:sp>
        <p:nvSpPr>
          <p:cNvPr id="4" name="Date Placeholder 3">
            <a:extLst>
              <a:ext uri="{FF2B5EF4-FFF2-40B4-BE49-F238E27FC236}">
                <a16:creationId xmlns:a16="http://schemas.microsoft.com/office/drawing/2014/main" id="{37160A69-89EC-4B92-880C-9B87752DB08C}"/>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5E5A28FC-F732-4FFA-99A7-D72E4FF76FA9}"/>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41404911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0125-0D45-435B-A36E-EDA826625E95}"/>
              </a:ext>
            </a:extLst>
          </p:cNvPr>
          <p:cNvSpPr>
            <a:spLocks noGrp="1"/>
          </p:cNvSpPr>
          <p:nvPr>
            <p:ph type="title"/>
          </p:nvPr>
        </p:nvSpPr>
        <p:spPr/>
        <p:txBody>
          <a:bodyPr/>
          <a:lstStyle/>
          <a:p>
            <a:r>
              <a:rPr lang="fa-IR" dirty="0"/>
              <a:t>بخشنامه </a:t>
            </a:r>
            <a:endParaRPr lang="en-US" dirty="0"/>
          </a:p>
        </p:txBody>
      </p:sp>
      <p:sp>
        <p:nvSpPr>
          <p:cNvPr id="3" name="Content Placeholder 2">
            <a:extLst>
              <a:ext uri="{FF2B5EF4-FFF2-40B4-BE49-F238E27FC236}">
                <a16:creationId xmlns:a16="http://schemas.microsoft.com/office/drawing/2014/main" id="{08A6FC87-5F67-41FA-AB36-F7A218B00C22}"/>
              </a:ext>
            </a:extLst>
          </p:cNvPr>
          <p:cNvSpPr>
            <a:spLocks noGrp="1"/>
          </p:cNvSpPr>
          <p:nvPr>
            <p:ph idx="1"/>
          </p:nvPr>
        </p:nvSpPr>
        <p:spPr>
          <a:xfrm>
            <a:off x="179512" y="1196752"/>
            <a:ext cx="8784976" cy="5386610"/>
          </a:xfrm>
        </p:spPr>
        <p:txBody>
          <a:bodyPr>
            <a:normAutofit/>
          </a:bodyPr>
          <a:lstStyle/>
          <a:p>
            <a:pPr algn="just" rtl="1">
              <a:lnSpc>
                <a:spcPct val="115000"/>
              </a:lnSpc>
              <a:spcAft>
                <a:spcPts val="1000"/>
              </a:spcAft>
            </a:pP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پيرو</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پرسشهاي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متعدد دانشگاهها و انجمن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هاي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علمي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تخصصي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و افراد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حقيقي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و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حقوقي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در مورد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شرايط</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و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مدارك</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لازم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پزشكاني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كه</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مجاز به انجام و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تفسير</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اسپيرومتري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مي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باشند ، پس از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كسب</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نظرات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كارشناسي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و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مشورتي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معاونت محترم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اموزشي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كميسيون</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انجمن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هاي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علمي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گروه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پزشكي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 جامعه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متخصصين</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داخلي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 انجمن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متخصصين</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د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اخلي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ريه</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 انجمن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ايمنولوژي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آلرژي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كودكان</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 انجمن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توراكس</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ايران</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و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اعضاي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هيئت</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علمي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اين</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گروهها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طي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نشست مورخ 24/12/80 در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كميسيون</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انجمنهاي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علمي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گروه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پزشكي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اصلاحيه</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دستورالعمل شماره 95136/س مورخه 6/8/80 در خصوص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شرايط</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و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مدارك</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پزشكاني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كه</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مي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توانند مبادرت به انجام و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تفسير</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اسپيرومتري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نمايند</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به شرح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زير</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ايفاد</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مي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گردد:</a:t>
            </a:r>
            <a:endPar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342900" lvl="0" indent="-342900" algn="just" rtl="1">
              <a:lnSpc>
                <a:spcPct val="115000"/>
              </a:lnSpc>
              <a:spcAft>
                <a:spcPts val="1000"/>
              </a:spcAft>
              <a:tabLst>
                <a:tab pos="457200" algn="l"/>
              </a:tabLst>
            </a:pP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متخصصين</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رشته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هاي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داخلي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ريه</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جراحي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توراكس</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ايمنولوژي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و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آلرژي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اطفال،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متخصصين</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طب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كار</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مي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توانند بدون ارائه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گواهي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آموزش مبادرت به انجام و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تفسير</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اسپيرومتري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نمايند</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endPar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342900" lvl="0" indent="-342900" algn="just" rtl="1">
              <a:lnSpc>
                <a:spcPct val="115000"/>
              </a:lnSpc>
              <a:spcAft>
                <a:spcPts val="1000"/>
              </a:spcAft>
              <a:tabLst>
                <a:tab pos="457200" algn="l"/>
              </a:tabLst>
            </a:pP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متخصصين</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رشته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هاي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داخلي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و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كودكان</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در صورت ارائه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گواهي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دوره آموزش از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بخشهاي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آموزشي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دانشگاهي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و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يا</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انجمن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يا</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جامعه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متخصصين</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مربوطه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مي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توانند به انجام و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تفسير</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fa-IR" sz="20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اسپيرومتري</a:t>
            </a:r>
            <a:r>
              <a:rPr lang="fa-IR"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بپردازند.</a:t>
            </a:r>
            <a:endPar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898F1849-92F9-480D-9FC4-111DE7AB4B50}"/>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3FF703CC-6190-458E-8BDE-45A5AC3B6A56}"/>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1029011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457200" y="1772816"/>
            <a:ext cx="8229600" cy="3456384"/>
          </a:xfrm>
          <a:prstGeom prst="rect">
            <a:avLst/>
          </a:prstGeom>
          <a:noFill/>
          <a:ln w="9525">
            <a:noFill/>
            <a:miter lim="800000"/>
            <a:headEnd/>
            <a:tailEnd/>
          </a:ln>
        </p:spPr>
      </p:pic>
      <p:sp>
        <p:nvSpPr>
          <p:cNvPr id="2" name="Title 1"/>
          <p:cNvSpPr>
            <a:spLocks noGrp="1"/>
          </p:cNvSpPr>
          <p:nvPr>
            <p:ph type="title"/>
          </p:nvPr>
        </p:nvSpPr>
        <p:spPr/>
        <p:txBody>
          <a:bodyPr/>
          <a:lstStyle/>
          <a:p>
            <a:pPr rtl="1"/>
            <a:r>
              <a:rPr lang="fa-IR" dirty="0"/>
              <a:t>سایر</a:t>
            </a:r>
            <a:r>
              <a:rPr lang="fa-IR" dirty="0">
                <a:cs typeface="B Nazanin" pitchFamily="2" charset="-78"/>
              </a:rPr>
              <a:t> </a:t>
            </a:r>
            <a:r>
              <a:rPr lang="fa-IR" dirty="0"/>
              <a:t>اقدامات</a:t>
            </a:r>
            <a:r>
              <a:rPr lang="fa-IR" dirty="0">
                <a:cs typeface="B Nazanin" pitchFamily="2" charset="-78"/>
              </a:rPr>
              <a:t> </a:t>
            </a:r>
            <a:r>
              <a:rPr lang="fa-IR" dirty="0"/>
              <a:t>پاراکلینیک</a:t>
            </a:r>
            <a:endParaRPr lang="en-US" dirty="0"/>
          </a:p>
        </p:txBody>
      </p:sp>
      <p:sp>
        <p:nvSpPr>
          <p:cNvPr id="3" name="Date Placeholder 2"/>
          <p:cNvSpPr>
            <a:spLocks noGrp="1"/>
          </p:cNvSpPr>
          <p:nvPr>
            <p:ph type="dt" sz="half" idx="10"/>
          </p:nvPr>
        </p:nvSpPr>
        <p:spPr/>
        <p:txBody>
          <a:bodyPr/>
          <a:lstStyle/>
          <a:p>
            <a:r>
              <a:rPr lang="en-US"/>
              <a:t>تابستان 1402</a:t>
            </a:r>
            <a:endParaRPr lang="fa-IR"/>
          </a:p>
        </p:txBody>
      </p:sp>
      <p:sp>
        <p:nvSpPr>
          <p:cNvPr id="4" name="Footer Placeholder 3"/>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8903091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3FF2-BE14-42A3-8688-95DC0F3E4DDA}"/>
              </a:ext>
            </a:extLst>
          </p:cNvPr>
          <p:cNvSpPr>
            <a:spLocks noGrp="1"/>
          </p:cNvSpPr>
          <p:nvPr>
            <p:ph type="title"/>
          </p:nvPr>
        </p:nvSpPr>
        <p:spPr/>
        <p:txBody>
          <a:bodyPr/>
          <a:lstStyle/>
          <a:p>
            <a:r>
              <a:rPr lang="fa-IR"/>
              <a:t>ریسک‌ روانی اجتماعی</a:t>
            </a:r>
            <a:endParaRPr lang="en-US" dirty="0"/>
          </a:p>
        </p:txBody>
      </p:sp>
      <p:sp>
        <p:nvSpPr>
          <p:cNvPr id="3" name="Content Placeholder 2">
            <a:extLst>
              <a:ext uri="{FF2B5EF4-FFF2-40B4-BE49-F238E27FC236}">
                <a16:creationId xmlns:a16="http://schemas.microsoft.com/office/drawing/2014/main" id="{0A6F454A-B117-429B-A899-DC6412D537FC}"/>
              </a:ext>
            </a:extLst>
          </p:cNvPr>
          <p:cNvSpPr>
            <a:spLocks noGrp="1"/>
          </p:cNvSpPr>
          <p:nvPr>
            <p:ph idx="1"/>
          </p:nvPr>
        </p:nvSpPr>
        <p:spPr/>
        <p:txBody>
          <a:bodyPr/>
          <a:lstStyle/>
          <a:p>
            <a:r>
              <a:rPr lang="fa-IR" dirty="0" err="1"/>
              <a:t>ایزو</a:t>
            </a:r>
            <a:r>
              <a:rPr lang="fa-IR" dirty="0"/>
              <a:t> ۴۵۰۰۳ ، راهنمای ریسک‌ روانی اجتماعی در سیستم مدیریت ایمنی و بهداشت حرفه ای ارایه </a:t>
            </a:r>
            <a:r>
              <a:rPr lang="fa-IR" dirty="0" err="1"/>
              <a:t>می‌نماید</a:t>
            </a:r>
            <a:r>
              <a:rPr lang="fa-IR" dirty="0"/>
              <a:t> و سازمان را قادر </a:t>
            </a:r>
            <a:r>
              <a:rPr lang="fa-IR" dirty="0" err="1"/>
              <a:t>می‌سازد</a:t>
            </a:r>
            <a:r>
              <a:rPr lang="fa-IR" dirty="0"/>
              <a:t> تا از صدمات ناشی از کار و سلامت کارگران و سایر اشخاص ذینفع جلوگیری نماید</a:t>
            </a:r>
            <a:endParaRPr lang="en-US" dirty="0"/>
          </a:p>
        </p:txBody>
      </p:sp>
      <p:sp>
        <p:nvSpPr>
          <p:cNvPr id="4" name="Date Placeholder 3">
            <a:extLst>
              <a:ext uri="{FF2B5EF4-FFF2-40B4-BE49-F238E27FC236}">
                <a16:creationId xmlns:a16="http://schemas.microsoft.com/office/drawing/2014/main" id="{F0771E11-0D1C-40FB-8F8B-4FA329F5AAC0}"/>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48ED7F0B-209B-4B70-A93C-F8EE34968C39}"/>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04899488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323528" y="1438453"/>
            <a:ext cx="8229600" cy="3312368"/>
          </a:xfrm>
          <a:prstGeom prst="rect">
            <a:avLst/>
          </a:prstGeom>
          <a:noFill/>
          <a:ln w="9525">
            <a:noFill/>
            <a:miter lim="800000"/>
            <a:headEnd/>
            <a:tailEnd/>
          </a:ln>
        </p:spPr>
      </p:pic>
      <p:sp>
        <p:nvSpPr>
          <p:cNvPr id="2" name="Title 1"/>
          <p:cNvSpPr>
            <a:spLocks noGrp="1"/>
          </p:cNvSpPr>
          <p:nvPr>
            <p:ph type="title"/>
          </p:nvPr>
        </p:nvSpPr>
        <p:spPr/>
        <p:txBody>
          <a:bodyPr/>
          <a:lstStyle/>
          <a:p>
            <a:pPr rtl="1"/>
            <a:r>
              <a:rPr lang="fa-IR" dirty="0"/>
              <a:t>ارجاع</a:t>
            </a:r>
            <a:endParaRPr lang="en-US" dirty="0"/>
          </a:p>
        </p:txBody>
      </p:sp>
      <p:sp>
        <p:nvSpPr>
          <p:cNvPr id="3" name="Date Placeholder 2"/>
          <p:cNvSpPr>
            <a:spLocks noGrp="1"/>
          </p:cNvSpPr>
          <p:nvPr>
            <p:ph type="dt" sz="half" idx="10"/>
          </p:nvPr>
        </p:nvSpPr>
        <p:spPr/>
        <p:txBody>
          <a:bodyPr/>
          <a:lstStyle/>
          <a:p>
            <a:r>
              <a:rPr lang="en-US"/>
              <a:t>تابستان 1402</a:t>
            </a:r>
            <a:endParaRPr lang="fa-IR"/>
          </a:p>
        </p:txBody>
      </p:sp>
      <p:sp>
        <p:nvSpPr>
          <p:cNvPr id="4" name="Footer Placeholder 3"/>
          <p:cNvSpPr>
            <a:spLocks noGrp="1"/>
          </p:cNvSpPr>
          <p:nvPr>
            <p:ph type="ftr" sz="quarter" idx="11"/>
          </p:nvPr>
        </p:nvSpPr>
        <p:spPr/>
        <p:txBody>
          <a:bodyPr/>
          <a:lstStyle/>
          <a:p>
            <a:r>
              <a:rPr lang="fa-IR"/>
              <a:t>جواد برازنده</a:t>
            </a:r>
          </a:p>
        </p:txBody>
      </p:sp>
      <p:sp>
        <p:nvSpPr>
          <p:cNvPr id="5" name="TextBox 4">
            <a:extLst>
              <a:ext uri="{FF2B5EF4-FFF2-40B4-BE49-F238E27FC236}">
                <a16:creationId xmlns:a16="http://schemas.microsoft.com/office/drawing/2014/main" id="{8A5A2A6F-0458-4817-B024-E5AAA9321795}"/>
              </a:ext>
            </a:extLst>
          </p:cNvPr>
          <p:cNvSpPr txBox="1"/>
          <p:nvPr/>
        </p:nvSpPr>
        <p:spPr>
          <a:xfrm>
            <a:off x="4139952" y="4907254"/>
            <a:ext cx="2440092" cy="646331"/>
          </a:xfrm>
          <a:prstGeom prst="rect">
            <a:avLst/>
          </a:prstGeom>
          <a:noFill/>
        </p:spPr>
        <p:txBody>
          <a:bodyPr wrap="none" rtlCol="0">
            <a:spAutoFit/>
          </a:bodyPr>
          <a:lstStyle/>
          <a:p>
            <a:r>
              <a:rPr lang="fa-IR" sz="3600" dirty="0">
                <a:solidFill>
                  <a:srgbClr val="FF0000"/>
                </a:solidFill>
              </a:rPr>
              <a:t>توضیحات دارد</a:t>
            </a:r>
            <a:endParaRPr lang="en-US" sz="3600" dirty="0">
              <a:solidFill>
                <a:srgbClr val="FF0000"/>
              </a:solidFill>
            </a:endParaRPr>
          </a:p>
        </p:txBody>
      </p:sp>
    </p:spTree>
    <p:extLst>
      <p:ext uri="{BB962C8B-B14F-4D97-AF65-F5344CB8AC3E}">
        <p14:creationId xmlns:p14="http://schemas.microsoft.com/office/powerpoint/2010/main" val="31562027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tretch>
            <a:fillRect/>
          </a:stretch>
        </p:blipFill>
        <p:spPr bwMode="auto">
          <a:xfrm>
            <a:off x="444337" y="1268760"/>
            <a:ext cx="8229600" cy="3840967"/>
          </a:xfrm>
          <a:prstGeom prst="rect">
            <a:avLst/>
          </a:prstGeom>
          <a:noFill/>
          <a:ln w="9525">
            <a:noFill/>
            <a:miter lim="800000"/>
            <a:headEnd/>
            <a:tailEnd/>
          </a:ln>
        </p:spPr>
      </p:pic>
      <p:sp>
        <p:nvSpPr>
          <p:cNvPr id="2" name="Title 1"/>
          <p:cNvSpPr>
            <a:spLocks noGrp="1"/>
          </p:cNvSpPr>
          <p:nvPr>
            <p:ph type="title"/>
          </p:nvPr>
        </p:nvSpPr>
        <p:spPr>
          <a:xfrm>
            <a:off x="457200" y="101751"/>
            <a:ext cx="8229600" cy="1143000"/>
          </a:xfrm>
        </p:spPr>
        <p:txBody>
          <a:bodyPr/>
          <a:lstStyle/>
          <a:p>
            <a:pPr algn="r" rtl="1"/>
            <a:r>
              <a:rPr lang="fa-IR" dirty="0"/>
              <a:t>نظر نهایی</a:t>
            </a:r>
            <a:endParaRPr lang="en-US" dirty="0"/>
          </a:p>
        </p:txBody>
      </p:sp>
      <p:sp>
        <p:nvSpPr>
          <p:cNvPr id="3" name="Date Placeholder 2"/>
          <p:cNvSpPr>
            <a:spLocks noGrp="1"/>
          </p:cNvSpPr>
          <p:nvPr>
            <p:ph type="dt" sz="half" idx="10"/>
          </p:nvPr>
        </p:nvSpPr>
        <p:spPr/>
        <p:txBody>
          <a:bodyPr/>
          <a:lstStyle/>
          <a:p>
            <a:r>
              <a:rPr lang="en-US"/>
              <a:t>تابستان 1402</a:t>
            </a:r>
            <a:endParaRPr lang="fa-IR"/>
          </a:p>
        </p:txBody>
      </p:sp>
      <p:sp>
        <p:nvSpPr>
          <p:cNvPr id="4" name="Footer Placeholder 3"/>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07245938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dirty="0"/>
              <a:t>در زمان معاینات قبل از استخدام کارگری آسم  تشخیص داده شده است.</a:t>
            </a:r>
          </a:p>
          <a:p>
            <a:r>
              <a:rPr lang="fa-IR" dirty="0"/>
              <a:t>عوامل زیان آوری شغلی این کارگر مواجهه با گازو بخار حلال شیمیایی </a:t>
            </a:r>
            <a:r>
              <a:rPr lang="en-US" dirty="0"/>
              <a:t>X</a:t>
            </a:r>
            <a:r>
              <a:rPr lang="fa-IR" dirty="0"/>
              <a:t> در حد مجاز</a:t>
            </a:r>
          </a:p>
          <a:p>
            <a:r>
              <a:rPr lang="fa-IR" dirty="0"/>
              <a:t>نظریه نهایی ثبت شده : مشروط به کنترل حلال شیمیایی </a:t>
            </a:r>
            <a:r>
              <a:rPr lang="en-US" dirty="0"/>
              <a:t>X</a:t>
            </a:r>
            <a:endParaRPr lang="fa-IR" dirty="0"/>
          </a:p>
          <a:p>
            <a:r>
              <a:rPr lang="fa-IR" sz="4400" dirty="0">
                <a:solidFill>
                  <a:srgbClr val="FF0000"/>
                </a:solidFill>
              </a:rPr>
              <a:t>به نظر شما این نظریه صحیح است؟</a:t>
            </a:r>
          </a:p>
        </p:txBody>
      </p:sp>
      <p:sp>
        <p:nvSpPr>
          <p:cNvPr id="3" name="Title 2"/>
          <p:cNvSpPr>
            <a:spLocks noGrp="1"/>
          </p:cNvSpPr>
          <p:nvPr>
            <p:ph type="title"/>
          </p:nvPr>
        </p:nvSpPr>
        <p:spPr/>
        <p:txBody>
          <a:bodyPr/>
          <a:lstStyle/>
          <a:p>
            <a:r>
              <a:rPr lang="fa-IR" dirty="0"/>
              <a:t>شروط در </a:t>
            </a:r>
            <a:r>
              <a:rPr lang="fa-IR" dirty="0" err="1"/>
              <a:t>بدواستخدام</a:t>
            </a:r>
            <a:endParaRPr lang="fa-IR" dirty="0"/>
          </a:p>
        </p:txBody>
      </p:sp>
      <p:sp>
        <p:nvSpPr>
          <p:cNvPr id="4" name="Date Placeholder 3"/>
          <p:cNvSpPr>
            <a:spLocks noGrp="1"/>
          </p:cNvSpPr>
          <p:nvPr>
            <p:ph type="dt" sz="half" idx="10"/>
          </p:nvPr>
        </p:nvSpPr>
        <p:spPr/>
        <p:txBody>
          <a:bodyPr/>
          <a:lstStyle/>
          <a:p>
            <a:r>
              <a:rPr lang="en-US"/>
              <a:t>تابستان 1402</a:t>
            </a:r>
            <a:endParaRPr lang="fa-IR" dirty="0"/>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5187673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0E1A-50DB-4717-8655-5606A1AE3695}"/>
              </a:ext>
            </a:extLst>
          </p:cNvPr>
          <p:cNvSpPr>
            <a:spLocks noGrp="1"/>
          </p:cNvSpPr>
          <p:nvPr>
            <p:ph type="title"/>
          </p:nvPr>
        </p:nvSpPr>
        <p:spPr/>
        <p:txBody>
          <a:bodyPr>
            <a:normAutofit fontScale="90000"/>
          </a:bodyPr>
          <a:lstStyle/>
          <a:p>
            <a:r>
              <a:rPr lang="fa-IR" dirty="0"/>
              <a:t>آیا فرد را می توان در معاینات بدو شروع به کار مشروط تایید کرد؟</a:t>
            </a:r>
            <a:endParaRPr lang="en-US" dirty="0"/>
          </a:p>
        </p:txBody>
      </p:sp>
      <p:sp>
        <p:nvSpPr>
          <p:cNvPr id="3" name="Content Placeholder 2">
            <a:extLst>
              <a:ext uri="{FF2B5EF4-FFF2-40B4-BE49-F238E27FC236}">
                <a16:creationId xmlns:a16="http://schemas.microsoft.com/office/drawing/2014/main" id="{B1F13130-1F7E-4A54-A1C4-B88C12DE6AEC}"/>
              </a:ext>
            </a:extLst>
          </p:cNvPr>
          <p:cNvSpPr>
            <a:spLocks noGrp="1"/>
          </p:cNvSpPr>
          <p:nvPr>
            <p:ph idx="1"/>
          </p:nvPr>
        </p:nvSpPr>
        <p:spPr/>
        <p:txBody>
          <a:bodyPr/>
          <a:lstStyle/>
          <a:p>
            <a:r>
              <a:rPr lang="fa-IR" dirty="0"/>
              <a:t>در موارد این چنین بلامانع است</a:t>
            </a:r>
          </a:p>
          <a:p>
            <a:r>
              <a:rPr lang="fa-IR" dirty="0"/>
              <a:t>فرد افت بینایی دارد که با عینک رفع می شود. </a:t>
            </a:r>
          </a:p>
          <a:p>
            <a:r>
              <a:rPr lang="fa-IR" dirty="0"/>
              <a:t>پزشک فرد را مشروط به استفاده از عینک می نماید.</a:t>
            </a:r>
          </a:p>
          <a:p>
            <a:r>
              <a:rPr lang="fa-IR" dirty="0"/>
              <a:t>یا فرد انگل دارد مشروط به درمان انگل می نماید.</a:t>
            </a:r>
          </a:p>
          <a:p>
            <a:pPr marL="0" indent="0">
              <a:buNone/>
            </a:pPr>
            <a:endParaRPr lang="en-US" dirty="0"/>
          </a:p>
        </p:txBody>
      </p:sp>
      <p:sp>
        <p:nvSpPr>
          <p:cNvPr id="4" name="Date Placeholder 3">
            <a:extLst>
              <a:ext uri="{FF2B5EF4-FFF2-40B4-BE49-F238E27FC236}">
                <a16:creationId xmlns:a16="http://schemas.microsoft.com/office/drawing/2014/main" id="{2D836D93-F133-45B2-A5C3-FC33BCDF50DC}"/>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98502894-196C-4952-99D2-4018A2B11389}"/>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902317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a:extLst>
              <a:ext uri="{FF2B5EF4-FFF2-40B4-BE49-F238E27FC236}">
                <a16:creationId xmlns:a16="http://schemas.microsoft.com/office/drawing/2014/main" id="{E95A9073-61B1-4ABD-A4C9-7183E0A8AB8A}"/>
              </a:ext>
            </a:extLst>
          </p:cNvPr>
          <p:cNvSpPr>
            <a:spLocks noGrp="1"/>
          </p:cNvSpPr>
          <p:nvPr>
            <p:ph type="dt" sz="quarter" idx="10"/>
          </p:nvPr>
        </p:nvSpPr>
        <p:spPr bwMode="auto">
          <a:xfrm>
            <a:off x="107950" y="6427788"/>
            <a:ext cx="2133600" cy="457200"/>
          </a:xfrm>
          <a:ln>
            <a:miter lim="800000"/>
            <a:headEnd/>
            <a:tailEnd/>
          </a:ln>
        </p:spPr>
        <p:txBody>
          <a:bodyPr/>
          <a:lstStyle/>
          <a:p>
            <a:pPr defTabSz="912813">
              <a:defRPr/>
            </a:pPr>
            <a:r>
              <a:rPr lang="en-US">
                <a:solidFill>
                  <a:schemeClr val="tx2">
                    <a:shade val="90000"/>
                  </a:schemeClr>
                </a:solidFill>
              </a:rPr>
              <a:t>1392</a:t>
            </a:r>
          </a:p>
        </p:txBody>
      </p:sp>
      <p:sp>
        <p:nvSpPr>
          <p:cNvPr id="3" name="Footer Placeholder 2">
            <a:extLst>
              <a:ext uri="{FF2B5EF4-FFF2-40B4-BE49-F238E27FC236}">
                <a16:creationId xmlns:a16="http://schemas.microsoft.com/office/drawing/2014/main" id="{3BA62BCA-EB2F-4035-820C-D5F7DBBCE4E2}"/>
              </a:ext>
            </a:extLst>
          </p:cNvPr>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4" name="Title 1">
            <a:extLst>
              <a:ext uri="{FF2B5EF4-FFF2-40B4-BE49-F238E27FC236}">
                <a16:creationId xmlns:a16="http://schemas.microsoft.com/office/drawing/2014/main" id="{9F908468-B05F-4EAD-BBDA-1839746BC8D7}"/>
              </a:ext>
            </a:extLst>
          </p:cNvPr>
          <p:cNvSpPr txBox="1">
            <a:spLocks/>
          </p:cNvSpPr>
          <p:nvPr/>
        </p:nvSpPr>
        <p:spPr bwMode="auto">
          <a:xfrm>
            <a:off x="468313" y="5157788"/>
            <a:ext cx="8229600" cy="1143000"/>
          </a:xfrm>
          <a:prstGeom prst="rect">
            <a:avLst/>
          </a:prstGeom>
          <a:noFill/>
          <a:ln w="9525">
            <a:noFill/>
            <a:miter lim="800000"/>
            <a:headEnd/>
            <a:tailEnd/>
          </a:ln>
          <a:effectLst/>
        </p:spPr>
        <p:txBody>
          <a:bodyPr anchor="ctr"/>
          <a:lstStyle/>
          <a:p>
            <a:pPr algn="ctr" rtl="1" eaLnBrk="0" hangingPunct="0">
              <a:defRPr/>
            </a:pPr>
            <a:r>
              <a:rPr lang="fa-IR" sz="9600" b="1" kern="0" dirty="0">
                <a:solidFill>
                  <a:schemeClr val="tx2"/>
                </a:solidFill>
                <a:effectLst>
                  <a:outerShdw blurRad="38100" dist="38100" dir="2700000" algn="tl">
                    <a:srgbClr val="000000"/>
                  </a:outerShdw>
                </a:effectLst>
                <a:latin typeface="+mj-lt"/>
                <a:ea typeface="+mj-ea"/>
                <a:cs typeface="B Titr" pitchFamily="2" charset="-78"/>
              </a:rPr>
              <a:t>بیماری شغلی</a:t>
            </a:r>
          </a:p>
        </p:txBody>
      </p:sp>
      <p:sp>
        <p:nvSpPr>
          <p:cNvPr id="7" name="Down Arrow 6">
            <a:extLst>
              <a:ext uri="{FF2B5EF4-FFF2-40B4-BE49-F238E27FC236}">
                <a16:creationId xmlns:a16="http://schemas.microsoft.com/office/drawing/2014/main" id="{9BDBA176-43CE-407E-AA5E-8FD4517F07AE}"/>
              </a:ext>
            </a:extLst>
          </p:cNvPr>
          <p:cNvSpPr/>
          <p:nvPr/>
        </p:nvSpPr>
        <p:spPr>
          <a:xfrm rot="10800000">
            <a:off x="2123728" y="4077072"/>
            <a:ext cx="4860032" cy="1080120"/>
          </a:xfrm>
          <a:prstGeom prst="down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itle 1">
            <a:extLst>
              <a:ext uri="{FF2B5EF4-FFF2-40B4-BE49-F238E27FC236}">
                <a16:creationId xmlns:a16="http://schemas.microsoft.com/office/drawing/2014/main" id="{C4176D0D-9EA6-4EF3-AC73-E2309D5A8DDF}"/>
              </a:ext>
            </a:extLst>
          </p:cNvPr>
          <p:cNvSpPr txBox="1">
            <a:spLocks/>
          </p:cNvSpPr>
          <p:nvPr/>
        </p:nvSpPr>
        <p:spPr bwMode="auto">
          <a:xfrm>
            <a:off x="0" y="0"/>
            <a:ext cx="5472113" cy="1143000"/>
          </a:xfrm>
          <a:prstGeom prst="rect">
            <a:avLst/>
          </a:prstGeom>
          <a:noFill/>
          <a:ln w="9525">
            <a:noFill/>
            <a:miter lim="800000"/>
            <a:headEnd/>
            <a:tailEnd/>
          </a:ln>
          <a:effectLst/>
        </p:spPr>
        <p:txBody>
          <a:bodyPr anchor="ctr"/>
          <a:lstStyle/>
          <a:p>
            <a:pPr algn="ctr" rtl="1" eaLnBrk="0" hangingPunct="0">
              <a:defRPr/>
            </a:pPr>
            <a:r>
              <a:rPr lang="fa-IR" sz="8000" b="1" kern="0" dirty="0">
                <a:solidFill>
                  <a:schemeClr val="tx2"/>
                </a:solidFill>
                <a:effectLst>
                  <a:outerShdw blurRad="38100" dist="38100" dir="2700000" algn="tl">
                    <a:srgbClr val="000000"/>
                  </a:outerShdw>
                </a:effectLst>
                <a:latin typeface="+mj-lt"/>
                <a:ea typeface="+mj-ea"/>
                <a:cs typeface="B Titr" pitchFamily="2" charset="-78"/>
              </a:rPr>
              <a:t>مدت مسئولیت</a:t>
            </a:r>
          </a:p>
        </p:txBody>
      </p:sp>
      <p:sp>
        <p:nvSpPr>
          <p:cNvPr id="11" name="Title 1">
            <a:extLst>
              <a:ext uri="{FF2B5EF4-FFF2-40B4-BE49-F238E27FC236}">
                <a16:creationId xmlns:a16="http://schemas.microsoft.com/office/drawing/2014/main" id="{11D02EE4-A83C-4CE8-999F-C85BDEB7281F}"/>
              </a:ext>
            </a:extLst>
          </p:cNvPr>
          <p:cNvSpPr txBox="1">
            <a:spLocks/>
          </p:cNvSpPr>
          <p:nvPr/>
        </p:nvSpPr>
        <p:spPr bwMode="auto">
          <a:xfrm>
            <a:off x="755650" y="981075"/>
            <a:ext cx="7200900" cy="1143000"/>
          </a:xfrm>
          <a:prstGeom prst="rect">
            <a:avLst/>
          </a:prstGeom>
          <a:noFill/>
          <a:ln w="9525">
            <a:noFill/>
            <a:miter lim="800000"/>
            <a:headEnd/>
            <a:tailEnd/>
          </a:ln>
          <a:effectLst/>
        </p:spPr>
        <p:txBody>
          <a:bodyPr anchor="ctr"/>
          <a:lstStyle/>
          <a:p>
            <a:pPr algn="ctr" rtl="1" eaLnBrk="0" hangingPunct="0">
              <a:defRPr/>
            </a:pPr>
            <a:r>
              <a:rPr lang="fa-IR" sz="4800" b="1" kern="0" dirty="0">
                <a:solidFill>
                  <a:schemeClr val="tx2"/>
                </a:solidFill>
                <a:effectLst>
                  <a:outerShdw blurRad="38100" dist="38100" dir="2700000" algn="tl">
                    <a:srgbClr val="000000"/>
                  </a:outerShdw>
                </a:effectLst>
                <a:latin typeface="+mj-lt"/>
                <a:ea typeface="+mj-ea"/>
                <a:cs typeface="B Titr" pitchFamily="2" charset="-78"/>
              </a:rPr>
              <a:t>مسئولیت قانونی بعهده کارفرما</a:t>
            </a:r>
          </a:p>
        </p:txBody>
      </p:sp>
      <p:sp>
        <p:nvSpPr>
          <p:cNvPr id="12" name="Title 1">
            <a:extLst>
              <a:ext uri="{FF2B5EF4-FFF2-40B4-BE49-F238E27FC236}">
                <a16:creationId xmlns:a16="http://schemas.microsoft.com/office/drawing/2014/main" id="{C6F38C68-FDA0-4A84-BB29-F95E4191612D}"/>
              </a:ext>
            </a:extLst>
          </p:cNvPr>
          <p:cNvSpPr txBox="1">
            <a:spLocks/>
          </p:cNvSpPr>
          <p:nvPr/>
        </p:nvSpPr>
        <p:spPr bwMode="auto">
          <a:xfrm>
            <a:off x="5724525" y="0"/>
            <a:ext cx="2914650" cy="1143000"/>
          </a:xfrm>
          <a:prstGeom prst="rect">
            <a:avLst/>
          </a:prstGeom>
          <a:noFill/>
          <a:ln w="9525">
            <a:noFill/>
            <a:miter lim="800000"/>
            <a:headEnd/>
            <a:tailEnd/>
          </a:ln>
          <a:effectLst/>
        </p:spPr>
        <p:txBody>
          <a:bodyPr anchor="ctr"/>
          <a:lstStyle/>
          <a:p>
            <a:pPr algn="ctr" rtl="1" eaLnBrk="0" hangingPunct="0">
              <a:defRPr/>
            </a:pPr>
            <a:r>
              <a:rPr lang="fa-IR" sz="8000" b="1" kern="0" dirty="0">
                <a:solidFill>
                  <a:schemeClr val="tx2"/>
                </a:solidFill>
                <a:effectLst>
                  <a:outerShdw blurRad="38100" dist="38100" dir="2700000" algn="tl">
                    <a:srgbClr val="000000"/>
                  </a:outerShdw>
                </a:effectLst>
                <a:latin typeface="+mj-lt"/>
                <a:ea typeface="+mj-ea"/>
                <a:cs typeface="+mj-cs"/>
              </a:rPr>
              <a:t>مزمن</a:t>
            </a:r>
          </a:p>
        </p:txBody>
      </p:sp>
      <p:sp>
        <p:nvSpPr>
          <p:cNvPr id="13" name="Title 1">
            <a:extLst>
              <a:ext uri="{FF2B5EF4-FFF2-40B4-BE49-F238E27FC236}">
                <a16:creationId xmlns:a16="http://schemas.microsoft.com/office/drawing/2014/main" id="{FF949CEE-851E-401D-AE41-17CAC076CC24}"/>
              </a:ext>
            </a:extLst>
          </p:cNvPr>
          <p:cNvSpPr txBox="1">
            <a:spLocks/>
          </p:cNvSpPr>
          <p:nvPr/>
        </p:nvSpPr>
        <p:spPr bwMode="auto">
          <a:xfrm>
            <a:off x="0" y="1989138"/>
            <a:ext cx="4860925" cy="1143000"/>
          </a:xfrm>
          <a:prstGeom prst="rect">
            <a:avLst/>
          </a:prstGeom>
          <a:noFill/>
          <a:ln w="9525">
            <a:noFill/>
            <a:miter lim="800000"/>
            <a:headEnd/>
            <a:tailEnd/>
          </a:ln>
          <a:effectLst/>
        </p:spPr>
        <p:txBody>
          <a:bodyPr anchor="ctr"/>
          <a:lstStyle/>
          <a:p>
            <a:pPr algn="ctr" rtl="1" eaLnBrk="0" hangingPunct="0">
              <a:defRPr/>
            </a:pPr>
            <a:r>
              <a:rPr lang="fa-IR" sz="4800" b="1" kern="0" dirty="0">
                <a:solidFill>
                  <a:schemeClr val="tx2"/>
                </a:solidFill>
                <a:effectLst>
                  <a:outerShdw blurRad="38100" dist="38100" dir="2700000" algn="tl">
                    <a:srgbClr val="000000"/>
                  </a:outerShdw>
                </a:effectLst>
                <a:latin typeface="+mj-lt"/>
                <a:ea typeface="+mj-ea"/>
                <a:cs typeface="B Titr" pitchFamily="2" charset="-78"/>
              </a:rPr>
              <a:t>غالبا غیر قابل درمان</a:t>
            </a:r>
          </a:p>
        </p:txBody>
      </p:sp>
      <p:sp>
        <p:nvSpPr>
          <p:cNvPr id="14" name="Title 1">
            <a:extLst>
              <a:ext uri="{FF2B5EF4-FFF2-40B4-BE49-F238E27FC236}">
                <a16:creationId xmlns:a16="http://schemas.microsoft.com/office/drawing/2014/main" id="{656B6518-0C8C-46DA-8535-EE036F89576C}"/>
              </a:ext>
            </a:extLst>
          </p:cNvPr>
          <p:cNvSpPr txBox="1">
            <a:spLocks/>
          </p:cNvSpPr>
          <p:nvPr/>
        </p:nvSpPr>
        <p:spPr bwMode="auto">
          <a:xfrm>
            <a:off x="2268538" y="4076700"/>
            <a:ext cx="4498975" cy="1143000"/>
          </a:xfrm>
          <a:prstGeom prst="rect">
            <a:avLst/>
          </a:prstGeom>
          <a:noFill/>
          <a:ln w="9525">
            <a:noFill/>
            <a:miter lim="800000"/>
            <a:headEnd/>
            <a:tailEnd/>
          </a:ln>
          <a:effectLst/>
        </p:spPr>
        <p:txBody>
          <a:bodyPr anchor="ctr"/>
          <a:lstStyle/>
          <a:p>
            <a:pPr algn="ctr" rtl="1" eaLnBrk="0" hangingPunct="0">
              <a:defRPr/>
            </a:pPr>
            <a:r>
              <a:rPr lang="fa-IR" sz="4800" b="1" kern="0" dirty="0">
                <a:solidFill>
                  <a:schemeClr val="bg1"/>
                </a:solidFill>
                <a:effectLst>
                  <a:outerShdw blurRad="38100" dist="38100" dir="2700000" algn="tl">
                    <a:srgbClr val="000000"/>
                  </a:outerShdw>
                </a:effectLst>
                <a:latin typeface="+mj-lt"/>
                <a:ea typeface="+mj-ea"/>
                <a:cs typeface="B Titr" pitchFamily="2" charset="-78"/>
              </a:rPr>
              <a:t>خصوصیات</a:t>
            </a:r>
          </a:p>
        </p:txBody>
      </p:sp>
      <p:sp>
        <p:nvSpPr>
          <p:cNvPr id="15" name="Title 1">
            <a:extLst>
              <a:ext uri="{FF2B5EF4-FFF2-40B4-BE49-F238E27FC236}">
                <a16:creationId xmlns:a16="http://schemas.microsoft.com/office/drawing/2014/main" id="{BC48E566-50FC-49A9-9F97-5798FF88F3DB}"/>
              </a:ext>
            </a:extLst>
          </p:cNvPr>
          <p:cNvSpPr txBox="1">
            <a:spLocks/>
          </p:cNvSpPr>
          <p:nvPr/>
        </p:nvSpPr>
        <p:spPr bwMode="auto">
          <a:xfrm>
            <a:off x="785813" y="3068638"/>
            <a:ext cx="7718425" cy="1143000"/>
          </a:xfrm>
          <a:prstGeom prst="rect">
            <a:avLst/>
          </a:prstGeom>
          <a:noFill/>
          <a:ln w="9525">
            <a:noFill/>
            <a:miter lim="800000"/>
            <a:headEnd/>
            <a:tailEnd/>
          </a:ln>
          <a:effectLst/>
        </p:spPr>
        <p:txBody>
          <a:bodyPr anchor="ctr"/>
          <a:lstStyle/>
          <a:p>
            <a:pPr algn="ctr" rtl="1" eaLnBrk="0" hangingPunct="0">
              <a:defRPr/>
            </a:pPr>
            <a:r>
              <a:rPr lang="fa-IR" sz="4000" b="1" kern="0" dirty="0">
                <a:solidFill>
                  <a:schemeClr val="tx2"/>
                </a:solidFill>
                <a:effectLst>
                  <a:outerShdw blurRad="38100" dist="38100" dir="2700000" algn="tl">
                    <a:srgbClr val="000000"/>
                  </a:outerShdw>
                </a:effectLst>
                <a:latin typeface="+mj-lt"/>
                <a:ea typeface="+mj-ea"/>
                <a:cs typeface="B Titr" pitchFamily="2" charset="-78"/>
              </a:rPr>
              <a:t>در اثر تماس با عوامل زیان آور محیط کار</a:t>
            </a:r>
          </a:p>
        </p:txBody>
      </p:sp>
      <p:sp>
        <p:nvSpPr>
          <p:cNvPr id="16" name="Title 1">
            <a:extLst>
              <a:ext uri="{FF2B5EF4-FFF2-40B4-BE49-F238E27FC236}">
                <a16:creationId xmlns:a16="http://schemas.microsoft.com/office/drawing/2014/main" id="{12ECC32D-7698-409F-8CCB-F308134CBDAC}"/>
              </a:ext>
            </a:extLst>
          </p:cNvPr>
          <p:cNvSpPr txBox="1">
            <a:spLocks/>
          </p:cNvSpPr>
          <p:nvPr/>
        </p:nvSpPr>
        <p:spPr bwMode="auto">
          <a:xfrm>
            <a:off x="4356100" y="1916113"/>
            <a:ext cx="4787900" cy="1143000"/>
          </a:xfrm>
          <a:prstGeom prst="rect">
            <a:avLst/>
          </a:prstGeom>
          <a:noFill/>
          <a:ln w="9525">
            <a:noFill/>
            <a:miter lim="800000"/>
            <a:headEnd/>
            <a:tailEnd/>
          </a:ln>
          <a:effectLst/>
        </p:spPr>
        <p:txBody>
          <a:bodyPr anchor="ctr"/>
          <a:lstStyle/>
          <a:p>
            <a:pPr algn="ctr" rtl="1" eaLnBrk="0" hangingPunct="0">
              <a:defRPr/>
            </a:pPr>
            <a:r>
              <a:rPr lang="fa-IR" sz="6600" b="1" kern="0" dirty="0">
                <a:solidFill>
                  <a:schemeClr val="tx2"/>
                </a:solidFill>
                <a:effectLst>
                  <a:outerShdw blurRad="38100" dist="38100" dir="2700000" algn="tl">
                    <a:srgbClr val="000000"/>
                  </a:outerShdw>
                </a:effectLst>
                <a:latin typeface="+mj-lt"/>
                <a:ea typeface="+mj-ea"/>
                <a:cs typeface="B Titr" pitchFamily="2" charset="-78"/>
              </a:rPr>
              <a:t>قابل پیشگیری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6"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0E33-EFED-46D7-AC6A-8DF46B8CFD55}"/>
              </a:ext>
            </a:extLst>
          </p:cNvPr>
          <p:cNvSpPr>
            <a:spLocks noGrp="1"/>
          </p:cNvSpPr>
          <p:nvPr>
            <p:ph type="title"/>
          </p:nvPr>
        </p:nvSpPr>
        <p:spPr/>
        <p:txBody>
          <a:bodyPr>
            <a:normAutofit fontScale="90000"/>
          </a:bodyPr>
          <a:lstStyle/>
          <a:p>
            <a:r>
              <a:rPr lang="fa-IR" dirty="0"/>
              <a:t>آیا فرد را می توان در معاینات بدو شروع به کار مشروط تایید کرد؟</a:t>
            </a:r>
            <a:endParaRPr lang="en-US" dirty="0"/>
          </a:p>
        </p:txBody>
      </p:sp>
      <p:sp>
        <p:nvSpPr>
          <p:cNvPr id="3" name="Content Placeholder 2">
            <a:extLst>
              <a:ext uri="{FF2B5EF4-FFF2-40B4-BE49-F238E27FC236}">
                <a16:creationId xmlns:a16="http://schemas.microsoft.com/office/drawing/2014/main" id="{EEC59E25-A6DD-4988-9DCF-373E7499E5EA}"/>
              </a:ext>
            </a:extLst>
          </p:cNvPr>
          <p:cNvSpPr>
            <a:spLocks noGrp="1"/>
          </p:cNvSpPr>
          <p:nvPr>
            <p:ph idx="1"/>
          </p:nvPr>
        </p:nvSpPr>
        <p:spPr/>
        <p:txBody>
          <a:bodyPr/>
          <a:lstStyle/>
          <a:p>
            <a:r>
              <a:rPr lang="fa-IR" dirty="0"/>
              <a:t>فرد در معرض صدا می باشد و دارای افت شنوایی  پزشک مشروط تایید می کند و شرط را کنترل صدا تعیین می کند.</a:t>
            </a:r>
          </a:p>
          <a:p>
            <a:pPr marL="0" indent="0" algn="ctr">
              <a:buNone/>
            </a:pPr>
            <a:r>
              <a:rPr lang="fa-IR" dirty="0"/>
              <a:t>"مشروط به کنترل صدا بلا مانع است"</a:t>
            </a:r>
          </a:p>
          <a:p>
            <a:pPr marL="0" indent="0" algn="ctr">
              <a:buNone/>
            </a:pPr>
            <a:r>
              <a:rPr lang="fa-IR" dirty="0"/>
              <a:t>این شرط غلط است زیر معنی آن این است که الان </a:t>
            </a:r>
            <a:r>
              <a:rPr lang="fa-IR" dirty="0" err="1"/>
              <a:t>نمی‌تواند</a:t>
            </a:r>
            <a:r>
              <a:rPr lang="fa-IR" dirty="0"/>
              <a:t>.</a:t>
            </a:r>
            <a:endParaRPr lang="en-US" dirty="0"/>
          </a:p>
        </p:txBody>
      </p:sp>
      <p:sp>
        <p:nvSpPr>
          <p:cNvPr id="4" name="Date Placeholder 3">
            <a:extLst>
              <a:ext uri="{FF2B5EF4-FFF2-40B4-BE49-F238E27FC236}">
                <a16:creationId xmlns:a16="http://schemas.microsoft.com/office/drawing/2014/main" id="{A86CCC9D-89BB-4D1D-A30B-BD6E21CFC878}"/>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AF14F4FA-7B23-46D7-B498-36F020FAE402}"/>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40389740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2629-0B25-4EC2-A136-A9BF3C339772}"/>
              </a:ext>
            </a:extLst>
          </p:cNvPr>
          <p:cNvSpPr>
            <a:spLocks noGrp="1"/>
          </p:cNvSpPr>
          <p:nvPr>
            <p:ph type="title"/>
          </p:nvPr>
        </p:nvSpPr>
        <p:spPr/>
        <p:txBody>
          <a:bodyPr/>
          <a:lstStyle/>
          <a:p>
            <a:r>
              <a:rPr lang="fa-IR" dirty="0"/>
              <a:t>شروط معاینات دوره ای</a:t>
            </a:r>
            <a:endParaRPr lang="en-US" dirty="0"/>
          </a:p>
        </p:txBody>
      </p:sp>
      <p:sp>
        <p:nvSpPr>
          <p:cNvPr id="3" name="Content Placeholder 2">
            <a:extLst>
              <a:ext uri="{FF2B5EF4-FFF2-40B4-BE49-F238E27FC236}">
                <a16:creationId xmlns:a16="http://schemas.microsoft.com/office/drawing/2014/main" id="{019B0714-B949-4B74-A376-49D0CE910E85}"/>
              </a:ext>
            </a:extLst>
          </p:cNvPr>
          <p:cNvSpPr>
            <a:spLocks noGrp="1"/>
          </p:cNvSpPr>
          <p:nvPr>
            <p:ph idx="1"/>
          </p:nvPr>
        </p:nvSpPr>
        <p:spPr>
          <a:xfrm>
            <a:off x="179512" y="1600200"/>
            <a:ext cx="8784976" cy="4525963"/>
          </a:xfrm>
        </p:spPr>
        <p:txBody>
          <a:bodyPr/>
          <a:lstStyle/>
          <a:p>
            <a:r>
              <a:rPr lang="fa-IR" dirty="0"/>
              <a:t>مشروط به استفاده از وسایل حفاظت فردی(غلط)</a:t>
            </a:r>
          </a:p>
          <a:p>
            <a:r>
              <a:rPr lang="fa-IR" dirty="0"/>
              <a:t>مشروط به تغییر شغل(غلط)</a:t>
            </a:r>
          </a:p>
          <a:p>
            <a:endParaRPr lang="fa-IR" dirty="0"/>
          </a:p>
          <a:p>
            <a:pPr marL="0" indent="0" algn="ctr">
              <a:buNone/>
            </a:pPr>
            <a:r>
              <a:rPr lang="fa-IR" sz="2800" dirty="0"/>
              <a:t>زیر پزشک مجاز به تعیین محدودیت است نه ارائه راه حل کنترلی</a:t>
            </a:r>
          </a:p>
          <a:p>
            <a:pPr marL="0" indent="0" algn="ctr">
              <a:buNone/>
            </a:pPr>
            <a:r>
              <a:rPr lang="fa-IR" dirty="0"/>
              <a:t>عدم اجرای شروط در زمان شکایت کارگر از کارفرما در میزان قصور کارفرما موثر است.</a:t>
            </a:r>
            <a:endParaRPr lang="en-US" dirty="0"/>
          </a:p>
        </p:txBody>
      </p:sp>
      <p:sp>
        <p:nvSpPr>
          <p:cNvPr id="4" name="Date Placeholder 3">
            <a:extLst>
              <a:ext uri="{FF2B5EF4-FFF2-40B4-BE49-F238E27FC236}">
                <a16:creationId xmlns:a16="http://schemas.microsoft.com/office/drawing/2014/main" id="{11E2C8F7-8E1F-4580-A722-E75F7FCDD7A5}"/>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D52E549A-953F-453D-AC58-748F31790E88}"/>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1566408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DC8A-6A5D-4B22-8BED-8E14F4CBB069}"/>
              </a:ext>
            </a:extLst>
          </p:cNvPr>
          <p:cNvSpPr>
            <a:spLocks noGrp="1"/>
          </p:cNvSpPr>
          <p:nvPr>
            <p:ph type="title"/>
          </p:nvPr>
        </p:nvSpPr>
        <p:spPr/>
        <p:txBody>
          <a:bodyPr/>
          <a:lstStyle/>
          <a:p>
            <a:r>
              <a:rPr lang="fa-IR" dirty="0"/>
              <a:t>معاینات قبل از استخدام</a:t>
            </a:r>
            <a:endParaRPr lang="en-US" dirty="0"/>
          </a:p>
        </p:txBody>
      </p:sp>
      <p:sp>
        <p:nvSpPr>
          <p:cNvPr id="3" name="Content Placeholder 2">
            <a:extLst>
              <a:ext uri="{FF2B5EF4-FFF2-40B4-BE49-F238E27FC236}">
                <a16:creationId xmlns:a16="http://schemas.microsoft.com/office/drawing/2014/main" id="{AF8C6731-E00D-4E91-8995-B873E96EABCC}"/>
              </a:ext>
            </a:extLst>
          </p:cNvPr>
          <p:cNvSpPr>
            <a:spLocks noGrp="1"/>
          </p:cNvSpPr>
          <p:nvPr>
            <p:ph idx="1"/>
          </p:nvPr>
        </p:nvSpPr>
        <p:spPr/>
        <p:txBody>
          <a:bodyPr/>
          <a:lstStyle/>
          <a:p>
            <a:r>
              <a:rPr lang="fa-IR" dirty="0" err="1"/>
              <a:t>ونیل</a:t>
            </a:r>
            <a:r>
              <a:rPr lang="fa-IR" dirty="0"/>
              <a:t> </a:t>
            </a:r>
            <a:r>
              <a:rPr lang="fa-IR" dirty="0" err="1"/>
              <a:t>کلراید</a:t>
            </a:r>
            <a:endParaRPr lang="fa-IR" dirty="0"/>
          </a:p>
          <a:p>
            <a:r>
              <a:rPr lang="fa-IR" dirty="0"/>
              <a:t>راننده ماشین سنگین بین شهری است</a:t>
            </a:r>
          </a:p>
          <a:p>
            <a:r>
              <a:rPr lang="fa-IR" dirty="0" err="1"/>
              <a:t>اپراتور</a:t>
            </a:r>
            <a:r>
              <a:rPr lang="fa-IR" dirty="0"/>
              <a:t> </a:t>
            </a:r>
            <a:r>
              <a:rPr lang="fa-IR" dirty="0" err="1"/>
              <a:t>تاورکرین</a:t>
            </a:r>
            <a:endParaRPr lang="fa-IR" dirty="0"/>
          </a:p>
          <a:p>
            <a:r>
              <a:rPr lang="fa-IR" dirty="0"/>
              <a:t>کارگر </a:t>
            </a:r>
            <a:r>
              <a:rPr lang="fa-IR" dirty="0" err="1"/>
              <a:t>سورت</a:t>
            </a:r>
            <a:r>
              <a:rPr lang="fa-IR" dirty="0"/>
              <a:t> است</a:t>
            </a:r>
          </a:p>
          <a:p>
            <a:r>
              <a:rPr lang="fa-IR" dirty="0" err="1"/>
              <a:t>کارگرریخته</a:t>
            </a:r>
            <a:r>
              <a:rPr lang="fa-IR" dirty="0"/>
              <a:t> گر(</a:t>
            </a:r>
            <a:r>
              <a:rPr lang="fa-IR" dirty="0" err="1"/>
              <a:t>سیلیس</a:t>
            </a:r>
            <a:r>
              <a:rPr lang="fa-IR" dirty="0"/>
              <a:t>) معاینات دوره ای</a:t>
            </a:r>
            <a:endParaRPr lang="en-US" dirty="0"/>
          </a:p>
        </p:txBody>
      </p:sp>
      <p:sp>
        <p:nvSpPr>
          <p:cNvPr id="4" name="Date Placeholder 3">
            <a:extLst>
              <a:ext uri="{FF2B5EF4-FFF2-40B4-BE49-F238E27FC236}">
                <a16:creationId xmlns:a16="http://schemas.microsoft.com/office/drawing/2014/main" id="{2337E210-8AA5-415D-9658-56F8B7206556}"/>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8FD50D2E-EBB4-4FED-930F-2B9882A91CEE}"/>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60721513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B90918-BDB6-4525-A5E1-0D2B5D3EB3C7}"/>
              </a:ext>
            </a:extLst>
          </p:cNvPr>
          <p:cNvSpPr>
            <a:spLocks noGrp="1"/>
          </p:cNvSpPr>
          <p:nvPr>
            <p:ph type="dt" sz="half" idx="10"/>
          </p:nvPr>
        </p:nvSpPr>
        <p:spPr/>
        <p:txBody>
          <a:bodyPr/>
          <a:lstStyle/>
          <a:p>
            <a:r>
              <a:rPr lang="en-US"/>
              <a:t>تابستان 1402</a:t>
            </a:r>
            <a:endParaRPr lang="fa-IR"/>
          </a:p>
        </p:txBody>
      </p:sp>
      <p:sp>
        <p:nvSpPr>
          <p:cNvPr id="3" name="Footer Placeholder 2">
            <a:extLst>
              <a:ext uri="{FF2B5EF4-FFF2-40B4-BE49-F238E27FC236}">
                <a16:creationId xmlns:a16="http://schemas.microsoft.com/office/drawing/2014/main" id="{723178EB-F5D2-40BC-9170-C32EF7BB86E7}"/>
              </a:ext>
            </a:extLst>
          </p:cNvPr>
          <p:cNvSpPr>
            <a:spLocks noGrp="1"/>
          </p:cNvSpPr>
          <p:nvPr>
            <p:ph type="ftr" sz="quarter" idx="11"/>
          </p:nvPr>
        </p:nvSpPr>
        <p:spPr/>
        <p:txBody>
          <a:bodyPr/>
          <a:lstStyle/>
          <a:p>
            <a:r>
              <a:rPr lang="fa-IR"/>
              <a:t>جواد برازنده</a:t>
            </a:r>
          </a:p>
        </p:txBody>
      </p:sp>
      <p:pic>
        <p:nvPicPr>
          <p:cNvPr id="5" name="Picture 4">
            <a:extLst>
              <a:ext uri="{FF2B5EF4-FFF2-40B4-BE49-F238E27FC236}">
                <a16:creationId xmlns:a16="http://schemas.microsoft.com/office/drawing/2014/main" id="{73EB75DD-98C3-4999-906D-A2912D016151}"/>
              </a:ext>
            </a:extLst>
          </p:cNvPr>
          <p:cNvPicPr>
            <a:picLocks noChangeAspect="1"/>
          </p:cNvPicPr>
          <p:nvPr/>
        </p:nvPicPr>
        <p:blipFill rotWithShape="1">
          <a:blip r:embed="rId2"/>
          <a:srcRect l="28333" t="21987" r="24013" b="9381"/>
          <a:stretch/>
        </p:blipFill>
        <p:spPr>
          <a:xfrm>
            <a:off x="0" y="-88969"/>
            <a:ext cx="9144000" cy="7035938"/>
          </a:xfrm>
          <a:prstGeom prst="rect">
            <a:avLst/>
          </a:prstGeom>
        </p:spPr>
      </p:pic>
    </p:spTree>
    <p:extLst>
      <p:ext uri="{BB962C8B-B14F-4D97-AF65-F5344CB8AC3E}">
        <p14:creationId xmlns:p14="http://schemas.microsoft.com/office/powerpoint/2010/main" val="407743619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AADA-CAF9-4EE0-8EDD-81A02AE7D611}"/>
              </a:ext>
            </a:extLst>
          </p:cNvPr>
          <p:cNvSpPr>
            <a:spLocks noGrp="1"/>
          </p:cNvSpPr>
          <p:nvPr>
            <p:ph type="title"/>
          </p:nvPr>
        </p:nvSpPr>
        <p:spPr>
          <a:xfrm>
            <a:off x="491549" y="73454"/>
            <a:ext cx="8229600" cy="1143000"/>
          </a:xfrm>
        </p:spPr>
        <p:txBody>
          <a:bodyPr/>
          <a:lstStyle/>
          <a:p>
            <a:r>
              <a:rPr lang="fa-IR" dirty="0"/>
              <a:t>معاینات قبل از استخدام</a:t>
            </a:r>
            <a:endParaRPr lang="en-US" dirty="0"/>
          </a:p>
        </p:txBody>
      </p:sp>
      <p:sp>
        <p:nvSpPr>
          <p:cNvPr id="3" name="Content Placeholder 2">
            <a:extLst>
              <a:ext uri="{FF2B5EF4-FFF2-40B4-BE49-F238E27FC236}">
                <a16:creationId xmlns:a16="http://schemas.microsoft.com/office/drawing/2014/main" id="{E6A18D4E-6135-42DC-B1B6-6AB78958ED42}"/>
              </a:ext>
            </a:extLst>
          </p:cNvPr>
          <p:cNvSpPr>
            <a:spLocks noGrp="1"/>
          </p:cNvSpPr>
          <p:nvPr>
            <p:ph idx="1"/>
          </p:nvPr>
        </p:nvSpPr>
        <p:spPr>
          <a:xfrm>
            <a:off x="3661048" y="947744"/>
            <a:ext cx="5482952" cy="728564"/>
          </a:xfrm>
        </p:spPr>
        <p:txBody>
          <a:bodyPr>
            <a:normAutofit/>
          </a:bodyPr>
          <a:lstStyle/>
          <a:p>
            <a:pPr marL="0" indent="0">
              <a:buNone/>
            </a:pPr>
            <a:r>
              <a:rPr lang="fa-IR" dirty="0"/>
              <a:t>کارگر در معرض اسید </a:t>
            </a:r>
            <a:r>
              <a:rPr lang="fa-IR" dirty="0" err="1"/>
              <a:t>نیتریک</a:t>
            </a:r>
            <a:endParaRPr lang="en-US" dirty="0"/>
          </a:p>
          <a:p>
            <a:pPr marL="0" indent="0">
              <a:buNone/>
            </a:pPr>
            <a:endParaRPr lang="en-US" dirty="0"/>
          </a:p>
        </p:txBody>
      </p:sp>
      <p:sp>
        <p:nvSpPr>
          <p:cNvPr id="4" name="Date Placeholder 3">
            <a:extLst>
              <a:ext uri="{FF2B5EF4-FFF2-40B4-BE49-F238E27FC236}">
                <a16:creationId xmlns:a16="http://schemas.microsoft.com/office/drawing/2014/main" id="{2224CD10-B504-4BA4-B810-3902629D5DEC}"/>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CD0C4000-09DD-423A-A468-C466E819E635}"/>
              </a:ext>
            </a:extLst>
          </p:cNvPr>
          <p:cNvSpPr>
            <a:spLocks noGrp="1"/>
          </p:cNvSpPr>
          <p:nvPr>
            <p:ph type="ftr" sz="quarter" idx="11"/>
          </p:nvPr>
        </p:nvSpPr>
        <p:spPr/>
        <p:txBody>
          <a:bodyPr/>
          <a:lstStyle/>
          <a:p>
            <a:r>
              <a:rPr lang="fa-IR"/>
              <a:t>جواد برازنده</a:t>
            </a:r>
          </a:p>
        </p:txBody>
      </p:sp>
      <p:pic>
        <p:nvPicPr>
          <p:cNvPr id="7" name="Picture 6">
            <a:extLst>
              <a:ext uri="{FF2B5EF4-FFF2-40B4-BE49-F238E27FC236}">
                <a16:creationId xmlns:a16="http://schemas.microsoft.com/office/drawing/2014/main" id="{6B8B205F-5AF0-436F-B52B-A655DDF94271}"/>
              </a:ext>
            </a:extLst>
          </p:cNvPr>
          <p:cNvPicPr>
            <a:picLocks noChangeAspect="1"/>
          </p:cNvPicPr>
          <p:nvPr/>
        </p:nvPicPr>
        <p:blipFill rotWithShape="1">
          <a:blip r:embed="rId2"/>
          <a:srcRect l="46850" t="28991" r="24013" b="9380"/>
          <a:stretch/>
        </p:blipFill>
        <p:spPr>
          <a:xfrm>
            <a:off x="4743687" y="1874931"/>
            <a:ext cx="4427984" cy="4909615"/>
          </a:xfrm>
          <a:prstGeom prst="rect">
            <a:avLst/>
          </a:prstGeom>
        </p:spPr>
      </p:pic>
      <p:sp>
        <p:nvSpPr>
          <p:cNvPr id="8" name="Content Placeholder 2">
            <a:extLst>
              <a:ext uri="{FF2B5EF4-FFF2-40B4-BE49-F238E27FC236}">
                <a16:creationId xmlns:a16="http://schemas.microsoft.com/office/drawing/2014/main" id="{4151D65C-6592-4AD5-8781-EF14228519E1}"/>
              </a:ext>
            </a:extLst>
          </p:cNvPr>
          <p:cNvSpPr txBox="1">
            <a:spLocks/>
          </p:cNvSpPr>
          <p:nvPr/>
        </p:nvSpPr>
        <p:spPr>
          <a:xfrm>
            <a:off x="-1" y="1945018"/>
            <a:ext cx="4629225" cy="4378368"/>
          </a:xfrm>
          <a:prstGeom prst="rect">
            <a:avLst/>
          </a:prstGeom>
        </p:spPr>
        <p:txBody>
          <a:bodyPr vert="horz" lIns="91440" tIns="45720" rIns="91440" bIns="45720" rtlCol="0">
            <a:normAutofit lnSpcReduction="10000"/>
          </a:bodyPr>
          <a:lstStyle>
            <a:lvl1pPr marL="342900" indent="-342900" algn="just" defTabSz="914400" rtl="1" eaLnBrk="1" latinLnBrk="0" hangingPunct="1">
              <a:spcBef>
                <a:spcPct val="20000"/>
              </a:spcBef>
              <a:buFont typeface="Arial" pitchFamily="34" charset="0"/>
              <a:buChar char="•"/>
              <a:defRPr sz="3200" kern="1200">
                <a:solidFill>
                  <a:schemeClr val="tx1"/>
                </a:solidFill>
                <a:latin typeface="+mn-lt"/>
                <a:ea typeface="+mn-ea"/>
                <a:cs typeface="B Titr" pitchFamily="2" charset="-78"/>
              </a:defRPr>
            </a:lvl1pPr>
            <a:lvl2pPr marL="742950" indent="-285750" algn="just" defTabSz="914400" rtl="1" eaLnBrk="1" latinLnBrk="0" hangingPunct="1">
              <a:spcBef>
                <a:spcPct val="20000"/>
              </a:spcBef>
              <a:buFont typeface="Arial" pitchFamily="34" charset="0"/>
              <a:buChar char="–"/>
              <a:defRPr sz="2800" kern="1200">
                <a:solidFill>
                  <a:schemeClr val="tx1"/>
                </a:solidFill>
                <a:latin typeface="+mn-lt"/>
                <a:ea typeface="+mn-ea"/>
                <a:cs typeface="B Titr" pitchFamily="2" charset="-78"/>
              </a:defRPr>
            </a:lvl2pPr>
            <a:lvl3pPr marL="1143000" indent="-228600" algn="just" defTabSz="914400" rtl="1" eaLnBrk="1" latinLnBrk="0" hangingPunct="1">
              <a:spcBef>
                <a:spcPct val="20000"/>
              </a:spcBef>
              <a:buFont typeface="Arial" pitchFamily="34" charset="0"/>
              <a:buChar char="•"/>
              <a:defRPr sz="2400" kern="1200">
                <a:solidFill>
                  <a:schemeClr val="tx1"/>
                </a:solidFill>
                <a:latin typeface="+mn-lt"/>
                <a:ea typeface="+mn-ea"/>
                <a:cs typeface="B Titr" pitchFamily="2" charset="-78"/>
              </a:defRPr>
            </a:lvl3pPr>
            <a:lvl4pPr marL="1600200" indent="-228600" algn="just" defTabSz="914400" rtl="1" eaLnBrk="1" latinLnBrk="0" hangingPunct="1">
              <a:spcBef>
                <a:spcPct val="20000"/>
              </a:spcBef>
              <a:buFont typeface="Arial" pitchFamily="34" charset="0"/>
              <a:buChar char="–"/>
              <a:defRPr sz="2000" kern="1200">
                <a:solidFill>
                  <a:schemeClr val="tx1"/>
                </a:solidFill>
                <a:latin typeface="+mn-lt"/>
                <a:ea typeface="+mn-ea"/>
                <a:cs typeface="B Titr" pitchFamily="2" charset="-78"/>
              </a:defRPr>
            </a:lvl4pPr>
            <a:lvl5pPr marL="2057400" indent="-228600" algn="just" defTabSz="914400" rtl="1" eaLnBrk="1" latinLnBrk="0" hangingPunct="1">
              <a:spcBef>
                <a:spcPct val="20000"/>
              </a:spcBef>
              <a:buFont typeface="Arial" pitchFamily="34" charset="0"/>
              <a:buChar char="»"/>
              <a:defRPr sz="2000" kern="1200">
                <a:solidFill>
                  <a:schemeClr val="tx1"/>
                </a:solidFill>
                <a:latin typeface="+mn-lt"/>
                <a:ea typeface="+mn-ea"/>
                <a:cs typeface="B Titr"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 </a:t>
            </a:r>
            <a:r>
              <a:rPr lang="fa-IR" dirty="0" err="1"/>
              <a:t>ابتداي</a:t>
            </a:r>
            <a:r>
              <a:rPr lang="fa-IR" dirty="0"/>
              <a:t> </a:t>
            </a:r>
            <a:r>
              <a:rPr lang="fa-IR" dirty="0" err="1"/>
              <a:t>كلمه</a:t>
            </a:r>
            <a:r>
              <a:rPr lang="fa-IR" dirty="0"/>
              <a:t> </a:t>
            </a:r>
            <a:r>
              <a:rPr lang="en-US" dirty="0"/>
              <a:t>DECAY </a:t>
            </a:r>
          </a:p>
          <a:p>
            <a:pPr marL="0" indent="0">
              <a:buNone/>
            </a:pPr>
            <a:r>
              <a:rPr lang="fa-IR" dirty="0"/>
              <a:t>به </a:t>
            </a:r>
            <a:r>
              <a:rPr lang="fa-IR" dirty="0" err="1"/>
              <a:t>معناي</a:t>
            </a:r>
            <a:r>
              <a:rPr lang="fa-IR" dirty="0"/>
              <a:t> </a:t>
            </a:r>
            <a:r>
              <a:rPr lang="fa-IR" dirty="0" err="1"/>
              <a:t>پوسيده</a:t>
            </a:r>
            <a:endParaRPr lang="fa-IR" dirty="0"/>
          </a:p>
          <a:p>
            <a:pPr marL="0" indent="0">
              <a:buNone/>
            </a:pPr>
            <a:r>
              <a:rPr lang="fa-IR" dirty="0"/>
              <a:t> </a:t>
            </a:r>
            <a:r>
              <a:rPr lang="en-US" dirty="0"/>
              <a:t>M </a:t>
            </a:r>
            <a:r>
              <a:rPr lang="fa-IR" dirty="0" err="1"/>
              <a:t>ابتداي</a:t>
            </a:r>
            <a:r>
              <a:rPr lang="fa-IR" dirty="0"/>
              <a:t> </a:t>
            </a:r>
            <a:r>
              <a:rPr lang="fa-IR" dirty="0" err="1"/>
              <a:t>كلمه‌ي</a:t>
            </a:r>
            <a:r>
              <a:rPr lang="fa-IR" dirty="0"/>
              <a:t> </a:t>
            </a:r>
            <a:r>
              <a:rPr lang="en-US" dirty="0"/>
              <a:t>MISSING </a:t>
            </a:r>
          </a:p>
          <a:p>
            <a:pPr marL="0" indent="0">
              <a:buNone/>
            </a:pPr>
            <a:r>
              <a:rPr lang="fa-IR" dirty="0"/>
              <a:t>به </a:t>
            </a:r>
            <a:r>
              <a:rPr lang="fa-IR" dirty="0" err="1"/>
              <a:t>معناي</a:t>
            </a:r>
            <a:r>
              <a:rPr lang="fa-IR" dirty="0"/>
              <a:t> افتاده </a:t>
            </a:r>
            <a:r>
              <a:rPr lang="fa-IR" dirty="0" err="1"/>
              <a:t>يا</a:t>
            </a:r>
            <a:r>
              <a:rPr lang="fa-IR" dirty="0"/>
              <a:t> </a:t>
            </a:r>
            <a:r>
              <a:rPr lang="fa-IR" dirty="0" err="1"/>
              <a:t>كشيده</a:t>
            </a:r>
            <a:r>
              <a:rPr lang="fa-IR" dirty="0"/>
              <a:t> شده</a:t>
            </a:r>
          </a:p>
          <a:p>
            <a:pPr marL="0" indent="0">
              <a:buNone/>
            </a:pPr>
            <a:r>
              <a:rPr lang="en-US" dirty="0"/>
              <a:t>F </a:t>
            </a:r>
            <a:r>
              <a:rPr lang="fa-IR" dirty="0" err="1"/>
              <a:t>ابتداي</a:t>
            </a:r>
            <a:r>
              <a:rPr lang="fa-IR" dirty="0"/>
              <a:t> </a:t>
            </a:r>
            <a:r>
              <a:rPr lang="fa-IR" dirty="0" err="1"/>
              <a:t>كلمه</a:t>
            </a:r>
            <a:r>
              <a:rPr lang="fa-IR" dirty="0"/>
              <a:t> </a:t>
            </a:r>
            <a:r>
              <a:rPr lang="en-US" dirty="0"/>
              <a:t>FILLING </a:t>
            </a:r>
          </a:p>
          <a:p>
            <a:pPr marL="0" indent="0">
              <a:buNone/>
            </a:pPr>
            <a:r>
              <a:rPr lang="fa-IR" dirty="0"/>
              <a:t>به </a:t>
            </a:r>
            <a:r>
              <a:rPr lang="fa-IR" dirty="0" err="1"/>
              <a:t>معناي</a:t>
            </a:r>
            <a:r>
              <a:rPr lang="fa-IR" dirty="0"/>
              <a:t> پر شده </a:t>
            </a:r>
            <a:endParaRPr lang="en-US" dirty="0"/>
          </a:p>
          <a:p>
            <a:pPr marL="0" indent="0">
              <a:buNone/>
            </a:pPr>
            <a:r>
              <a:rPr lang="en-US" dirty="0"/>
              <a:t>T </a:t>
            </a:r>
            <a:r>
              <a:rPr lang="fa-IR" dirty="0" err="1"/>
              <a:t>ابتداي</a:t>
            </a:r>
            <a:r>
              <a:rPr lang="fa-IR" dirty="0"/>
              <a:t> </a:t>
            </a:r>
            <a:r>
              <a:rPr lang="fa-IR" dirty="0" err="1"/>
              <a:t>كلمه‌ي</a:t>
            </a:r>
            <a:r>
              <a:rPr lang="en-US" dirty="0"/>
              <a:t>TEETH </a:t>
            </a:r>
          </a:p>
          <a:p>
            <a:pPr marL="0" indent="0">
              <a:buNone/>
            </a:pPr>
            <a:r>
              <a:rPr lang="fa-IR" dirty="0"/>
              <a:t>به </a:t>
            </a:r>
            <a:r>
              <a:rPr lang="fa-IR" dirty="0" err="1"/>
              <a:t>معناي</a:t>
            </a:r>
            <a:r>
              <a:rPr lang="fa-IR" dirty="0"/>
              <a:t> </a:t>
            </a:r>
            <a:r>
              <a:rPr lang="fa-IR" dirty="0" err="1"/>
              <a:t>دندان‌ها</a:t>
            </a:r>
            <a:endParaRPr lang="en-US" dirty="0"/>
          </a:p>
        </p:txBody>
      </p:sp>
      <p:sp>
        <p:nvSpPr>
          <p:cNvPr id="9" name="Content Placeholder 2">
            <a:extLst>
              <a:ext uri="{FF2B5EF4-FFF2-40B4-BE49-F238E27FC236}">
                <a16:creationId xmlns:a16="http://schemas.microsoft.com/office/drawing/2014/main" id="{7081C964-EE69-4C56-9BC1-21F50E16BB96}"/>
              </a:ext>
            </a:extLst>
          </p:cNvPr>
          <p:cNvSpPr txBox="1">
            <a:spLocks/>
          </p:cNvSpPr>
          <p:nvPr/>
        </p:nvSpPr>
        <p:spPr>
          <a:xfrm>
            <a:off x="109829" y="1446381"/>
            <a:ext cx="5482952" cy="728564"/>
          </a:xfrm>
          <a:prstGeom prst="rect">
            <a:avLst/>
          </a:prstGeom>
        </p:spPr>
        <p:txBody>
          <a:bodyPr vert="horz" lIns="91440" tIns="45720" rIns="91440" bIns="45720" rtlCol="0">
            <a:normAutofit fontScale="85000" lnSpcReduction="10000"/>
          </a:bodyPr>
          <a:lstStyle>
            <a:lvl1pPr marL="342900" indent="-342900" algn="just" defTabSz="914400" rtl="1" eaLnBrk="1" latinLnBrk="0" hangingPunct="1">
              <a:spcBef>
                <a:spcPct val="20000"/>
              </a:spcBef>
              <a:buFont typeface="Arial" pitchFamily="34" charset="0"/>
              <a:buChar char="•"/>
              <a:defRPr sz="3200" kern="1200">
                <a:solidFill>
                  <a:schemeClr val="tx1"/>
                </a:solidFill>
                <a:latin typeface="+mn-lt"/>
                <a:ea typeface="+mn-ea"/>
                <a:cs typeface="B Titr" pitchFamily="2" charset="-78"/>
              </a:defRPr>
            </a:lvl1pPr>
            <a:lvl2pPr marL="742950" indent="-285750" algn="just" defTabSz="914400" rtl="1" eaLnBrk="1" latinLnBrk="0" hangingPunct="1">
              <a:spcBef>
                <a:spcPct val="20000"/>
              </a:spcBef>
              <a:buFont typeface="Arial" pitchFamily="34" charset="0"/>
              <a:buChar char="–"/>
              <a:defRPr sz="2800" kern="1200">
                <a:solidFill>
                  <a:schemeClr val="tx1"/>
                </a:solidFill>
                <a:latin typeface="+mn-lt"/>
                <a:ea typeface="+mn-ea"/>
                <a:cs typeface="B Titr" pitchFamily="2" charset="-78"/>
              </a:defRPr>
            </a:lvl2pPr>
            <a:lvl3pPr marL="1143000" indent="-228600" algn="just" defTabSz="914400" rtl="1" eaLnBrk="1" latinLnBrk="0" hangingPunct="1">
              <a:spcBef>
                <a:spcPct val="20000"/>
              </a:spcBef>
              <a:buFont typeface="Arial" pitchFamily="34" charset="0"/>
              <a:buChar char="•"/>
              <a:defRPr sz="2400" kern="1200">
                <a:solidFill>
                  <a:schemeClr val="tx1"/>
                </a:solidFill>
                <a:latin typeface="+mn-lt"/>
                <a:ea typeface="+mn-ea"/>
                <a:cs typeface="B Titr" pitchFamily="2" charset="-78"/>
              </a:defRPr>
            </a:lvl3pPr>
            <a:lvl4pPr marL="1600200" indent="-228600" algn="just" defTabSz="914400" rtl="1" eaLnBrk="1" latinLnBrk="0" hangingPunct="1">
              <a:spcBef>
                <a:spcPct val="20000"/>
              </a:spcBef>
              <a:buFont typeface="Arial" pitchFamily="34" charset="0"/>
              <a:buChar char="–"/>
              <a:defRPr sz="2000" kern="1200">
                <a:solidFill>
                  <a:schemeClr val="tx1"/>
                </a:solidFill>
                <a:latin typeface="+mn-lt"/>
                <a:ea typeface="+mn-ea"/>
                <a:cs typeface="B Titr" pitchFamily="2" charset="-78"/>
              </a:defRPr>
            </a:lvl4pPr>
            <a:lvl5pPr marL="2057400" indent="-228600" algn="just" defTabSz="914400" rtl="1" eaLnBrk="1" latinLnBrk="0" hangingPunct="1">
              <a:spcBef>
                <a:spcPct val="20000"/>
              </a:spcBef>
              <a:buFont typeface="Arial" pitchFamily="34" charset="0"/>
              <a:buChar char="»"/>
              <a:defRPr sz="2000" kern="1200">
                <a:solidFill>
                  <a:schemeClr val="tx1"/>
                </a:solidFill>
                <a:latin typeface="+mn-lt"/>
                <a:ea typeface="+mn-ea"/>
                <a:cs typeface="B Titr"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DMFT</a:t>
            </a:r>
            <a:r>
              <a:rPr lang="fa-IR" dirty="0"/>
              <a:t> </a:t>
            </a:r>
            <a:r>
              <a:rPr lang="en-US" dirty="0"/>
              <a:t> </a:t>
            </a:r>
            <a:r>
              <a:rPr lang="fa-IR" dirty="0" err="1"/>
              <a:t>مهمترين</a:t>
            </a:r>
            <a:r>
              <a:rPr lang="fa-IR" dirty="0"/>
              <a:t> شاخص </a:t>
            </a:r>
            <a:r>
              <a:rPr lang="fa-IR" dirty="0" err="1"/>
              <a:t>پوسيدگي</a:t>
            </a:r>
            <a:r>
              <a:rPr lang="fa-IR" dirty="0"/>
              <a:t> دندان</a:t>
            </a:r>
            <a:endParaRPr lang="en-US" dirty="0"/>
          </a:p>
          <a:p>
            <a:endParaRPr lang="en-US" dirty="0"/>
          </a:p>
        </p:txBody>
      </p:sp>
    </p:spTree>
    <p:extLst>
      <p:ext uri="{BB962C8B-B14F-4D97-AF65-F5344CB8AC3E}">
        <p14:creationId xmlns:p14="http://schemas.microsoft.com/office/powerpoint/2010/main" val="23110744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p:txBody>
          <a:bodyPr/>
          <a:lstStyle/>
          <a:p>
            <a:r>
              <a:rPr lang="fa-IR" dirty="0"/>
              <a:t>انجام سایر اقدامات پاراکلینیک مستند بر نوع مواجهات شناسایی شده و نیاز شاغل با </a:t>
            </a:r>
            <a:r>
              <a:rPr lang="fa-IR" sz="3600" dirty="0">
                <a:solidFill>
                  <a:srgbClr val="FF0000"/>
                </a:solidFill>
              </a:rPr>
              <a:t>ذکر علت</a:t>
            </a:r>
          </a:p>
          <a:p>
            <a:r>
              <a:rPr lang="fa-IR" dirty="0"/>
              <a:t>انجام هر یک از موارد ذکر شده در بند های قبل برای افراد غیر مشمول ممنوع  می باشد.</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63817130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تکالیف و اختیارات</a:t>
            </a:r>
          </a:p>
        </p:txBody>
      </p:sp>
      <p:sp>
        <p:nvSpPr>
          <p:cNvPr id="3" name="Content Placeholder 2"/>
          <p:cNvSpPr>
            <a:spLocks noGrp="1"/>
          </p:cNvSpPr>
          <p:nvPr>
            <p:ph idx="1"/>
          </p:nvPr>
        </p:nvSpPr>
        <p:spPr/>
        <p:txBody>
          <a:bodyPr/>
          <a:lstStyle/>
          <a:p>
            <a:r>
              <a:rPr lang="fa-IR" dirty="0"/>
              <a:t>کلیه پزشکانی که دارای مجوز انجام معاینات سلامت شغلی در محل واحد کاری می باشند موظفند پیش از انجام معاینات اطلاعات درخواست شده ابلاغی از طرف مرکز را در سامانه جامع بازرسی مرکز ثبت کنند.</a:t>
            </a:r>
          </a:p>
          <a:p>
            <a:r>
              <a:rPr lang="fa-IR" dirty="0"/>
              <a:t>ثبت اطلاعات معاینات سلامت شغلی موضوع این دستورالعمل در قالب فرم ها و موارد ابلاغی مرکز، پس از انجام معانیات مذکور توسط پزشکان و مراکز موضوع این دستورالعمل در سامانه جامع بازرسی الزامی است.</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6593145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تکالیف و اختیارات</a:t>
            </a:r>
          </a:p>
        </p:txBody>
      </p:sp>
      <p:sp>
        <p:nvSpPr>
          <p:cNvPr id="3" name="Content Placeholder 2"/>
          <p:cNvSpPr>
            <a:spLocks noGrp="1"/>
          </p:cNvSpPr>
          <p:nvPr>
            <p:ph idx="1"/>
          </p:nvPr>
        </p:nvSpPr>
        <p:spPr/>
        <p:txBody>
          <a:bodyPr/>
          <a:lstStyle/>
          <a:p>
            <a:r>
              <a:rPr lang="fa-IR" dirty="0"/>
              <a:t>پزشکان و مراکز دارای مجوز لازم است حداقل 3 روز قبل از شروع معانیات، برنامه اجرایی معاینات  مذکور را به مرکز بهداشت حوزه مرکز بهداشت حوزه مربوطه اعلام نمایند.</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4348997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پرسش های متداول</a:t>
            </a:r>
            <a:endParaRPr lang="fa-IR" dirty="0"/>
          </a:p>
        </p:txBody>
      </p:sp>
      <p:sp>
        <p:nvSpPr>
          <p:cNvPr id="3" name="Content Placeholder 2"/>
          <p:cNvSpPr>
            <a:spLocks noGrp="1"/>
          </p:cNvSpPr>
          <p:nvPr>
            <p:ph idx="1"/>
          </p:nvPr>
        </p:nvSpPr>
        <p:spPr/>
        <p:txBody>
          <a:bodyPr/>
          <a:lstStyle/>
          <a:p>
            <a:r>
              <a:rPr lang="fa-IR" dirty="0"/>
              <a:t>چنانچه انجام آزمایشات پاراکلینیکی بدون اندیکاسیون بود چه کار کنیم؟</a:t>
            </a:r>
          </a:p>
          <a:p>
            <a:r>
              <a:rPr lang="fa-IR" dirty="0"/>
              <a:t>اگر ارجاعات خارج از عرف پزشکی بود چه کار کنیم.</a:t>
            </a:r>
          </a:p>
          <a:p>
            <a:endParaRPr lang="fa-IR" dirty="0"/>
          </a:p>
        </p:txBody>
      </p:sp>
      <p:sp>
        <p:nvSpPr>
          <p:cNvPr id="4" name="Date Placeholder 3">
            <a:extLst>
              <a:ext uri="{FF2B5EF4-FFF2-40B4-BE49-F238E27FC236}">
                <a16:creationId xmlns:a16="http://schemas.microsoft.com/office/drawing/2014/main" id="{7A77A52C-43ED-4DCF-93EA-B007041746BE}"/>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87A28B21-3BB2-47AD-997F-4FC47FEAF931}"/>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424479679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a:t>معاینات سلامت شغلی و پرونده پزشکی از جمله اسناد رسمی است. و در صورت تایید مرکز بهداشت قابل استناد قضایی می باشد.</a:t>
            </a:r>
          </a:p>
          <a:p>
            <a:endParaRPr lang="fa-IR" dirty="0"/>
          </a:p>
          <a:p>
            <a:pPr marL="0" indent="0" algn="ctr">
              <a:buNone/>
            </a:pPr>
            <a:r>
              <a:rPr lang="fa-IR" dirty="0"/>
              <a:t>خط خوردگی و لاک گرفتگی</a:t>
            </a:r>
          </a:p>
          <a:p>
            <a:pPr marL="0" indent="0" algn="ctr">
              <a:buNone/>
            </a:pPr>
            <a:r>
              <a:rPr lang="fa-IR" sz="5400" dirty="0">
                <a:solidFill>
                  <a:srgbClr val="FF0000"/>
                </a:solidFill>
              </a:rPr>
              <a:t>نظارت حین معاینات</a:t>
            </a:r>
            <a:endParaRPr lang="en-US" sz="5400" dirty="0">
              <a:solidFill>
                <a:srgbClr val="FF0000"/>
              </a:solidFill>
            </a:endParaRPr>
          </a:p>
        </p:txBody>
      </p:sp>
      <p:sp>
        <p:nvSpPr>
          <p:cNvPr id="3" name="Title 2"/>
          <p:cNvSpPr>
            <a:spLocks noGrp="1"/>
          </p:cNvSpPr>
          <p:nvPr>
            <p:ph type="title"/>
          </p:nvPr>
        </p:nvSpPr>
        <p:spPr/>
        <p:txBody>
          <a:bodyPr/>
          <a:lstStyle/>
          <a:p>
            <a:r>
              <a:rPr lang="fa-IR" dirty="0"/>
              <a:t>نکات مهم</a:t>
            </a:r>
            <a:endParaRPr lang="en-US" dirty="0"/>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104076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a:extLst>
              <a:ext uri="{FF2B5EF4-FFF2-40B4-BE49-F238E27FC236}">
                <a16:creationId xmlns:a16="http://schemas.microsoft.com/office/drawing/2014/main" id="{A56CFF4C-2BDA-469D-88FC-F20DBBF13F80}"/>
              </a:ext>
            </a:extLst>
          </p:cNvPr>
          <p:cNvSpPr>
            <a:spLocks noGrp="1"/>
          </p:cNvSpPr>
          <p:nvPr>
            <p:ph type="title"/>
          </p:nvPr>
        </p:nvSpPr>
        <p:spPr/>
        <p:txBody>
          <a:bodyPr/>
          <a:lstStyle/>
          <a:p>
            <a:pPr defTabSz="912813" eaLnBrk="1" hangingPunct="1"/>
            <a:r>
              <a:rPr lang="fa-IR" altLang="en-US"/>
              <a:t>تعریف</a:t>
            </a:r>
            <a:r>
              <a:rPr lang="en-US" altLang="en-US"/>
              <a:t>ILO</a:t>
            </a:r>
            <a:r>
              <a:rPr lang="fa-IR" altLang="en-US"/>
              <a:t> از بیماری شغلی</a:t>
            </a:r>
            <a:endParaRPr lang="en-US" altLang="en-US"/>
          </a:p>
        </p:txBody>
      </p:sp>
      <p:sp>
        <p:nvSpPr>
          <p:cNvPr id="74755" name="Content Placeholder 1">
            <a:extLst>
              <a:ext uri="{FF2B5EF4-FFF2-40B4-BE49-F238E27FC236}">
                <a16:creationId xmlns:a16="http://schemas.microsoft.com/office/drawing/2014/main" id="{989E8985-1DFA-4D3A-8A72-5B5F09E53751}"/>
              </a:ext>
            </a:extLst>
          </p:cNvPr>
          <p:cNvSpPr>
            <a:spLocks noGrp="1"/>
          </p:cNvSpPr>
          <p:nvPr>
            <p:ph idx="1"/>
          </p:nvPr>
        </p:nvSpPr>
        <p:spPr/>
        <p:txBody>
          <a:bodyPr/>
          <a:lstStyle/>
          <a:p>
            <a:pPr marL="341313" indent="-341313" defTabSz="912813" eaLnBrk="1" hangingPunct="1">
              <a:buFont typeface="Wingdings" panose="05000000000000000000" pitchFamily="2" charset="2"/>
              <a:buNone/>
            </a:pPr>
            <a:r>
              <a:rPr lang="fa-IR" altLang="en-US" sz="5400" b="1">
                <a:ea typeface="Majalla UI"/>
              </a:rPr>
              <a:t>در صورتی که یک بیماری از نظر بالینی تشخیص داده شده و ارتباط علیتی آن با شرایط کار بر قرار گردد به عنوان یک بیماری شغلی شناسایی می شود.</a:t>
            </a:r>
            <a:endParaRPr lang="en-US" altLang="en-US" sz="5400" b="1">
              <a:ea typeface="Majalla UI"/>
            </a:endParaRPr>
          </a:p>
        </p:txBody>
      </p:sp>
    </p:spTree>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نکات مهم</a:t>
            </a:r>
          </a:p>
        </p:txBody>
      </p:sp>
      <p:sp>
        <p:nvSpPr>
          <p:cNvPr id="3" name="Content Placeholder 2"/>
          <p:cNvSpPr>
            <a:spLocks noGrp="1"/>
          </p:cNvSpPr>
          <p:nvPr>
            <p:ph idx="1"/>
          </p:nvPr>
        </p:nvSpPr>
        <p:spPr/>
        <p:txBody>
          <a:bodyPr>
            <a:normAutofit/>
          </a:bodyPr>
          <a:lstStyle/>
          <a:p>
            <a:r>
              <a:rPr lang="fa-IR" dirty="0"/>
              <a:t>مکان شنوایی سنجی و لزوم اخذ تاییدیه</a:t>
            </a:r>
          </a:p>
          <a:p>
            <a:r>
              <a:rPr lang="fa-IR" dirty="0"/>
              <a:t>پزشک عمومی فقط قرار داد معاینه پزشکی ، پارکلینیک ممنوع</a:t>
            </a:r>
          </a:p>
          <a:p>
            <a:r>
              <a:rPr lang="fa-IR" dirty="0"/>
              <a:t>وسایل و امکانات لازم</a:t>
            </a:r>
          </a:p>
          <a:p>
            <a:r>
              <a:rPr lang="fa-IR" dirty="0"/>
              <a:t>زمان انجام معاینات</a:t>
            </a:r>
          </a:p>
          <a:p>
            <a:r>
              <a:rPr lang="fa-IR" dirty="0"/>
              <a:t>فرم نظارت و گزارش</a:t>
            </a:r>
          </a:p>
          <a:p>
            <a:r>
              <a:rPr lang="fa-IR" dirty="0"/>
              <a:t>اسپیرومتری در محل مناسب و تهویه</a:t>
            </a:r>
          </a:p>
          <a:p>
            <a:endParaRPr lang="fa-IR" dirty="0"/>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8109845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نکات مهم</a:t>
            </a:r>
          </a:p>
        </p:txBody>
      </p:sp>
      <p:sp>
        <p:nvSpPr>
          <p:cNvPr id="3" name="Content Placeholder 2"/>
          <p:cNvSpPr>
            <a:spLocks noGrp="1"/>
          </p:cNvSpPr>
          <p:nvPr>
            <p:ph idx="1"/>
          </p:nvPr>
        </p:nvSpPr>
        <p:spPr/>
        <p:txBody>
          <a:bodyPr>
            <a:normAutofit lnSpcReduction="10000"/>
          </a:bodyPr>
          <a:lstStyle/>
          <a:p>
            <a:r>
              <a:rPr lang="fa-IR" dirty="0"/>
              <a:t>تراکم پایان سال</a:t>
            </a:r>
          </a:p>
          <a:p>
            <a:r>
              <a:rPr lang="fa-IR" dirty="0"/>
              <a:t>اندازه گیری</a:t>
            </a:r>
          </a:p>
          <a:p>
            <a:r>
              <a:rPr lang="fa-IR" dirty="0"/>
              <a:t>کد رهگیری و گواهی انجام معاینات</a:t>
            </a:r>
          </a:p>
          <a:p>
            <a:r>
              <a:rPr lang="fa-IR" dirty="0"/>
              <a:t>تعداد ثبت شده با تعداد معاینات انجام شده یکی باشد.</a:t>
            </a:r>
          </a:p>
          <a:p>
            <a:r>
              <a:rPr lang="fa-IR" dirty="0"/>
              <a:t>بررسی و تجزیه تحلیل نتایج معاینات </a:t>
            </a:r>
          </a:p>
          <a:p>
            <a:r>
              <a:rPr lang="fa-IR" dirty="0"/>
              <a:t>توصیه به استفاده از وسایل حفاظت فردی توسط پزشک ممنوع</a:t>
            </a:r>
          </a:p>
          <a:p>
            <a:r>
              <a:rPr lang="fa-IR" dirty="0"/>
              <a:t>پیگیری تا اعلام نظریه نهایی قبل از پایان سال</a:t>
            </a:r>
          </a:p>
          <a:p>
            <a:endParaRPr lang="fa-IR" dirty="0"/>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414398783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نکات مهم</a:t>
            </a:r>
          </a:p>
        </p:txBody>
      </p:sp>
      <p:sp>
        <p:nvSpPr>
          <p:cNvPr id="3" name="Content Placeholder 2"/>
          <p:cNvSpPr>
            <a:spLocks noGrp="1"/>
          </p:cNvSpPr>
          <p:nvPr>
            <p:ph idx="1"/>
          </p:nvPr>
        </p:nvSpPr>
        <p:spPr/>
        <p:txBody>
          <a:bodyPr/>
          <a:lstStyle/>
          <a:p>
            <a:r>
              <a:rPr lang="fa-IR" dirty="0"/>
              <a:t>در نگهداری پرونده ها دقت شود.</a:t>
            </a:r>
          </a:p>
          <a:p>
            <a:r>
              <a:rPr lang="fa-IR" dirty="0"/>
              <a:t>نحوه صحیح اسپیرومتری و ادیومتری را یاد بگیرید موارد مغایرت را گزارش نمایید</a:t>
            </a:r>
          </a:p>
          <a:p>
            <a:r>
              <a:rPr lang="fa-IR" dirty="0"/>
              <a:t>شنوایی سنجی ها که یک سال درمیان سالم و دارای افت است یا به یک باره افت شدید دارد یا سالم شده است را مشکوک تلقی کنید.</a:t>
            </a:r>
          </a:p>
        </p:txBody>
      </p:sp>
      <p:sp>
        <p:nvSpPr>
          <p:cNvPr id="5" name="Date Placeholder 4"/>
          <p:cNvSpPr>
            <a:spLocks noGrp="1"/>
          </p:cNvSpPr>
          <p:nvPr>
            <p:ph type="dt" sz="half" idx="10"/>
          </p:nvPr>
        </p:nvSpPr>
        <p:spPr/>
        <p:txBody>
          <a:bodyPr/>
          <a:lstStyle/>
          <a:p>
            <a:r>
              <a:rPr lang="en-US"/>
              <a:t>تابستان 1402</a:t>
            </a:r>
            <a:endParaRPr lang="fa-IR"/>
          </a:p>
        </p:txBody>
      </p:sp>
      <p:sp>
        <p:nvSpPr>
          <p:cNvPr id="6" name="Footer Placeholder 5"/>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407117560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112F0-D4BA-44BE-9802-CE73A50762BB}"/>
              </a:ext>
            </a:extLst>
          </p:cNvPr>
          <p:cNvSpPr>
            <a:spLocks noGrp="1"/>
          </p:cNvSpPr>
          <p:nvPr>
            <p:ph type="title"/>
          </p:nvPr>
        </p:nvSpPr>
        <p:spPr>
          <a:xfrm>
            <a:off x="323528" y="1484784"/>
            <a:ext cx="8229600" cy="2151112"/>
          </a:xfrm>
        </p:spPr>
        <p:txBody>
          <a:bodyPr>
            <a:normAutofit/>
          </a:bodyPr>
          <a:lstStyle/>
          <a:p>
            <a:r>
              <a:rPr lang="fa-IR" dirty="0">
                <a:hlinkClick r:id="rId2" action="ppaction://hlinkfile"/>
              </a:rPr>
              <a:t>شناسنامه شغلی</a:t>
            </a:r>
            <a:br>
              <a:rPr lang="fa-IR" dirty="0">
                <a:hlinkClick r:id="rId2" action="ppaction://hlinkfile"/>
              </a:rPr>
            </a:br>
            <a:r>
              <a:rPr lang="fa-IR" dirty="0">
                <a:hlinkClick r:id="rId2" action="ppaction://hlinkfile"/>
              </a:rPr>
              <a:t>(طراحی معاینات)</a:t>
            </a:r>
            <a:endParaRPr lang="en-US" dirty="0"/>
          </a:p>
        </p:txBody>
      </p:sp>
      <p:sp>
        <p:nvSpPr>
          <p:cNvPr id="4" name="Date Placeholder 3">
            <a:extLst>
              <a:ext uri="{FF2B5EF4-FFF2-40B4-BE49-F238E27FC236}">
                <a16:creationId xmlns:a16="http://schemas.microsoft.com/office/drawing/2014/main" id="{04989940-62A1-436B-9F45-7557FCFBDCF1}"/>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327237A7-58EB-4BE9-BB0C-351FD2010579}"/>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41866066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30D4-62C0-4206-88F1-97697179ADAA}"/>
              </a:ext>
            </a:extLst>
          </p:cNvPr>
          <p:cNvSpPr>
            <a:spLocks noGrp="1"/>
          </p:cNvSpPr>
          <p:nvPr>
            <p:ph type="title"/>
          </p:nvPr>
        </p:nvSpPr>
        <p:spPr>
          <a:xfrm>
            <a:off x="457200" y="2286000"/>
            <a:ext cx="8229600" cy="1143000"/>
          </a:xfrm>
        </p:spPr>
        <p:txBody>
          <a:bodyPr>
            <a:normAutofit fontScale="90000"/>
          </a:bodyPr>
          <a:lstStyle/>
          <a:p>
            <a:r>
              <a:rPr lang="fa-IR" dirty="0"/>
              <a:t>نظارت مسئول بهداشت حرفه ای حین معاینات</a:t>
            </a:r>
            <a:endParaRPr lang="en-US" dirty="0"/>
          </a:p>
        </p:txBody>
      </p:sp>
      <p:sp>
        <p:nvSpPr>
          <p:cNvPr id="4" name="Date Placeholder 3">
            <a:extLst>
              <a:ext uri="{FF2B5EF4-FFF2-40B4-BE49-F238E27FC236}">
                <a16:creationId xmlns:a16="http://schemas.microsoft.com/office/drawing/2014/main" id="{F658DF60-4083-4FA8-8F85-447CAE95C953}"/>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A3C4E0B7-4B31-437A-9CD5-15CE693FF628}"/>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10805188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4684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a:t>تابستان 1402</a:t>
            </a:r>
            <a:endParaRPr lang="fa-IR"/>
          </a:p>
        </p:txBody>
      </p:sp>
      <p:sp>
        <p:nvSpPr>
          <p:cNvPr id="3" name="Footer Placeholder 2"/>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85823953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70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a:t>تابستان 1402</a:t>
            </a:r>
            <a:endParaRPr lang="fa-IR"/>
          </a:p>
        </p:txBody>
      </p:sp>
      <p:sp>
        <p:nvSpPr>
          <p:cNvPr id="3" name="Footer Placeholder 2"/>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4122682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8" y="-30480"/>
            <a:ext cx="9224754" cy="688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a:t>تابستان 1402</a:t>
            </a:r>
            <a:endParaRPr lang="fa-IR"/>
          </a:p>
        </p:txBody>
      </p:sp>
      <p:sp>
        <p:nvSpPr>
          <p:cNvPr id="3" name="Footer Placeholder 2"/>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6322631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16"/>
            <a:ext cx="9182675" cy="689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a:t>تابستان 1402</a:t>
            </a:r>
            <a:endParaRPr lang="fa-IR"/>
          </a:p>
        </p:txBody>
      </p:sp>
      <p:sp>
        <p:nvSpPr>
          <p:cNvPr id="3" name="Footer Placeholder 2"/>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14343712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6"/>
            <a:ext cx="9165753" cy="6835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a:t>تابستان 1402</a:t>
            </a:r>
            <a:endParaRPr lang="fa-IR"/>
          </a:p>
        </p:txBody>
      </p:sp>
      <p:sp>
        <p:nvSpPr>
          <p:cNvPr id="3" name="Footer Placeholder 2"/>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485495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9C2C-370D-4DE2-9D4D-C5925DE6C5DF}"/>
              </a:ext>
            </a:extLst>
          </p:cNvPr>
          <p:cNvSpPr>
            <a:spLocks noGrp="1"/>
          </p:cNvSpPr>
          <p:nvPr>
            <p:ph type="title"/>
          </p:nvPr>
        </p:nvSpPr>
        <p:spPr>
          <a:ln>
            <a:miter lim="800000"/>
            <a:headEnd/>
            <a:tailEnd/>
          </a:ln>
        </p:spPr>
        <p:txBody>
          <a:bodyPr>
            <a:normAutofit fontScale="90000"/>
          </a:bodyPr>
          <a:lstStyle/>
          <a:p>
            <a:pPr eaLnBrk="1" fontAlgn="auto" hangingPunct="1">
              <a:spcAft>
                <a:spcPts val="0"/>
              </a:spcAft>
              <a:defRPr/>
            </a:pPr>
            <a:r>
              <a:rPr lang="fa-IR" sz="9600" dirty="0">
                <a:cs typeface="B Titr" pitchFamily="2" charset="-78"/>
              </a:rPr>
              <a:t>انواع بیماریهای </a:t>
            </a:r>
          </a:p>
        </p:txBody>
      </p:sp>
      <p:sp>
        <p:nvSpPr>
          <p:cNvPr id="32771" name="Date Placeholder 2">
            <a:extLst>
              <a:ext uri="{FF2B5EF4-FFF2-40B4-BE49-F238E27FC236}">
                <a16:creationId xmlns:a16="http://schemas.microsoft.com/office/drawing/2014/main" id="{58677498-97B2-4266-BF75-17FEF2D04959}"/>
              </a:ext>
            </a:extLst>
          </p:cNvPr>
          <p:cNvSpPr>
            <a:spLocks noGrp="1"/>
          </p:cNvSpPr>
          <p:nvPr>
            <p:ph type="dt" sz="quarter" idx="10"/>
          </p:nvPr>
        </p:nvSpPr>
        <p:spPr bwMode="auto">
          <a:xfrm>
            <a:off x="107950" y="6427788"/>
            <a:ext cx="2133600" cy="457200"/>
          </a:xfrm>
          <a:ln>
            <a:miter lim="800000"/>
            <a:headEnd/>
            <a:tailEnd/>
          </a:ln>
        </p:spPr>
        <p:txBody>
          <a:bodyPr/>
          <a:lstStyle/>
          <a:p>
            <a:pPr defTabSz="912813">
              <a:defRPr/>
            </a:pPr>
            <a:r>
              <a:rPr lang="en-US">
                <a:solidFill>
                  <a:schemeClr val="tx2">
                    <a:shade val="90000"/>
                  </a:schemeClr>
                </a:solidFill>
              </a:rPr>
              <a:t>1392</a:t>
            </a:r>
          </a:p>
        </p:txBody>
      </p:sp>
      <p:sp>
        <p:nvSpPr>
          <p:cNvPr id="4" name="Footer Placeholder 3">
            <a:extLst>
              <a:ext uri="{FF2B5EF4-FFF2-40B4-BE49-F238E27FC236}">
                <a16:creationId xmlns:a16="http://schemas.microsoft.com/office/drawing/2014/main" id="{C2239EFE-591F-4C51-90B6-7A76F18E8BFE}"/>
              </a:ext>
            </a:extLst>
          </p:cNvPr>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5" name="Title 1">
            <a:extLst>
              <a:ext uri="{FF2B5EF4-FFF2-40B4-BE49-F238E27FC236}">
                <a16:creationId xmlns:a16="http://schemas.microsoft.com/office/drawing/2014/main" id="{51AA9673-50AC-4F6E-93ED-E948E782BB80}"/>
              </a:ext>
            </a:extLst>
          </p:cNvPr>
          <p:cNvSpPr txBox="1">
            <a:spLocks/>
          </p:cNvSpPr>
          <p:nvPr/>
        </p:nvSpPr>
        <p:spPr bwMode="auto">
          <a:xfrm>
            <a:off x="611188" y="1989138"/>
            <a:ext cx="8229600" cy="1143000"/>
          </a:xfrm>
          <a:prstGeom prst="rect">
            <a:avLst/>
          </a:prstGeom>
          <a:noFill/>
          <a:ln w="9525">
            <a:noFill/>
            <a:miter lim="800000"/>
            <a:headEnd/>
            <a:tailEnd/>
          </a:ln>
          <a:effectLst/>
        </p:spPr>
        <p:txBody>
          <a:bodyPr anchor="ctr"/>
          <a:lstStyle/>
          <a:p>
            <a:pPr algn="ctr" eaLnBrk="0" hangingPunct="0">
              <a:defRPr/>
            </a:pPr>
            <a:r>
              <a:rPr lang="fa-IR" sz="9600" b="1" kern="0" dirty="0">
                <a:solidFill>
                  <a:schemeClr val="tx2"/>
                </a:solidFill>
                <a:effectLst>
                  <a:outerShdw blurRad="38100" dist="38100" dir="2700000" algn="tl">
                    <a:srgbClr val="000000"/>
                  </a:outerShdw>
                </a:effectLst>
                <a:latin typeface="+mj-lt"/>
                <a:ea typeface="+mj-ea"/>
                <a:cs typeface="B Titr" pitchFamily="2" charset="-78"/>
              </a:rPr>
              <a:t>بیمارهای عادی</a:t>
            </a:r>
          </a:p>
        </p:txBody>
      </p:sp>
      <p:sp>
        <p:nvSpPr>
          <p:cNvPr id="6" name="Title 1">
            <a:extLst>
              <a:ext uri="{FF2B5EF4-FFF2-40B4-BE49-F238E27FC236}">
                <a16:creationId xmlns:a16="http://schemas.microsoft.com/office/drawing/2014/main" id="{2F88BAC0-E5FD-4642-AD22-FAB5BA1F1515}"/>
              </a:ext>
            </a:extLst>
          </p:cNvPr>
          <p:cNvSpPr txBox="1">
            <a:spLocks/>
          </p:cNvSpPr>
          <p:nvPr/>
        </p:nvSpPr>
        <p:spPr bwMode="auto">
          <a:xfrm>
            <a:off x="0" y="3429000"/>
            <a:ext cx="8913813" cy="1143000"/>
          </a:xfrm>
          <a:prstGeom prst="rect">
            <a:avLst/>
          </a:prstGeom>
          <a:noFill/>
          <a:ln w="9525">
            <a:noFill/>
            <a:miter lim="800000"/>
            <a:headEnd/>
            <a:tailEnd/>
          </a:ln>
          <a:effectLst/>
        </p:spPr>
        <p:txBody>
          <a:bodyPr anchor="ctr"/>
          <a:lstStyle/>
          <a:p>
            <a:pPr algn="ctr" rtl="1" eaLnBrk="0" hangingPunct="0">
              <a:defRPr/>
            </a:pPr>
            <a:r>
              <a:rPr lang="fa-IR" sz="8800" b="1" kern="0" dirty="0">
                <a:solidFill>
                  <a:schemeClr val="tx2"/>
                </a:solidFill>
                <a:effectLst>
                  <a:outerShdw blurRad="38100" dist="38100" dir="2700000" algn="tl">
                    <a:srgbClr val="000000"/>
                  </a:outerShdw>
                </a:effectLst>
                <a:latin typeface="+mj-lt"/>
                <a:ea typeface="+mj-ea"/>
                <a:cs typeface="B Titr" pitchFamily="2" charset="-78"/>
              </a:rPr>
              <a:t>بیماریهای ناشی از کار</a:t>
            </a:r>
          </a:p>
        </p:txBody>
      </p:sp>
      <p:sp>
        <p:nvSpPr>
          <p:cNvPr id="7" name="Title 1">
            <a:extLst>
              <a:ext uri="{FF2B5EF4-FFF2-40B4-BE49-F238E27FC236}">
                <a16:creationId xmlns:a16="http://schemas.microsoft.com/office/drawing/2014/main" id="{BD294DCA-F87E-42AC-84B4-1A33F7B2D588}"/>
              </a:ext>
            </a:extLst>
          </p:cNvPr>
          <p:cNvSpPr txBox="1">
            <a:spLocks/>
          </p:cNvSpPr>
          <p:nvPr/>
        </p:nvSpPr>
        <p:spPr bwMode="auto">
          <a:xfrm>
            <a:off x="611188" y="4868863"/>
            <a:ext cx="8229600" cy="1143000"/>
          </a:xfrm>
          <a:prstGeom prst="rect">
            <a:avLst/>
          </a:prstGeom>
          <a:noFill/>
          <a:ln w="9525">
            <a:noFill/>
            <a:miter lim="800000"/>
            <a:headEnd/>
            <a:tailEnd/>
          </a:ln>
          <a:effectLst/>
        </p:spPr>
        <p:txBody>
          <a:bodyPr anchor="ctr"/>
          <a:lstStyle/>
          <a:p>
            <a:pPr algn="ctr" rtl="1" eaLnBrk="0" hangingPunct="0">
              <a:defRPr/>
            </a:pPr>
            <a:r>
              <a:rPr lang="fa-IR" sz="8000" b="1" kern="0" dirty="0">
                <a:solidFill>
                  <a:schemeClr val="tx2"/>
                </a:solidFill>
                <a:effectLst>
                  <a:outerShdw blurRad="38100" dist="38100" dir="2700000" algn="tl">
                    <a:srgbClr val="000000"/>
                  </a:outerShdw>
                </a:effectLst>
                <a:latin typeface="+mj-lt"/>
                <a:ea typeface="+mj-ea"/>
                <a:cs typeface="B Titr" pitchFamily="2" charset="-78"/>
              </a:rPr>
              <a:t>بیماریهای مرتبط با کار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7C91-0C72-4C57-9F52-4D4A40CA590E}"/>
              </a:ext>
            </a:extLst>
          </p:cNvPr>
          <p:cNvSpPr>
            <a:spLocks noGrp="1"/>
          </p:cNvSpPr>
          <p:nvPr>
            <p:ph type="title"/>
          </p:nvPr>
        </p:nvSpPr>
        <p:spPr/>
        <p:txBody>
          <a:bodyPr/>
          <a:lstStyle/>
          <a:p>
            <a:r>
              <a:rPr lang="fa-IR" dirty="0"/>
              <a:t>پایش معاینات </a:t>
            </a:r>
            <a:r>
              <a:rPr lang="fa-IR" dirty="0" err="1"/>
              <a:t>بعداز</a:t>
            </a:r>
            <a:r>
              <a:rPr lang="fa-IR" dirty="0"/>
              <a:t> انجام</a:t>
            </a:r>
            <a:endParaRPr lang="en-US" dirty="0"/>
          </a:p>
        </p:txBody>
      </p:sp>
      <p:sp>
        <p:nvSpPr>
          <p:cNvPr id="3" name="Content Placeholder 2">
            <a:extLst>
              <a:ext uri="{FF2B5EF4-FFF2-40B4-BE49-F238E27FC236}">
                <a16:creationId xmlns:a16="http://schemas.microsoft.com/office/drawing/2014/main" id="{4BCCCF1A-EDB6-41BC-9A27-30BC7201F8FD}"/>
              </a:ext>
            </a:extLst>
          </p:cNvPr>
          <p:cNvSpPr>
            <a:spLocks noGrp="1"/>
          </p:cNvSpPr>
          <p:nvPr>
            <p:ph idx="1"/>
          </p:nvPr>
        </p:nvSpPr>
        <p:spPr>
          <a:xfrm>
            <a:off x="251520" y="3429000"/>
            <a:ext cx="8229600" cy="1143000"/>
          </a:xfrm>
        </p:spPr>
        <p:txBody>
          <a:bodyPr/>
          <a:lstStyle/>
          <a:p>
            <a:pPr marL="0" indent="0" algn="ctr">
              <a:buNone/>
            </a:pPr>
            <a:r>
              <a:rPr lang="fa-IR" dirty="0"/>
              <a:t>فرم پایش معاینات سلامت شغلی</a:t>
            </a:r>
            <a:endParaRPr lang="en-US" dirty="0"/>
          </a:p>
        </p:txBody>
      </p:sp>
      <p:sp>
        <p:nvSpPr>
          <p:cNvPr id="4" name="Date Placeholder 3">
            <a:extLst>
              <a:ext uri="{FF2B5EF4-FFF2-40B4-BE49-F238E27FC236}">
                <a16:creationId xmlns:a16="http://schemas.microsoft.com/office/drawing/2014/main" id="{C294C410-32AB-45D7-B086-5A12DC129A22}"/>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DC040B8A-55B0-4FF6-BDDC-70E3902A1FB9}"/>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99287283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0848-9036-4110-9B3C-689106A41091}"/>
              </a:ext>
            </a:extLst>
          </p:cNvPr>
          <p:cNvSpPr>
            <a:spLocks noGrp="1"/>
          </p:cNvSpPr>
          <p:nvPr>
            <p:ph type="title"/>
          </p:nvPr>
        </p:nvSpPr>
        <p:spPr/>
        <p:txBody>
          <a:bodyPr>
            <a:noAutofit/>
          </a:bodyPr>
          <a:lstStyle/>
          <a:p>
            <a:r>
              <a:rPr lang="fa-IR" sz="2800" dirty="0">
                <a:effectLst/>
                <a:latin typeface="Calibri" panose="020F0502020204030204" pitchFamily="34" charset="0"/>
                <a:ea typeface="Calibri" panose="020F0502020204030204" pitchFamily="34" charset="0"/>
                <a:cs typeface="2  Titr" panose="00000700000000000000" pitchFamily="2" charset="-78"/>
              </a:rPr>
              <a:t>چرا کارفرما از انجام معاینات خود داری می کند</a:t>
            </a:r>
            <a:endParaRPr lang="en-US" sz="6000" dirty="0">
              <a:cs typeface="2  Titr" panose="00000700000000000000" pitchFamily="2" charset="-78"/>
            </a:endParaRPr>
          </a:p>
        </p:txBody>
      </p:sp>
      <p:sp>
        <p:nvSpPr>
          <p:cNvPr id="3" name="Content Placeholder 2">
            <a:extLst>
              <a:ext uri="{FF2B5EF4-FFF2-40B4-BE49-F238E27FC236}">
                <a16:creationId xmlns:a16="http://schemas.microsoft.com/office/drawing/2014/main" id="{A9D123BE-641A-431F-BC06-E72B6BDF76BD}"/>
              </a:ext>
            </a:extLst>
          </p:cNvPr>
          <p:cNvSpPr>
            <a:spLocks noGrp="1"/>
          </p:cNvSpPr>
          <p:nvPr>
            <p:ph idx="1"/>
          </p:nvPr>
        </p:nvSpPr>
        <p:spPr/>
        <p:txBody>
          <a:bodyPr>
            <a:normAutofit/>
          </a:bodyPr>
          <a:lstStyle/>
          <a:p>
            <a:pPr marL="342900" lvl="0" indent="-342900" algn="r" rtl="1">
              <a:lnSpc>
                <a:spcPct val="115000"/>
              </a:lnSpc>
              <a:buFont typeface="+mj-lt"/>
              <a:buAutoNum type="arabicPeriod"/>
            </a:pPr>
            <a:r>
              <a:rPr lang="fa-IR" sz="2800" dirty="0">
                <a:effectLst/>
                <a:latin typeface="Calibri" panose="020F0502020204030204" pitchFamily="34" charset="0"/>
                <a:ea typeface="Calibri" panose="020F0502020204030204" pitchFamily="34" charset="0"/>
                <a:cs typeface="2  Titr" panose="00000700000000000000" pitchFamily="2" charset="-78"/>
              </a:rPr>
              <a:t>چون اعتقادی به صحت انجام معاینات ندارد</a:t>
            </a:r>
            <a:endParaRPr lang="en-US" sz="2800" dirty="0">
              <a:effectLst/>
              <a:latin typeface="Calibri" panose="020F0502020204030204" pitchFamily="34" charset="0"/>
              <a:ea typeface="Calibri" panose="020F0502020204030204" pitchFamily="34" charset="0"/>
              <a:cs typeface="2  Titr" panose="00000700000000000000" pitchFamily="2" charset="-78"/>
            </a:endParaRPr>
          </a:p>
          <a:p>
            <a:pPr marL="342900" lvl="0" indent="-342900" algn="r" rtl="1">
              <a:lnSpc>
                <a:spcPct val="115000"/>
              </a:lnSpc>
              <a:buFont typeface="+mj-lt"/>
              <a:buAutoNum type="arabicPeriod"/>
            </a:pPr>
            <a:r>
              <a:rPr lang="fa-IR" sz="2800" dirty="0">
                <a:effectLst/>
                <a:latin typeface="Calibri" panose="020F0502020204030204" pitchFamily="34" charset="0"/>
                <a:ea typeface="Calibri" panose="020F0502020204030204" pitchFamily="34" charset="0"/>
                <a:cs typeface="2  Titr" panose="00000700000000000000" pitchFamily="2" charset="-78"/>
              </a:rPr>
              <a:t>هزینه آن زیاد است جریمه ارزان تر تمام می شود.</a:t>
            </a:r>
            <a:endParaRPr lang="en-US" sz="2800" dirty="0">
              <a:effectLst/>
              <a:latin typeface="Calibri" panose="020F0502020204030204" pitchFamily="34" charset="0"/>
              <a:ea typeface="Calibri" panose="020F0502020204030204" pitchFamily="34" charset="0"/>
              <a:cs typeface="2  Titr" panose="00000700000000000000" pitchFamily="2" charset="-78"/>
            </a:endParaRPr>
          </a:p>
          <a:p>
            <a:pPr marL="342900" lvl="0" indent="-342900" algn="r" rtl="1">
              <a:lnSpc>
                <a:spcPct val="115000"/>
              </a:lnSpc>
              <a:buFont typeface="+mj-lt"/>
              <a:buAutoNum type="arabicPeriod"/>
            </a:pPr>
            <a:r>
              <a:rPr lang="fa-IR" sz="2800" dirty="0">
                <a:effectLst/>
                <a:latin typeface="Calibri" panose="020F0502020204030204" pitchFamily="34" charset="0"/>
                <a:ea typeface="Calibri" panose="020F0502020204030204" pitchFamily="34" charset="0"/>
                <a:cs typeface="2  Titr" panose="00000700000000000000" pitchFamily="2" charset="-78"/>
              </a:rPr>
              <a:t>اعتقاد دارد متخصصان سواد علمی لازم را ندارد.</a:t>
            </a:r>
            <a:endParaRPr lang="en-US" sz="2800" dirty="0">
              <a:effectLst/>
              <a:latin typeface="Calibri" panose="020F0502020204030204" pitchFamily="34" charset="0"/>
              <a:ea typeface="Calibri" panose="020F0502020204030204" pitchFamily="34" charset="0"/>
              <a:cs typeface="2  Titr" panose="00000700000000000000" pitchFamily="2" charset="-78"/>
            </a:endParaRPr>
          </a:p>
          <a:p>
            <a:pPr marL="342900" lvl="0" indent="-342900" algn="r" rtl="1">
              <a:lnSpc>
                <a:spcPct val="115000"/>
              </a:lnSpc>
              <a:buFont typeface="+mj-lt"/>
              <a:buAutoNum type="arabicPeriod"/>
            </a:pPr>
            <a:r>
              <a:rPr lang="fa-IR" sz="2800" dirty="0">
                <a:effectLst/>
                <a:latin typeface="Calibri" panose="020F0502020204030204" pitchFamily="34" charset="0"/>
                <a:ea typeface="Calibri" panose="020F0502020204030204" pitchFamily="34" charset="0"/>
                <a:cs typeface="2  Titr" panose="00000700000000000000" pitchFamily="2" charset="-78"/>
              </a:rPr>
              <a:t>از قانون لزوم انجام معاینات اطلاعی ندارد</a:t>
            </a:r>
            <a:endParaRPr lang="en-US" sz="2800" dirty="0">
              <a:effectLst/>
              <a:latin typeface="Calibri" panose="020F0502020204030204" pitchFamily="34" charset="0"/>
              <a:ea typeface="Calibri" panose="020F0502020204030204" pitchFamily="34" charset="0"/>
              <a:cs typeface="2  Titr" panose="00000700000000000000" pitchFamily="2" charset="-78"/>
            </a:endParaRPr>
          </a:p>
          <a:p>
            <a:pPr marL="342900" lvl="0" indent="-342900" algn="r" rtl="1">
              <a:lnSpc>
                <a:spcPct val="115000"/>
              </a:lnSpc>
              <a:spcAft>
                <a:spcPts val="1000"/>
              </a:spcAft>
              <a:buFont typeface="+mj-lt"/>
              <a:buAutoNum type="arabicPeriod"/>
            </a:pPr>
            <a:r>
              <a:rPr lang="fa-IR" sz="2800" dirty="0" err="1">
                <a:effectLst/>
                <a:latin typeface="Calibri" panose="020F0502020204030204" pitchFamily="34" charset="0"/>
                <a:ea typeface="Calibri" panose="020F0502020204030204" pitchFamily="34" charset="0"/>
                <a:cs typeface="2  Titr" panose="00000700000000000000" pitchFamily="2" charset="-78"/>
              </a:rPr>
              <a:t>نمی</a:t>
            </a:r>
            <a:r>
              <a:rPr lang="fa-IR" sz="2800" dirty="0">
                <a:effectLst/>
                <a:latin typeface="Calibri" panose="020F0502020204030204" pitchFamily="34" charset="0"/>
                <a:ea typeface="Calibri" panose="020F0502020204030204" pitchFamily="34" charset="0"/>
                <a:cs typeface="2  Titr" panose="00000700000000000000" pitchFamily="2" charset="-78"/>
              </a:rPr>
              <a:t> داند عدم انجام معاینات جرم محسوب می شود</a:t>
            </a:r>
            <a:endParaRPr lang="en-US" sz="2800" dirty="0">
              <a:effectLst/>
              <a:latin typeface="Calibri" panose="020F0502020204030204" pitchFamily="34" charset="0"/>
              <a:ea typeface="Calibri" panose="020F0502020204030204" pitchFamily="34" charset="0"/>
              <a:cs typeface="2  Titr" panose="00000700000000000000" pitchFamily="2" charset="-78"/>
            </a:endParaRPr>
          </a:p>
          <a:p>
            <a:endParaRPr lang="en-US" sz="4400" dirty="0">
              <a:cs typeface="2  Titr" panose="00000700000000000000" pitchFamily="2" charset="-78"/>
            </a:endParaRPr>
          </a:p>
        </p:txBody>
      </p:sp>
      <p:sp>
        <p:nvSpPr>
          <p:cNvPr id="4" name="Date Placeholder 3">
            <a:extLst>
              <a:ext uri="{FF2B5EF4-FFF2-40B4-BE49-F238E27FC236}">
                <a16:creationId xmlns:a16="http://schemas.microsoft.com/office/drawing/2014/main" id="{13DD7150-4633-4702-8B03-D2D7DE92CF77}"/>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04163BD4-E8AC-4A50-92D5-34C96EC44371}"/>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56178358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C1EC-9BA1-4F05-8037-BD8E192FE8B2}"/>
              </a:ext>
            </a:extLst>
          </p:cNvPr>
          <p:cNvSpPr>
            <a:spLocks noGrp="1"/>
          </p:cNvSpPr>
          <p:nvPr>
            <p:ph type="title"/>
          </p:nvPr>
        </p:nvSpPr>
        <p:spPr/>
        <p:txBody>
          <a:bodyPr>
            <a:normAutofit fontScale="90000"/>
          </a:bodyPr>
          <a:lstStyle/>
          <a:p>
            <a:r>
              <a:rPr lang="fa-IR" sz="4400" dirty="0">
                <a:effectLst/>
                <a:latin typeface="Calibri" panose="020F0502020204030204" pitchFamily="34" charset="0"/>
                <a:ea typeface="Calibri" panose="020F0502020204030204" pitchFamily="34" charset="0"/>
                <a:cs typeface="2  Titr" panose="00000700000000000000" pitchFamily="2" charset="-78"/>
              </a:rPr>
              <a:t>چرا کارفرما از </a:t>
            </a:r>
            <a:r>
              <a:rPr lang="fa-IR" sz="4000" dirty="0">
                <a:effectLst/>
                <a:latin typeface="Calibri" panose="020F0502020204030204" pitchFamily="34" charset="0"/>
                <a:ea typeface="Calibri" panose="020F0502020204030204" pitchFamily="34" charset="0"/>
                <a:cs typeface="2  Titr" panose="00000700000000000000" pitchFamily="2" charset="-78"/>
              </a:rPr>
              <a:t>انجام معاینات خود داری می کند</a:t>
            </a:r>
            <a:endParaRPr lang="en-US" dirty="0"/>
          </a:p>
        </p:txBody>
      </p:sp>
      <p:sp>
        <p:nvSpPr>
          <p:cNvPr id="3" name="Content Placeholder 2">
            <a:extLst>
              <a:ext uri="{FF2B5EF4-FFF2-40B4-BE49-F238E27FC236}">
                <a16:creationId xmlns:a16="http://schemas.microsoft.com/office/drawing/2014/main" id="{D00AB144-E1EA-4FA1-AC39-0697510CC91F}"/>
              </a:ext>
            </a:extLst>
          </p:cNvPr>
          <p:cNvSpPr>
            <a:spLocks noGrp="1"/>
          </p:cNvSpPr>
          <p:nvPr>
            <p:ph idx="1"/>
          </p:nvPr>
        </p:nvSpPr>
        <p:spPr/>
        <p:txBody>
          <a:bodyPr/>
          <a:lstStyle/>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در موعد همیشگی معاینات، شرکت تعطیل شده است</a:t>
            </a:r>
            <a:endParaRPr lang="en-US" sz="2800" dirty="0">
              <a:latin typeface="Calibri" panose="020F0502020204030204" pitchFamily="34" charset="0"/>
              <a:cs typeface="2  Titr" panose="00000700000000000000" pitchFamily="2" charset="-78"/>
            </a:endParaRPr>
          </a:p>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در پایان سال قصد داشته انجام بدهد ولی مراکز طب کار </a:t>
            </a:r>
            <a:r>
              <a:rPr lang="fa-IR" sz="2800" dirty="0" err="1">
                <a:latin typeface="Calibri" panose="020F0502020204030204" pitchFamily="34" charset="0"/>
                <a:cs typeface="2  Titr" panose="00000700000000000000" pitchFamily="2" charset="-78"/>
              </a:rPr>
              <a:t>ظرفیتشان</a:t>
            </a:r>
            <a:r>
              <a:rPr lang="fa-IR" sz="2800" dirty="0">
                <a:latin typeface="Calibri" panose="020F0502020204030204" pitchFamily="34" charset="0"/>
                <a:cs typeface="2  Titr" panose="00000700000000000000" pitchFamily="2" charset="-78"/>
              </a:rPr>
              <a:t> پر بوده است.</a:t>
            </a:r>
            <a:endParaRPr lang="en-US" sz="2800" dirty="0">
              <a:latin typeface="Calibri" panose="020F0502020204030204" pitchFamily="34" charset="0"/>
              <a:cs typeface="2  Titr" panose="00000700000000000000" pitchFamily="2" charset="-78"/>
            </a:endParaRPr>
          </a:p>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اطلاع رسانی نشده است.</a:t>
            </a:r>
            <a:endParaRPr lang="en-US" sz="2800" dirty="0">
              <a:latin typeface="Calibri" panose="020F0502020204030204" pitchFamily="34" charset="0"/>
              <a:cs typeface="2  Titr" panose="00000700000000000000" pitchFamily="2" charset="-78"/>
            </a:endParaRPr>
          </a:p>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مراکز طب کار دارای مجوز وجود ندارد.</a:t>
            </a:r>
            <a:endParaRPr lang="en-US" sz="2800" dirty="0">
              <a:latin typeface="Calibri" panose="020F0502020204030204" pitchFamily="34" charset="0"/>
              <a:cs typeface="2  Titr" panose="00000700000000000000" pitchFamily="2" charset="-78"/>
            </a:endParaRPr>
          </a:p>
          <a:p>
            <a:pPr algn="r">
              <a:lnSpc>
                <a:spcPct val="115000"/>
              </a:lnSpc>
              <a:spcAft>
                <a:spcPts val="1000"/>
              </a:spcAft>
              <a:buFont typeface="+mj-lt"/>
              <a:buAutoNum type="arabicPeriod"/>
            </a:pPr>
            <a:r>
              <a:rPr lang="fa-IR" sz="2800" dirty="0">
                <a:latin typeface="Calibri" panose="020F0502020204030204" pitchFamily="34" charset="0"/>
                <a:cs typeface="2  Titr" panose="00000700000000000000" pitchFamily="2" charset="-78"/>
              </a:rPr>
              <a:t>مراکز طب کار به واحد کاری مراجعه </a:t>
            </a:r>
            <a:r>
              <a:rPr lang="fa-IR" sz="2800" dirty="0" err="1">
                <a:latin typeface="Calibri" panose="020F0502020204030204" pitchFamily="34" charset="0"/>
                <a:cs typeface="2  Titr" panose="00000700000000000000" pitchFamily="2" charset="-78"/>
              </a:rPr>
              <a:t>نمی</a:t>
            </a:r>
            <a:r>
              <a:rPr lang="fa-IR" sz="2800" dirty="0">
                <a:latin typeface="Calibri" panose="020F0502020204030204" pitchFamily="34" charset="0"/>
                <a:cs typeface="2  Titr" panose="00000700000000000000" pitchFamily="2" charset="-78"/>
              </a:rPr>
              <a:t> کنند.</a:t>
            </a:r>
            <a:endParaRPr lang="en-US" sz="2800" dirty="0">
              <a:latin typeface="Calibri" panose="020F0502020204030204" pitchFamily="34" charset="0"/>
              <a:cs typeface="2  Titr" panose="00000700000000000000" pitchFamily="2" charset="-78"/>
            </a:endParaRPr>
          </a:p>
          <a:p>
            <a:endParaRPr lang="en-US" dirty="0"/>
          </a:p>
        </p:txBody>
      </p:sp>
      <p:sp>
        <p:nvSpPr>
          <p:cNvPr id="4" name="Date Placeholder 3">
            <a:extLst>
              <a:ext uri="{FF2B5EF4-FFF2-40B4-BE49-F238E27FC236}">
                <a16:creationId xmlns:a16="http://schemas.microsoft.com/office/drawing/2014/main" id="{6AB5FDF2-9C28-48B2-9E65-BB146A3217C6}"/>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C2149A9C-BD7D-423A-8A17-89DF7AFC91A9}"/>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4054607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90C4-9716-4205-BAB5-7C1421B4C71A}"/>
              </a:ext>
            </a:extLst>
          </p:cNvPr>
          <p:cNvSpPr>
            <a:spLocks noGrp="1"/>
          </p:cNvSpPr>
          <p:nvPr>
            <p:ph type="title"/>
          </p:nvPr>
        </p:nvSpPr>
        <p:spPr/>
        <p:txBody>
          <a:bodyPr>
            <a:noAutofit/>
          </a:bodyPr>
          <a:lstStyle/>
          <a:p>
            <a:r>
              <a:rPr lang="fa-IR" sz="3600" dirty="0">
                <a:effectLst/>
                <a:latin typeface="Calibri" panose="020F0502020204030204" pitchFamily="34" charset="0"/>
                <a:ea typeface="Calibri" panose="020F0502020204030204" pitchFamily="34" charset="0"/>
                <a:cs typeface="2  Titr" panose="00000700000000000000" pitchFamily="2" charset="-78"/>
              </a:rPr>
              <a:t>چرا کارفرما از انجام معاینات خود داری می کند</a:t>
            </a:r>
            <a:endParaRPr lang="en-US" sz="3600" dirty="0"/>
          </a:p>
        </p:txBody>
      </p:sp>
      <p:sp>
        <p:nvSpPr>
          <p:cNvPr id="3" name="Content Placeholder 2">
            <a:extLst>
              <a:ext uri="{FF2B5EF4-FFF2-40B4-BE49-F238E27FC236}">
                <a16:creationId xmlns:a16="http://schemas.microsoft.com/office/drawing/2014/main" id="{62434361-1C75-488F-B376-681572246C9F}"/>
              </a:ext>
            </a:extLst>
          </p:cNvPr>
          <p:cNvSpPr>
            <a:spLocks noGrp="1"/>
          </p:cNvSpPr>
          <p:nvPr>
            <p:ph idx="1"/>
          </p:nvPr>
        </p:nvSpPr>
        <p:spPr/>
        <p:txBody>
          <a:bodyPr/>
          <a:lstStyle/>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کارگر از انجام معاینات امتناع می کند.</a:t>
            </a:r>
            <a:endParaRPr lang="en-US" sz="2800" dirty="0">
              <a:latin typeface="Calibri" panose="020F0502020204030204" pitchFamily="34" charset="0"/>
              <a:cs typeface="2  Titr" panose="00000700000000000000" pitchFamily="2" charset="-78"/>
            </a:endParaRPr>
          </a:p>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تبانی کارگر و کارفرما مبنی بر عدم انجام و دادن درصدی از هزینه معاینات به کارگر</a:t>
            </a:r>
            <a:endParaRPr lang="en-US" sz="2800" dirty="0">
              <a:latin typeface="Calibri" panose="020F0502020204030204" pitchFamily="34" charset="0"/>
              <a:cs typeface="2  Titr" panose="00000700000000000000" pitchFamily="2" charset="-78"/>
            </a:endParaRPr>
          </a:p>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عدم بازخورد نتایج معاینات به کارفرما توسط مراکز طب کار</a:t>
            </a:r>
            <a:endParaRPr lang="en-US" sz="2800" dirty="0">
              <a:latin typeface="Calibri" panose="020F0502020204030204" pitchFamily="34" charset="0"/>
              <a:cs typeface="2  Titr" panose="00000700000000000000" pitchFamily="2" charset="-78"/>
            </a:endParaRPr>
          </a:p>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اعتقاد دارد جریمه عدم انجام معاینات </a:t>
            </a:r>
            <a:r>
              <a:rPr lang="fa-IR" sz="2800" dirty="0" err="1">
                <a:latin typeface="Calibri" panose="020F0502020204030204" pitchFamily="34" charset="0"/>
                <a:cs typeface="2  Titr" panose="00000700000000000000" pitchFamily="2" charset="-78"/>
              </a:rPr>
              <a:t>کمتراز</a:t>
            </a:r>
            <a:r>
              <a:rPr lang="fa-IR" sz="2800" dirty="0">
                <a:latin typeface="Calibri" panose="020F0502020204030204" pitchFamily="34" charset="0"/>
                <a:cs typeface="2  Titr" panose="00000700000000000000" pitchFamily="2" charset="-78"/>
              </a:rPr>
              <a:t> هزینه معاینات است(جریمه ها بازدارنده نیست)</a:t>
            </a:r>
            <a:endParaRPr lang="en-US" sz="2800" dirty="0">
              <a:latin typeface="Calibri" panose="020F0502020204030204" pitchFamily="34" charset="0"/>
              <a:cs typeface="2  Titr" panose="00000700000000000000" pitchFamily="2" charset="-78"/>
            </a:endParaRPr>
          </a:p>
          <a:p>
            <a:pPr algn="r">
              <a:lnSpc>
                <a:spcPct val="115000"/>
              </a:lnSpc>
              <a:spcAft>
                <a:spcPts val="1000"/>
              </a:spcAft>
              <a:buFont typeface="+mj-lt"/>
              <a:buAutoNum type="arabicPeriod"/>
            </a:pPr>
            <a:r>
              <a:rPr lang="fa-IR" sz="2800" dirty="0" err="1">
                <a:latin typeface="Calibri" panose="020F0502020204030204" pitchFamily="34" charset="0"/>
                <a:cs typeface="2  Titr" panose="00000700000000000000" pitchFamily="2" charset="-78"/>
              </a:rPr>
              <a:t>نمی</a:t>
            </a:r>
            <a:r>
              <a:rPr lang="fa-IR" sz="2800" dirty="0">
                <a:latin typeface="Calibri" panose="020F0502020204030204" pitchFamily="34" charset="0"/>
                <a:cs typeface="2  Titr" panose="00000700000000000000" pitchFamily="2" charset="-78"/>
              </a:rPr>
              <a:t> داند انجام معاینات یکی از اقدامات پیشگیری است.</a:t>
            </a:r>
            <a:endParaRPr lang="en-US" sz="2800" dirty="0">
              <a:latin typeface="Calibri" panose="020F0502020204030204" pitchFamily="34" charset="0"/>
              <a:cs typeface="2  Titr" panose="00000700000000000000" pitchFamily="2" charset="-78"/>
            </a:endParaRPr>
          </a:p>
          <a:p>
            <a:endParaRPr lang="en-US" dirty="0"/>
          </a:p>
        </p:txBody>
      </p:sp>
      <p:sp>
        <p:nvSpPr>
          <p:cNvPr id="4" name="Date Placeholder 3">
            <a:extLst>
              <a:ext uri="{FF2B5EF4-FFF2-40B4-BE49-F238E27FC236}">
                <a16:creationId xmlns:a16="http://schemas.microsoft.com/office/drawing/2014/main" id="{66B4006D-E34E-4064-BDE7-76208D1FFA3F}"/>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EB56ECDD-CFAE-4D75-8F47-C02B697A7BAD}"/>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46480760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CD77-1349-4259-ACC1-49C9FB582700}"/>
              </a:ext>
            </a:extLst>
          </p:cNvPr>
          <p:cNvSpPr>
            <a:spLocks noGrp="1"/>
          </p:cNvSpPr>
          <p:nvPr>
            <p:ph type="title"/>
          </p:nvPr>
        </p:nvSpPr>
        <p:spPr/>
        <p:txBody>
          <a:bodyPr>
            <a:noAutofit/>
          </a:bodyPr>
          <a:lstStyle/>
          <a:p>
            <a:r>
              <a:rPr lang="fa-IR" sz="3600" dirty="0">
                <a:effectLst/>
                <a:latin typeface="Calibri" panose="020F0502020204030204" pitchFamily="34" charset="0"/>
                <a:ea typeface="Calibri" panose="020F0502020204030204" pitchFamily="34" charset="0"/>
                <a:cs typeface="2  Titr" panose="00000700000000000000" pitchFamily="2" charset="-78"/>
              </a:rPr>
              <a:t>چرا کارفرما از انجام معاینات خود داری می کند</a:t>
            </a:r>
            <a:endParaRPr lang="en-US" sz="3600" dirty="0"/>
          </a:p>
        </p:txBody>
      </p:sp>
      <p:sp>
        <p:nvSpPr>
          <p:cNvPr id="3" name="Content Placeholder 2">
            <a:extLst>
              <a:ext uri="{FF2B5EF4-FFF2-40B4-BE49-F238E27FC236}">
                <a16:creationId xmlns:a16="http://schemas.microsoft.com/office/drawing/2014/main" id="{2DDB2648-FA0D-4767-8223-15F0C45475DD}"/>
              </a:ext>
            </a:extLst>
          </p:cNvPr>
          <p:cNvSpPr>
            <a:spLocks noGrp="1"/>
          </p:cNvSpPr>
          <p:nvPr>
            <p:ph idx="1"/>
          </p:nvPr>
        </p:nvSpPr>
        <p:spPr/>
        <p:txBody>
          <a:bodyPr/>
          <a:lstStyle/>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چون شرکت های دیگر هم معاینات را انجام ندادند ولی برخورد قانون با آنها نشده است</a:t>
            </a:r>
            <a:endParaRPr lang="en-US" sz="2800" dirty="0">
              <a:latin typeface="Calibri" panose="020F0502020204030204" pitchFamily="34" charset="0"/>
              <a:cs typeface="2  Titr" panose="00000700000000000000" pitchFamily="2" charset="-78"/>
            </a:endParaRPr>
          </a:p>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چون بیماریهای ناشی از کار مزمن است و </a:t>
            </a:r>
            <a:r>
              <a:rPr lang="fa-IR" sz="2800" dirty="0" err="1">
                <a:latin typeface="Calibri" panose="020F0502020204030204" pitchFamily="34" charset="0"/>
                <a:cs typeface="2  Titr" panose="00000700000000000000" pitchFamily="2" charset="-78"/>
              </a:rPr>
              <a:t>و</a:t>
            </a:r>
            <a:r>
              <a:rPr lang="fa-IR" sz="2800" dirty="0">
                <a:latin typeface="Calibri" panose="020F0502020204030204" pitchFamily="34" charset="0"/>
                <a:cs typeface="2  Titr" panose="00000700000000000000" pitchFamily="2" charset="-78"/>
              </a:rPr>
              <a:t> کارفرما فکر می کند بالاخره هر کسی در اثر کهولت سن باید بیمار شود</a:t>
            </a:r>
            <a:endParaRPr lang="en-US" sz="2800" dirty="0">
              <a:latin typeface="Calibri" panose="020F0502020204030204" pitchFamily="34" charset="0"/>
              <a:cs typeface="2  Titr" panose="00000700000000000000" pitchFamily="2" charset="-78"/>
            </a:endParaRPr>
          </a:p>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چون قوانین و ضوابط و مقررات انجام </a:t>
            </a:r>
            <a:r>
              <a:rPr lang="fa-IR" sz="2800" dirty="0" err="1">
                <a:latin typeface="Calibri" panose="020F0502020204030204" pitchFamily="34" charset="0"/>
                <a:cs typeface="2  Titr" panose="00000700000000000000" pitchFamily="2" charset="-78"/>
              </a:rPr>
              <a:t>معانیات</a:t>
            </a:r>
            <a:r>
              <a:rPr lang="fa-IR" sz="2800" dirty="0">
                <a:latin typeface="Calibri" panose="020F0502020204030204" pitchFamily="34" charset="0"/>
                <a:cs typeface="2  Titr" panose="00000700000000000000" pitchFamily="2" charset="-78"/>
              </a:rPr>
              <a:t> یا سایر قوانین در ایران خیلی زود در دستخوش تغییر است</a:t>
            </a:r>
            <a:endParaRPr lang="en-US" sz="2800" dirty="0">
              <a:latin typeface="Calibri" panose="020F0502020204030204" pitchFamily="34" charset="0"/>
              <a:cs typeface="2  Titr" panose="00000700000000000000" pitchFamily="2" charset="-78"/>
            </a:endParaRPr>
          </a:p>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تاثیر انجام معاینات را نفهمیده است.</a:t>
            </a:r>
            <a:endParaRPr lang="en-US" sz="2800" dirty="0">
              <a:latin typeface="Calibri" panose="020F0502020204030204" pitchFamily="34" charset="0"/>
              <a:cs typeface="2  Titr" panose="00000700000000000000" pitchFamily="2" charset="-78"/>
            </a:endParaRPr>
          </a:p>
          <a:p>
            <a:pPr algn="r">
              <a:lnSpc>
                <a:spcPct val="115000"/>
              </a:lnSpc>
              <a:spcAft>
                <a:spcPts val="1000"/>
              </a:spcAft>
              <a:buFont typeface="+mj-lt"/>
              <a:buAutoNum type="arabicPeriod"/>
            </a:pPr>
            <a:r>
              <a:rPr lang="fa-IR" sz="2800" dirty="0">
                <a:latin typeface="Calibri" panose="020F0502020204030204" pitchFamily="34" charset="0"/>
                <a:cs typeface="2  Titr" panose="00000700000000000000" pitchFamily="2" charset="-78"/>
              </a:rPr>
              <a:t>تقلب و تخلف در انجام معاینات دیده است</a:t>
            </a:r>
            <a:endParaRPr lang="en-US" sz="2800" dirty="0">
              <a:latin typeface="Calibri" panose="020F0502020204030204" pitchFamily="34" charset="0"/>
              <a:cs typeface="2  Titr" panose="00000700000000000000" pitchFamily="2" charset="-78"/>
            </a:endParaRPr>
          </a:p>
          <a:p>
            <a:endParaRPr lang="en-US" dirty="0"/>
          </a:p>
        </p:txBody>
      </p:sp>
      <p:sp>
        <p:nvSpPr>
          <p:cNvPr id="4" name="Date Placeholder 3">
            <a:extLst>
              <a:ext uri="{FF2B5EF4-FFF2-40B4-BE49-F238E27FC236}">
                <a16:creationId xmlns:a16="http://schemas.microsoft.com/office/drawing/2014/main" id="{3EB77B0C-1F08-4554-B619-A6A83D3B90AA}"/>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4AF2383A-D9C8-425B-89C4-EB1ECF2F12B2}"/>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404347635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9A33-0563-4684-92AB-BFC59F6C735B}"/>
              </a:ext>
            </a:extLst>
          </p:cNvPr>
          <p:cNvSpPr>
            <a:spLocks noGrp="1"/>
          </p:cNvSpPr>
          <p:nvPr>
            <p:ph type="title"/>
          </p:nvPr>
        </p:nvSpPr>
        <p:spPr/>
        <p:txBody>
          <a:bodyPr>
            <a:noAutofit/>
          </a:bodyPr>
          <a:lstStyle/>
          <a:p>
            <a:r>
              <a:rPr lang="fa-IR" sz="3600" dirty="0">
                <a:effectLst/>
                <a:latin typeface="Calibri" panose="020F0502020204030204" pitchFamily="34" charset="0"/>
                <a:ea typeface="Calibri" panose="020F0502020204030204" pitchFamily="34" charset="0"/>
                <a:cs typeface="2  Titr" panose="00000700000000000000" pitchFamily="2" charset="-78"/>
              </a:rPr>
              <a:t>چرا کارفرما از انجام معاینات خود داری می کند</a:t>
            </a:r>
            <a:endParaRPr lang="en-US" sz="3600" dirty="0"/>
          </a:p>
        </p:txBody>
      </p:sp>
      <p:sp>
        <p:nvSpPr>
          <p:cNvPr id="3" name="Content Placeholder 2">
            <a:extLst>
              <a:ext uri="{FF2B5EF4-FFF2-40B4-BE49-F238E27FC236}">
                <a16:creationId xmlns:a16="http://schemas.microsoft.com/office/drawing/2014/main" id="{DF36B21F-96BA-4011-BAA4-71862316F976}"/>
              </a:ext>
            </a:extLst>
          </p:cNvPr>
          <p:cNvSpPr>
            <a:spLocks noGrp="1"/>
          </p:cNvSpPr>
          <p:nvPr>
            <p:ph idx="1"/>
          </p:nvPr>
        </p:nvSpPr>
        <p:spPr/>
        <p:txBody>
          <a:bodyPr>
            <a:normAutofit fontScale="92500" lnSpcReduction="10000"/>
          </a:bodyPr>
          <a:lstStyle/>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چون راههای فرار از انجام معاینات را می داند</a:t>
            </a:r>
            <a:endParaRPr lang="en-US" sz="2800" dirty="0">
              <a:latin typeface="Calibri" panose="020F0502020204030204" pitchFamily="34" charset="0"/>
              <a:cs typeface="2  Titr" panose="00000700000000000000" pitchFamily="2" charset="-78"/>
            </a:endParaRPr>
          </a:p>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چون برخورد ناظران قانون(بازرسان بهداشت حرفه ای  و مسئولین بهداشت حرفه ای) در یک شهرستان برخود یکسانی با متخلفین </a:t>
            </a:r>
            <a:r>
              <a:rPr lang="fa-IR" sz="2800" dirty="0" err="1">
                <a:latin typeface="Calibri" panose="020F0502020204030204" pitchFamily="34" charset="0"/>
                <a:cs typeface="2  Titr" panose="00000700000000000000" pitchFamily="2" charset="-78"/>
              </a:rPr>
              <a:t>نداردند</a:t>
            </a:r>
            <a:r>
              <a:rPr lang="fa-IR" sz="2800" dirty="0">
                <a:latin typeface="Calibri" panose="020F0502020204030204" pitchFamily="34" charset="0"/>
                <a:cs typeface="2  Titr" panose="00000700000000000000" pitchFamily="2" charset="-78"/>
              </a:rPr>
              <a:t> و در سطح کشور نیز اختلاف عملکرد زیاد است.</a:t>
            </a:r>
            <a:endParaRPr lang="en-US" sz="2800" dirty="0">
              <a:latin typeface="Calibri" panose="020F0502020204030204" pitchFamily="34" charset="0"/>
              <a:cs typeface="2  Titr" panose="00000700000000000000" pitchFamily="2" charset="-78"/>
            </a:endParaRPr>
          </a:p>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در رسیدگی به شکایات کارگر از کارفرما بابت بیماری ناشی از کار این مدارک می تواند بر علیه کارفرما باشد.</a:t>
            </a:r>
            <a:endParaRPr lang="en-US" sz="2800" dirty="0">
              <a:latin typeface="Calibri" panose="020F0502020204030204" pitchFamily="34" charset="0"/>
              <a:cs typeface="2  Titr" panose="00000700000000000000" pitchFamily="2" charset="-78"/>
            </a:endParaRPr>
          </a:p>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کارفرما فکر می کند ماده 92 قانون کار شامل کارگران او </a:t>
            </a:r>
            <a:r>
              <a:rPr lang="fa-IR" sz="2800" dirty="0" err="1">
                <a:latin typeface="Calibri" panose="020F0502020204030204" pitchFamily="34" charset="0"/>
                <a:cs typeface="2  Titr" panose="00000700000000000000" pitchFamily="2" charset="-78"/>
              </a:rPr>
              <a:t>نمی</a:t>
            </a:r>
            <a:r>
              <a:rPr lang="fa-IR" sz="2800" dirty="0">
                <a:latin typeface="Calibri" panose="020F0502020204030204" pitchFamily="34" charset="0"/>
                <a:cs typeface="2  Titr" panose="00000700000000000000" pitchFamily="2" charset="-78"/>
              </a:rPr>
              <a:t> شود و کارگران او در معرض بروز بیماریهای ناشی از کار قرار ندارد</a:t>
            </a:r>
            <a:endParaRPr lang="en-US" sz="2800" dirty="0">
              <a:latin typeface="Calibri" panose="020F0502020204030204" pitchFamily="34" charset="0"/>
              <a:cs typeface="2  Titr" panose="00000700000000000000" pitchFamily="2" charset="-78"/>
            </a:endParaRPr>
          </a:p>
          <a:p>
            <a:pPr algn="r">
              <a:lnSpc>
                <a:spcPct val="115000"/>
              </a:lnSpc>
              <a:spcAft>
                <a:spcPts val="1000"/>
              </a:spcAft>
              <a:buFont typeface="+mj-lt"/>
              <a:buAutoNum type="arabicPeriod"/>
            </a:pPr>
            <a:r>
              <a:rPr lang="fa-IR" sz="2800" dirty="0">
                <a:latin typeface="Calibri" panose="020F0502020204030204" pitchFamily="34" charset="0"/>
                <a:cs typeface="2  Titr" panose="00000700000000000000" pitchFamily="2" charset="-78"/>
              </a:rPr>
              <a:t>با بازرسان تبانی می کند.</a:t>
            </a:r>
            <a:endParaRPr lang="en-US" sz="2800" dirty="0">
              <a:latin typeface="Calibri" panose="020F0502020204030204" pitchFamily="34" charset="0"/>
              <a:cs typeface="2  Titr" panose="00000700000000000000" pitchFamily="2" charset="-78"/>
            </a:endParaRPr>
          </a:p>
          <a:p>
            <a:endParaRPr lang="en-US" dirty="0"/>
          </a:p>
        </p:txBody>
      </p:sp>
      <p:sp>
        <p:nvSpPr>
          <p:cNvPr id="4" name="Date Placeholder 3">
            <a:extLst>
              <a:ext uri="{FF2B5EF4-FFF2-40B4-BE49-F238E27FC236}">
                <a16:creationId xmlns:a16="http://schemas.microsoft.com/office/drawing/2014/main" id="{98EA1B41-7DFB-48ED-BD75-006CD2700BA6}"/>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D15B6EC2-21E5-4F05-A890-4FF56D95D9D7}"/>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81888356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9C6A-958E-4335-90BF-2FDA076F23A7}"/>
              </a:ext>
            </a:extLst>
          </p:cNvPr>
          <p:cNvSpPr>
            <a:spLocks noGrp="1"/>
          </p:cNvSpPr>
          <p:nvPr>
            <p:ph type="title"/>
          </p:nvPr>
        </p:nvSpPr>
        <p:spPr/>
        <p:txBody>
          <a:bodyPr>
            <a:noAutofit/>
          </a:bodyPr>
          <a:lstStyle/>
          <a:p>
            <a:r>
              <a:rPr lang="fa-IR" sz="3600" dirty="0">
                <a:effectLst/>
                <a:latin typeface="Calibri" panose="020F0502020204030204" pitchFamily="34" charset="0"/>
                <a:ea typeface="Calibri" panose="020F0502020204030204" pitchFamily="34" charset="0"/>
                <a:cs typeface="2  Titr" panose="00000700000000000000" pitchFamily="2" charset="-78"/>
              </a:rPr>
              <a:t>چرا کارفرما از انجام معاینات خود داری می کند</a:t>
            </a:r>
            <a:endParaRPr lang="en-US" sz="3600" dirty="0"/>
          </a:p>
        </p:txBody>
      </p:sp>
      <p:sp>
        <p:nvSpPr>
          <p:cNvPr id="3" name="Content Placeholder 2">
            <a:extLst>
              <a:ext uri="{FF2B5EF4-FFF2-40B4-BE49-F238E27FC236}">
                <a16:creationId xmlns:a16="http://schemas.microsoft.com/office/drawing/2014/main" id="{10ADD6C7-84AB-417A-9C52-6484F46AD6EA}"/>
              </a:ext>
            </a:extLst>
          </p:cNvPr>
          <p:cNvSpPr>
            <a:spLocks noGrp="1"/>
          </p:cNvSpPr>
          <p:nvPr>
            <p:ph idx="1"/>
          </p:nvPr>
        </p:nvSpPr>
        <p:spPr/>
        <p:txBody>
          <a:bodyPr>
            <a:normAutofit fontScale="92500"/>
          </a:bodyPr>
          <a:lstStyle/>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بازرسان شرکت را بازرسی نکرده </a:t>
            </a:r>
            <a:r>
              <a:rPr lang="fa-IR" sz="2800" dirty="0" err="1">
                <a:latin typeface="Calibri" panose="020F0502020204030204" pitchFamily="34" charset="0"/>
                <a:cs typeface="2  Titr" panose="00000700000000000000" pitchFamily="2" charset="-78"/>
              </a:rPr>
              <a:t>اند</a:t>
            </a:r>
            <a:r>
              <a:rPr lang="fa-IR" sz="2800" dirty="0">
                <a:latin typeface="Calibri" panose="020F0502020204030204" pitchFamily="34" charset="0"/>
                <a:cs typeface="2  Titr" panose="00000700000000000000" pitchFamily="2" charset="-78"/>
              </a:rPr>
              <a:t>.</a:t>
            </a:r>
            <a:endParaRPr lang="en-US" sz="2800" dirty="0">
              <a:latin typeface="Calibri" panose="020F0502020204030204" pitchFamily="34" charset="0"/>
              <a:cs typeface="2  Titr" panose="00000700000000000000" pitchFamily="2" charset="-78"/>
            </a:endParaRPr>
          </a:p>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مدیرعامل هزینه معاینات را داده که انجام شود ولی مدیر شرکت اختلاس کرده و هزینه معاینات را </a:t>
            </a:r>
            <a:r>
              <a:rPr lang="fa-IR" sz="2800" dirty="0" err="1">
                <a:latin typeface="Calibri" panose="020F0502020204030204" pitchFamily="34" charset="0"/>
                <a:cs typeface="2  Titr" panose="00000700000000000000" pitchFamily="2" charset="-78"/>
              </a:rPr>
              <a:t>بجیب</a:t>
            </a:r>
            <a:r>
              <a:rPr lang="fa-IR" sz="2800" dirty="0">
                <a:latin typeface="Calibri" panose="020F0502020204030204" pitchFamily="34" charset="0"/>
                <a:cs typeface="2  Titr" panose="00000700000000000000" pitchFamily="2" charset="-78"/>
              </a:rPr>
              <a:t> زده است</a:t>
            </a:r>
            <a:endParaRPr lang="en-US" sz="2800" dirty="0">
              <a:latin typeface="Calibri" panose="020F0502020204030204" pitchFamily="34" charset="0"/>
              <a:cs typeface="2  Titr" panose="00000700000000000000" pitchFamily="2" charset="-78"/>
            </a:endParaRPr>
          </a:p>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بعلت اینکه مرکز طب کار ظرفیت تعداد انجام معاینات را رعایت نکرده و قرار داد بیش از ظرفیت بسته معاینات انجام </a:t>
            </a:r>
            <a:r>
              <a:rPr lang="fa-IR" sz="2800" dirty="0" err="1">
                <a:latin typeface="Calibri" panose="020F0502020204030204" pitchFamily="34" charset="0"/>
                <a:cs typeface="2  Titr" panose="00000700000000000000" pitchFamily="2" charset="-78"/>
              </a:rPr>
              <a:t>نمی</a:t>
            </a:r>
            <a:r>
              <a:rPr lang="fa-IR" sz="2800" dirty="0">
                <a:latin typeface="Calibri" panose="020F0502020204030204" pitchFamily="34" charset="0"/>
                <a:cs typeface="2  Titr" panose="00000700000000000000" pitchFamily="2" charset="-78"/>
              </a:rPr>
              <a:t> شود.</a:t>
            </a:r>
            <a:endParaRPr lang="en-US" sz="2800" dirty="0">
              <a:latin typeface="Calibri" panose="020F0502020204030204" pitchFamily="34" charset="0"/>
              <a:cs typeface="2  Titr" panose="00000700000000000000" pitchFamily="2" charset="-78"/>
            </a:endParaRPr>
          </a:p>
          <a:p>
            <a:pPr algn="r">
              <a:lnSpc>
                <a:spcPct val="115000"/>
              </a:lnSpc>
              <a:buFont typeface="+mj-lt"/>
              <a:buAutoNum type="arabicPeriod"/>
            </a:pPr>
            <a:r>
              <a:rPr lang="fa-IR" sz="2800" dirty="0">
                <a:latin typeface="Calibri" panose="020F0502020204030204" pitchFamily="34" charset="0"/>
                <a:cs typeface="2  Titr" panose="00000700000000000000" pitchFamily="2" charset="-78"/>
              </a:rPr>
              <a:t>معاینات را در مراکز غیر مجاز انجام داده است</a:t>
            </a:r>
            <a:endParaRPr lang="en-US" sz="2800" dirty="0">
              <a:latin typeface="Calibri" panose="020F0502020204030204" pitchFamily="34" charset="0"/>
              <a:cs typeface="2  Titr" panose="00000700000000000000" pitchFamily="2" charset="-78"/>
            </a:endParaRPr>
          </a:p>
          <a:p>
            <a:pPr algn="r">
              <a:lnSpc>
                <a:spcPct val="115000"/>
              </a:lnSpc>
              <a:spcAft>
                <a:spcPts val="1000"/>
              </a:spcAft>
              <a:buFont typeface="+mj-lt"/>
              <a:buAutoNum type="arabicPeriod"/>
            </a:pPr>
            <a:r>
              <a:rPr lang="fa-IR" sz="2800" dirty="0">
                <a:latin typeface="Calibri" panose="020F0502020204030204" pitchFamily="34" charset="0"/>
                <a:cs typeface="2  Titr" panose="00000700000000000000" pitchFamily="2" charset="-78"/>
              </a:rPr>
              <a:t>معاینات را نیمه کاره رها کرده چون طرف قرار داد به تعهد خود عمل نکرده است.</a:t>
            </a:r>
            <a:endParaRPr lang="en-US" sz="2800" dirty="0">
              <a:latin typeface="Calibri" panose="020F0502020204030204" pitchFamily="34" charset="0"/>
              <a:cs typeface="2  Titr" panose="00000700000000000000" pitchFamily="2" charset="-78"/>
            </a:endParaRPr>
          </a:p>
          <a:p>
            <a:endParaRPr lang="en-US" dirty="0"/>
          </a:p>
        </p:txBody>
      </p:sp>
      <p:sp>
        <p:nvSpPr>
          <p:cNvPr id="4" name="Date Placeholder 3">
            <a:extLst>
              <a:ext uri="{FF2B5EF4-FFF2-40B4-BE49-F238E27FC236}">
                <a16:creationId xmlns:a16="http://schemas.microsoft.com/office/drawing/2014/main" id="{54279F73-7942-4FE4-99B5-1479004BCEFA}"/>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0392406E-D443-4378-B20F-C9F093B5B373}"/>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11039871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a:t>تابستان 1402</a:t>
            </a:r>
            <a:endParaRPr lang="en-US" dirty="0"/>
          </a:p>
        </p:txBody>
      </p:sp>
      <p:sp>
        <p:nvSpPr>
          <p:cNvPr id="3" name="Footer Placeholder 2"/>
          <p:cNvSpPr>
            <a:spLocks noGrp="1"/>
          </p:cNvSpPr>
          <p:nvPr>
            <p:ph type="ftr" sz="quarter" idx="11"/>
          </p:nvPr>
        </p:nvSpPr>
        <p:spPr/>
        <p:txBody>
          <a:bodyPr/>
          <a:lstStyle/>
          <a:p>
            <a:pPr>
              <a:defRPr/>
            </a:pPr>
            <a:r>
              <a:rPr lang="fa-IR"/>
              <a:t>جواد برازنده</a:t>
            </a:r>
            <a:endParaRPr lang="en-US"/>
          </a:p>
        </p:txBody>
      </p:sp>
      <p:sp>
        <p:nvSpPr>
          <p:cNvPr id="5" name="Round Diagonal Corner Rectangle 4"/>
          <p:cNvSpPr/>
          <p:nvPr/>
        </p:nvSpPr>
        <p:spPr bwMode="auto">
          <a:xfrm>
            <a:off x="179512" y="332656"/>
            <a:ext cx="8712968" cy="3456384"/>
          </a:xfrm>
          <a:prstGeom prst="round2DiagRect">
            <a:avLst>
              <a:gd name="adj1" fmla="val 26923"/>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spcBef>
                <a:spcPct val="50000"/>
              </a:spcBef>
              <a:defRPr/>
            </a:pPr>
            <a:r>
              <a:rPr lang="fa-IR" sz="7200" b="1" i="1" dirty="0">
                <a:solidFill>
                  <a:srgbClr val="000000"/>
                </a:solidFill>
                <a:latin typeface="Memo" pitchFamily="2" charset="0"/>
                <a:cs typeface="B Titr" pitchFamily="2" charset="-78"/>
              </a:rPr>
              <a:t>لبخند بزنید...</a:t>
            </a:r>
            <a:r>
              <a:rPr lang="fa-IR" sz="4400" b="1" i="1" dirty="0">
                <a:solidFill>
                  <a:srgbClr val="000000"/>
                </a:solidFill>
                <a:latin typeface="Memo" pitchFamily="2" charset="0"/>
                <a:cs typeface="B Titr" pitchFamily="2" charset="-78"/>
              </a:rPr>
              <a:t> این یکی از بهترین </a:t>
            </a:r>
            <a:r>
              <a:rPr lang="fa-IR" sz="4400" b="1" i="1" dirty="0" err="1">
                <a:solidFill>
                  <a:srgbClr val="000000"/>
                </a:solidFill>
                <a:latin typeface="Memo" pitchFamily="2" charset="0"/>
                <a:cs typeface="B Titr" pitchFamily="2" charset="-78"/>
              </a:rPr>
              <a:t>تبلیغ‌ها</a:t>
            </a:r>
            <a:r>
              <a:rPr lang="fa-IR" sz="4400" b="1" i="1" dirty="0">
                <a:solidFill>
                  <a:srgbClr val="000000"/>
                </a:solidFill>
                <a:latin typeface="Memo" pitchFamily="2" charset="0"/>
                <a:cs typeface="B Titr" pitchFamily="2" charset="-78"/>
              </a:rPr>
              <a:t> برای خداست... مردم را از چیزی که نصیبتان شده متحیر کنید...</a:t>
            </a:r>
            <a:endParaRPr lang="en-AU" sz="7200" b="1" i="1" dirty="0">
              <a:solidFill>
                <a:srgbClr val="000000"/>
              </a:solidFill>
              <a:latin typeface="Memo" pitchFamily="2" charset="0"/>
              <a:cs typeface="B Titr" pitchFamily="2" charset="-78"/>
            </a:endParaRPr>
          </a:p>
        </p:txBody>
      </p:sp>
      <p:sp>
        <p:nvSpPr>
          <p:cNvPr id="6" name="Round Diagonal Corner Rectangle 5"/>
          <p:cNvSpPr/>
          <p:nvPr/>
        </p:nvSpPr>
        <p:spPr bwMode="auto">
          <a:xfrm>
            <a:off x="1979712" y="4634819"/>
            <a:ext cx="4752528" cy="1152128"/>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en-US" sz="5400" b="1" dirty="0">
                <a:solidFill>
                  <a:srgbClr val="5AF529"/>
                </a:solidFill>
                <a:cs typeface="B Titr" pitchFamily="2" charset="-78"/>
              </a:rPr>
              <a:t>Oh.muq.ac.ir</a:t>
            </a:r>
            <a:endParaRPr lang="en-US" sz="5400" b="1" dirty="0">
              <a:solidFill>
                <a:srgbClr val="000000"/>
              </a:solidFill>
              <a:effectLst>
                <a:outerShdw blurRad="38100" dist="38100" dir="2700000" algn="tl">
                  <a:srgbClr val="FFFFFF"/>
                </a:outerShdw>
              </a:effectLst>
              <a:cs typeface="B Titr" pitchFamily="2" charset="-78"/>
            </a:endParaRPr>
          </a:p>
        </p:txBody>
      </p:sp>
      <p:pic>
        <p:nvPicPr>
          <p:cNvPr id="8" name="Picture 5" descr="rose"/>
          <p:cNvPicPr>
            <a:picLocks noChangeAspect="1" noChangeArrowheads="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rot="-3788412">
            <a:off x="-623887" y="2894012"/>
            <a:ext cx="3668712"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rose"/>
          <p:cNvPicPr>
            <a:picLocks noChangeAspect="1" noChangeArrowheads="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rot="14521573" flipV="1">
            <a:off x="6136482" y="2861468"/>
            <a:ext cx="33401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594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84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ppt_x"/>
                                          </p:val>
                                        </p:tav>
                                        <p:tav tm="100000">
                                          <p:val>
                                            <p:strVal val="#ppt_x"/>
                                          </p:val>
                                        </p:tav>
                                      </p:tavLst>
                                    </p:anim>
                                    <p:anim calcmode="lin" valueType="num">
                                      <p:cBhvr additive="base">
                                        <p:cTn id="14" dur="5000" fill="hold"/>
                                        <p:tgtEl>
                                          <p:spTgt spid="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234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0"/>
                                        <p:tgtEl>
                                          <p:spTgt spid="8"/>
                                        </p:tgtEl>
                                      </p:cBhvr>
                                    </p:animEffect>
                                  </p:childTnLst>
                                </p:cTn>
                              </p:par>
                            </p:childTnLst>
                          </p:cTn>
                        </p:par>
                        <p:par>
                          <p:cTn id="19" fill="hold" nodeType="afterGroup">
                            <p:stCondLst>
                              <p:cond delay="284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iterate type="lt">
                                    <p:tmPct val="0"/>
                                  </p:iterate>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iterate type="lt">
                                    <p:tmPct val="0"/>
                                  </p:iterate>
                                  <p:childTnLst>
                                    <p:set>
                                      <p:cBhvr>
                                        <p:cTn id="31" dur="1" fill="hold">
                                          <p:stCondLst>
                                            <p:cond delay="0"/>
                                          </p:stCondLst>
                                        </p:cTn>
                                        <p:tgtEl>
                                          <p:spTgt spid="5"/>
                                        </p:tgtEl>
                                        <p:attrNameLst>
                                          <p:attrName>style.visibility</p:attrName>
                                        </p:attrNameLst>
                                      </p:cBhvr>
                                      <p:to>
                                        <p:strVal val="visible"/>
                                      </p:to>
                                    </p:set>
                                    <p:animEffect transition="in" filter="wedge">
                                      <p:cBhvr>
                                        <p:cTn id="32" dur="20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iterate type="lt">
                                    <p:tmPct val="0"/>
                                  </p:iterate>
                                  <p:childTnLst>
                                    <p:set>
                                      <p:cBhvr>
                                        <p:cTn id="36" dur="1" fill="hold">
                                          <p:stCondLst>
                                            <p:cond delay="0"/>
                                          </p:stCondLst>
                                        </p:cTn>
                                        <p:tgtEl>
                                          <p:spTgt spid="5"/>
                                        </p:tgtEl>
                                        <p:attrNameLst>
                                          <p:attrName>style.visibility</p:attrName>
                                        </p:attrNameLst>
                                      </p:cBhvr>
                                      <p:to>
                                        <p:strVal val="visible"/>
                                      </p:to>
                                    </p:set>
                                    <p:animEffect transition="in" filter="diamond(in)">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a:extLst>
              <a:ext uri="{FF2B5EF4-FFF2-40B4-BE49-F238E27FC236}">
                <a16:creationId xmlns:a16="http://schemas.microsoft.com/office/drawing/2014/main" id="{ED518B50-5647-498C-AE0B-012F332FFB0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0FC62BC4-F279-4505-A719-4CF092576B67}" type="slidenum">
              <a:rPr lang="ar-SA" altLang="en-US">
                <a:latin typeface="Arial" panose="020B0604020202020204" pitchFamily="34" charset="0"/>
              </a:rPr>
              <a:pPr eaLnBrk="1" hangingPunct="1"/>
              <a:t>19</a:t>
            </a:fld>
            <a:endParaRPr lang="en-US" altLang="en-US">
              <a:latin typeface="Arial" panose="020B0604020202020204" pitchFamily="34" charset="0"/>
            </a:endParaRPr>
          </a:p>
        </p:txBody>
      </p:sp>
      <p:sp>
        <p:nvSpPr>
          <p:cNvPr id="290818" name="Rectangle 2">
            <a:extLst>
              <a:ext uri="{FF2B5EF4-FFF2-40B4-BE49-F238E27FC236}">
                <a16:creationId xmlns:a16="http://schemas.microsoft.com/office/drawing/2014/main" id="{9DB82785-64D6-4D28-B9AF-9827B30256F0}"/>
              </a:ext>
            </a:extLst>
          </p:cNvPr>
          <p:cNvSpPr>
            <a:spLocks noGrp="1" noRot="1" noChangeArrowheads="1"/>
          </p:cNvSpPr>
          <p:nvPr>
            <p:ph type="title"/>
          </p:nvPr>
        </p:nvSpPr>
        <p:spPr>
          <a:xfrm>
            <a:off x="457200" y="7430"/>
            <a:ext cx="8229600" cy="966787"/>
          </a:xfrm>
        </p:spPr>
        <p:txBody>
          <a:bodyPr/>
          <a:lstStyle/>
          <a:p>
            <a:pPr eaLnBrk="1" hangingPunct="1">
              <a:defRPr/>
            </a:pPr>
            <a:r>
              <a:rPr lang="fa-IR" sz="2800" dirty="0">
                <a:solidFill>
                  <a:schemeClr val="hlink"/>
                </a:solidFill>
                <a:cs typeface="B Titr" pitchFamily="2" charset="-78"/>
              </a:rPr>
              <a:t>تفاوت بیماریهای ناشی از کار و بیماریهای مرتبط با کار</a:t>
            </a:r>
            <a:r>
              <a:rPr lang="en-US" sz="3600" dirty="0">
                <a:cs typeface="B Titr" pitchFamily="2" charset="-78"/>
              </a:rPr>
              <a:t> </a:t>
            </a:r>
          </a:p>
        </p:txBody>
      </p:sp>
      <p:graphicFrame>
        <p:nvGraphicFramePr>
          <p:cNvPr id="290839" name="Group 23">
            <a:extLst>
              <a:ext uri="{FF2B5EF4-FFF2-40B4-BE49-F238E27FC236}">
                <a16:creationId xmlns:a16="http://schemas.microsoft.com/office/drawing/2014/main" id="{C65EF74F-B235-4C1D-AE43-FF56DD4E1A91}"/>
              </a:ext>
            </a:extLst>
          </p:cNvPr>
          <p:cNvGraphicFramePr>
            <a:graphicFrameLocks noGrp="1"/>
          </p:cNvGraphicFramePr>
          <p:nvPr>
            <p:ph idx="1"/>
            <p:extLst>
              <p:ext uri="{D42A27DB-BD31-4B8C-83A1-F6EECF244321}">
                <p14:modId xmlns:p14="http://schemas.microsoft.com/office/powerpoint/2010/main" val="1377791731"/>
              </p:ext>
            </p:extLst>
          </p:nvPr>
        </p:nvGraphicFramePr>
        <p:xfrm>
          <a:off x="179512" y="1086485"/>
          <a:ext cx="8784976" cy="5773965"/>
        </p:xfrm>
        <a:graphic>
          <a:graphicData uri="http://schemas.openxmlformats.org/drawingml/2006/table">
            <a:tbl>
              <a:tblPr/>
              <a:tblGrid>
                <a:gridCol w="4393497">
                  <a:extLst>
                    <a:ext uri="{9D8B030D-6E8A-4147-A177-3AD203B41FA5}">
                      <a16:colId xmlns:a16="http://schemas.microsoft.com/office/drawing/2014/main" val="20000"/>
                    </a:ext>
                  </a:extLst>
                </a:gridCol>
                <a:gridCol w="4391479">
                  <a:extLst>
                    <a:ext uri="{9D8B030D-6E8A-4147-A177-3AD203B41FA5}">
                      <a16:colId xmlns:a16="http://schemas.microsoft.com/office/drawing/2014/main" val="20001"/>
                    </a:ext>
                  </a:extLst>
                </a:gridCol>
              </a:tblGrid>
              <a:tr h="622286">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a-IR" sz="32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ea typeface="Times New Roman" pitchFamily="18" charset="0"/>
                        <a:cs typeface="B Zar" pitchFamily="2" charset="-78"/>
                      </a:endParaRP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ea typeface="Times New Roman" pitchFamily="18" charset="0"/>
                          <a:cs typeface="B Zar" pitchFamily="2" charset="-78"/>
                        </a:rPr>
                        <a:t>بیماریهای مرتبط با کار</a:t>
                      </a:r>
                      <a:r>
                        <a:rPr kumimoji="0" lang="en-US" sz="3200" b="0" i="0" u="none" strike="noStrike" cap="none" normalizeH="0" baseline="0" dirty="0">
                          <a:ln>
                            <a:noFill/>
                          </a:ln>
                          <a:solidFill>
                            <a:schemeClr val="tx1"/>
                          </a:solidFill>
                          <a:effectLst>
                            <a:outerShdw blurRad="38100" dist="38100" dir="2700000" algn="tl">
                              <a:srgbClr val="000000"/>
                            </a:outerShdw>
                          </a:effectLst>
                          <a:latin typeface="Garamond" pitchFamily="18" charset="0"/>
                          <a:ea typeface="Times New Roman" pitchFamily="18" charset="0"/>
                          <a:cs typeface="B Zar" pitchFamily="2" charset="-78"/>
                        </a:rPr>
                        <a:t> </a:t>
                      </a:r>
                      <a:endParaRPr kumimoji="0" lang="fa-IR" sz="3200" b="0" i="0" u="none" strike="noStrike" cap="none" normalizeH="0" baseline="0" dirty="0">
                        <a:ln>
                          <a:noFill/>
                        </a:ln>
                        <a:solidFill>
                          <a:schemeClr val="tx1"/>
                        </a:solidFill>
                        <a:effectLst>
                          <a:outerShdw blurRad="38100" dist="38100" dir="2700000" algn="tl">
                            <a:srgbClr val="000000"/>
                          </a:outerShdw>
                        </a:effectLst>
                        <a:latin typeface="Garamond" pitchFamily="18" charset="0"/>
                        <a:ea typeface="Times New Roman" pitchFamily="18" charset="0"/>
                        <a:cs typeface="B Zar" pitchFamily="2" charset="-78"/>
                      </a:endParaRP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3200" b="0" i="0" u="none" strike="noStrike" cap="none" normalizeH="0" baseline="0" dirty="0">
                        <a:ln>
                          <a:noFill/>
                        </a:ln>
                        <a:solidFill>
                          <a:schemeClr val="tx1"/>
                        </a:solidFill>
                        <a:effectLst>
                          <a:outerShdw blurRad="38100" dist="38100" dir="2700000" algn="tl">
                            <a:srgbClr val="000000"/>
                          </a:outerShdw>
                        </a:effectLst>
                        <a:latin typeface="Garamond" pitchFamily="18" charset="0"/>
                        <a:ea typeface="Times New Roman" pitchFamily="18" charset="0"/>
                        <a:cs typeface="B Zar" pitchFamily="2" charset="-78"/>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fa-IR" sz="32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ea typeface="Times New Roman" pitchFamily="18" charset="0"/>
                        <a:cs typeface="B Zar" pitchFamily="2" charset="-78"/>
                      </a:endParaRP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ea typeface="Times New Roman" pitchFamily="18" charset="0"/>
                          <a:cs typeface="B Zar" pitchFamily="2" charset="-78"/>
                        </a:rPr>
                        <a:t>بیماریهای ناشی از کار</a:t>
                      </a:r>
                      <a:r>
                        <a:rPr kumimoji="0" lang="en-US" sz="3200" b="0" i="0" u="none" strike="noStrike" cap="none" normalizeH="0" baseline="0" dirty="0">
                          <a:ln>
                            <a:noFill/>
                          </a:ln>
                          <a:solidFill>
                            <a:schemeClr val="tx1"/>
                          </a:solidFill>
                          <a:effectLst>
                            <a:outerShdw blurRad="38100" dist="38100" dir="2700000" algn="tl">
                              <a:srgbClr val="000000"/>
                            </a:outerShdw>
                          </a:effectLst>
                          <a:latin typeface="Garamond" pitchFamily="18" charset="0"/>
                          <a:ea typeface="Times New Roman" pitchFamily="18" charset="0"/>
                          <a:cs typeface="B Zar" pitchFamily="2" charset="-78"/>
                        </a:rPr>
                        <a:t>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2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B Zar" pitchFamily="2" charset="-78"/>
                        </a:rPr>
                        <a:t>بیشتر در افراد جامعه دیده می شود</a:t>
                      </a:r>
                      <a:r>
                        <a:rPr kumimoji="0" lang="en-US" sz="3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B Zar" pitchFamily="2" charset="-78"/>
                        </a:rPr>
                        <a:t>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B Zar" pitchFamily="2" charset="-78"/>
                        </a:rPr>
                        <a:t>اصولاً در میان جمعیت کاری وجود دارد </a:t>
                      </a:r>
                      <a:endParaRPr kumimoji="0" lang="en-US" sz="3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B Zar" pitchFamily="2" charset="-78"/>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398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B Zar" pitchFamily="2" charset="-78"/>
                        </a:rPr>
                        <a:t>علت چند عاملی است </a:t>
                      </a:r>
                      <a:endParaRPr kumimoji="0" lang="en-US" sz="3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B Zar" pitchFamily="2" charset="-78"/>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B Zar" pitchFamily="2" charset="-78"/>
                        </a:rPr>
                        <a:t>علت اختصاصی است </a:t>
                      </a:r>
                      <a:endParaRPr kumimoji="0" lang="en-US" sz="3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B Zar" pitchFamily="2" charset="-78"/>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02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B Zar" pitchFamily="2" charset="-78"/>
                        </a:rPr>
                        <a:t>مواجهه در محیط کار ممکن است یک عامل بیماری باشد</a:t>
                      </a:r>
                      <a:r>
                        <a:rPr kumimoji="0" lang="en-US" sz="32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B Zar" pitchFamily="2" charset="-78"/>
                        </a:rPr>
                        <a:t>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B Zar" pitchFamily="2" charset="-78"/>
                        </a:rPr>
                        <a:t>مواجهه در محیط کار ضروری است </a:t>
                      </a:r>
                      <a:endParaRPr kumimoji="0" lang="en-US" sz="3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B Zar" pitchFamily="2" charset="-78"/>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398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B Zar" pitchFamily="2" charset="-78"/>
                        </a:rPr>
                        <a:t>ممکن است، قابل جبران و مشمول غرامت باشد</a:t>
                      </a:r>
                      <a:r>
                        <a:rPr kumimoji="0" lang="en-US" sz="32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B Zar" pitchFamily="2" charset="-78"/>
                        </a:rPr>
                        <a:t>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B Zar" pitchFamily="2" charset="-78"/>
                        </a:rPr>
                        <a:t>، قابل جبران و مشمول غرامت است</a:t>
                      </a:r>
                      <a:r>
                        <a:rPr kumimoji="0" lang="en-US" sz="32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B Zar" pitchFamily="2" charset="-78"/>
                        </a:rPr>
                        <a:t>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fa-IR" dirty="0"/>
              <a:t>هزینه معاینات بعهده کیست؟</a:t>
            </a:r>
          </a:p>
          <a:p>
            <a:r>
              <a:rPr lang="fa-IR" dirty="0"/>
              <a:t>هزینه ارجاعات بعهده کیست؟</a:t>
            </a:r>
          </a:p>
          <a:p>
            <a:r>
              <a:rPr lang="fa-IR" dirty="0"/>
              <a:t>چه کسانی مجازند تفسیر اسپیرومتری را انجام دهند ؟ </a:t>
            </a:r>
          </a:p>
          <a:p>
            <a:r>
              <a:rPr lang="fa-IR" dirty="0"/>
              <a:t>درخواست پاراکلینیک در معاینات سلامت شغلی توسط چه کسی صورت می پذیرد ؟</a:t>
            </a:r>
          </a:p>
          <a:p>
            <a:r>
              <a:rPr lang="fa-IR" dirty="0"/>
              <a:t>چه اطلاعاتي در رابطه با عوامل زیان آور محیط کار درفرم معاینات ثبت می شود ؟ چه اطلاعاتي در رابطه با عوامل زیان آور محیط کار درفرم معاینات ثبت می شود ؟</a:t>
            </a:r>
            <a:endParaRPr lang="en-US" dirty="0"/>
          </a:p>
        </p:txBody>
      </p:sp>
      <p:sp>
        <p:nvSpPr>
          <p:cNvPr id="3" name="Title 2"/>
          <p:cNvSpPr>
            <a:spLocks noGrp="1"/>
          </p:cNvSpPr>
          <p:nvPr>
            <p:ph type="title"/>
          </p:nvPr>
        </p:nvSpPr>
        <p:spPr/>
        <p:txBody>
          <a:bodyPr>
            <a:noAutofit/>
          </a:bodyPr>
          <a:lstStyle/>
          <a:p>
            <a:r>
              <a:rPr lang="fa-IR" sz="3200" dirty="0"/>
              <a:t>این دوره به این سوالات و بسیاری از دیگر سوالات شما در رابطه با معاینات سلامت شغلی پاسخ می دهد.</a:t>
            </a:r>
            <a:endParaRPr lang="en-US" sz="3200" dirty="0"/>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646004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5A7729-3D72-4149-9E93-EEE7B725FF66}"/>
              </a:ext>
            </a:extLst>
          </p:cNvPr>
          <p:cNvSpPr>
            <a:spLocks noGrp="1"/>
          </p:cNvSpPr>
          <p:nvPr>
            <p:ph type="title"/>
          </p:nvPr>
        </p:nvSpPr>
        <p:spPr>
          <a:xfrm>
            <a:off x="142875" y="260350"/>
            <a:ext cx="8786813" cy="1143000"/>
          </a:xfrm>
        </p:spPr>
        <p:txBody>
          <a:bodyPr/>
          <a:lstStyle/>
          <a:p>
            <a:pPr defTabSz="912813" eaLnBrk="1" hangingPunct="1"/>
            <a:r>
              <a:rPr lang="fa-IR" altLang="en-US" sz="5400"/>
              <a:t>سیمای جهانی بیماریهای شغلی </a:t>
            </a:r>
            <a:r>
              <a:rPr lang="en-US" altLang="en-US" sz="5400"/>
              <a:t>ILO</a:t>
            </a:r>
          </a:p>
        </p:txBody>
      </p:sp>
      <p:sp>
        <p:nvSpPr>
          <p:cNvPr id="2" name="Content Placeholder 1">
            <a:extLst>
              <a:ext uri="{FF2B5EF4-FFF2-40B4-BE49-F238E27FC236}">
                <a16:creationId xmlns:a16="http://schemas.microsoft.com/office/drawing/2014/main" id="{98A65CDD-71F2-45D0-A63E-88B69B2BB1A5}"/>
              </a:ext>
            </a:extLst>
          </p:cNvPr>
          <p:cNvSpPr>
            <a:spLocks noGrp="1"/>
          </p:cNvSpPr>
          <p:nvPr>
            <p:ph idx="1"/>
          </p:nvPr>
        </p:nvSpPr>
        <p:spPr>
          <a:xfrm>
            <a:off x="457200" y="1600200"/>
            <a:ext cx="8229600" cy="1257300"/>
          </a:xfrm>
        </p:spPr>
        <p:txBody>
          <a:bodyPr>
            <a:normAutofit fontScale="85000" lnSpcReduction="20000"/>
          </a:bodyPr>
          <a:lstStyle/>
          <a:p>
            <a:pPr marL="341313" indent="-341313" defTabSz="912813" eaLnBrk="1" hangingPunct="1">
              <a:buFont typeface="Wingdings" panose="05000000000000000000" pitchFamily="2" charset="2"/>
              <a:buNone/>
            </a:pPr>
            <a:r>
              <a:rPr lang="fa-IR" altLang="en-US" sz="5400" b="1">
                <a:ea typeface="Majalla UI"/>
              </a:rPr>
              <a:t>سالانه2/34 میلیون نفرمرگ در اثر بیماریها و حوادث ناشی از کار</a:t>
            </a:r>
            <a:endParaRPr lang="en-US" altLang="en-US" sz="5400" b="1">
              <a:ea typeface="Majalla UI"/>
            </a:endParaRPr>
          </a:p>
        </p:txBody>
      </p:sp>
      <p:sp>
        <p:nvSpPr>
          <p:cNvPr id="4" name="Rectangle 3">
            <a:extLst>
              <a:ext uri="{FF2B5EF4-FFF2-40B4-BE49-F238E27FC236}">
                <a16:creationId xmlns:a16="http://schemas.microsoft.com/office/drawing/2014/main" id="{AD469596-DFCE-4154-8B7B-982CFBCFC542}"/>
              </a:ext>
            </a:extLst>
          </p:cNvPr>
          <p:cNvSpPr/>
          <p:nvPr/>
        </p:nvSpPr>
        <p:spPr>
          <a:xfrm>
            <a:off x="0" y="3857625"/>
            <a:ext cx="8721725" cy="923925"/>
          </a:xfrm>
          <a:prstGeom prst="rect">
            <a:avLst/>
          </a:prstGeom>
        </p:spPr>
        <p:txBody>
          <a:bodyPr wrap="none">
            <a:spAutoFit/>
          </a:bodyPr>
          <a:lstStyle/>
          <a:p>
            <a:pPr>
              <a:defRPr/>
            </a:pPr>
            <a:r>
              <a:rPr lang="fa-IR" sz="5400" b="1" dirty="0">
                <a:effectLst>
                  <a:outerShdw blurRad="38100" dist="38100" dir="2700000" algn="tl">
                    <a:srgbClr val="000000">
                      <a:alpha val="43137"/>
                    </a:srgbClr>
                  </a:outerShdw>
                </a:effectLst>
              </a:rPr>
              <a:t>سهم بیماری های شغلی 2/02 میلیون</a:t>
            </a:r>
            <a:endParaRPr lang="en-US" sz="54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linds(horizontal)">
                                      <p:cBhvr>
                                        <p:cTn id="11" dur="5000"/>
                                        <p:tgtEl>
                                          <p:spTgt spid="2">
                                            <p:txEl>
                                              <p:pRg st="0" end="0"/>
                                            </p:txEl>
                                          </p:spTgt>
                                        </p:tgtEl>
                                      </p:cBhvr>
                                    </p:animEffect>
                                  </p:childTnLst>
                                </p:cTn>
                              </p:par>
                            </p:childTnLst>
                          </p:cTn>
                        </p:par>
                        <p:par>
                          <p:cTn id="12" fill="hold" nodeType="afterGroup">
                            <p:stCondLst>
                              <p:cond delay="5500"/>
                            </p:stCondLst>
                            <p:childTnLst>
                              <p:par>
                                <p:cTn id="13" presetID="3"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a:extLst>
              <a:ext uri="{FF2B5EF4-FFF2-40B4-BE49-F238E27FC236}">
                <a16:creationId xmlns:a16="http://schemas.microsoft.com/office/drawing/2014/main" id="{A72D440F-B408-459F-91F8-D6C42DB18F1E}"/>
              </a:ext>
            </a:extLst>
          </p:cNvPr>
          <p:cNvSpPr>
            <a:spLocks noGrp="1"/>
          </p:cNvSpPr>
          <p:nvPr>
            <p:ph type="dt" sz="quarter" idx="10"/>
          </p:nvPr>
        </p:nvSpPr>
        <p:spPr bwMode="auto">
          <a:xfrm>
            <a:off x="107950" y="6427788"/>
            <a:ext cx="2133600" cy="457200"/>
          </a:xfrm>
          <a:ln>
            <a:miter lim="800000"/>
            <a:headEnd/>
            <a:tailEnd/>
          </a:ln>
        </p:spPr>
        <p:txBody>
          <a:bodyPr/>
          <a:lstStyle/>
          <a:p>
            <a:pPr defTabSz="912813">
              <a:defRPr/>
            </a:pPr>
            <a:r>
              <a:rPr lang="en-US">
                <a:solidFill>
                  <a:schemeClr val="tx2">
                    <a:shade val="90000"/>
                  </a:schemeClr>
                </a:solidFill>
              </a:rPr>
              <a:t>1392</a:t>
            </a:r>
          </a:p>
        </p:txBody>
      </p:sp>
      <p:sp>
        <p:nvSpPr>
          <p:cNvPr id="3" name="Footer Placeholder 2">
            <a:extLst>
              <a:ext uri="{FF2B5EF4-FFF2-40B4-BE49-F238E27FC236}">
                <a16:creationId xmlns:a16="http://schemas.microsoft.com/office/drawing/2014/main" id="{34C0813D-E292-4A01-913B-5354BBB4BF6A}"/>
              </a:ext>
            </a:extLst>
          </p:cNvPr>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4" name="Title 1">
            <a:extLst>
              <a:ext uri="{FF2B5EF4-FFF2-40B4-BE49-F238E27FC236}">
                <a16:creationId xmlns:a16="http://schemas.microsoft.com/office/drawing/2014/main" id="{3BE9FE5F-5121-4A56-BC10-FC32FA50AF64}"/>
              </a:ext>
            </a:extLst>
          </p:cNvPr>
          <p:cNvSpPr txBox="1">
            <a:spLocks/>
          </p:cNvSpPr>
          <p:nvPr/>
        </p:nvSpPr>
        <p:spPr bwMode="auto">
          <a:xfrm>
            <a:off x="500063" y="1357313"/>
            <a:ext cx="8229600" cy="1143000"/>
          </a:xfrm>
          <a:prstGeom prst="rect">
            <a:avLst/>
          </a:prstGeom>
          <a:noFill/>
          <a:ln w="9525">
            <a:noFill/>
            <a:miter lim="800000"/>
            <a:headEnd/>
            <a:tailEnd/>
          </a:ln>
          <a:effectLst/>
        </p:spPr>
        <p:txBody>
          <a:bodyPr anchor="ctr"/>
          <a:lstStyle/>
          <a:p>
            <a:pPr algn="ctr" rtl="1" eaLnBrk="0" hangingPunct="0">
              <a:defRPr/>
            </a:pPr>
            <a:r>
              <a:rPr lang="fa-IR" sz="9600" b="1" kern="0" dirty="0">
                <a:solidFill>
                  <a:schemeClr val="tx2"/>
                </a:solidFill>
                <a:effectLst>
                  <a:outerShdw blurRad="38100" dist="38100" dir="2700000" algn="tl">
                    <a:srgbClr val="000000"/>
                  </a:outerShdw>
                </a:effectLst>
                <a:latin typeface="+mj-lt"/>
                <a:ea typeface="+mj-ea"/>
                <a:cs typeface="B Titr" pitchFamily="2" charset="-78"/>
              </a:rPr>
              <a:t>بیماری شغلی</a:t>
            </a:r>
          </a:p>
        </p:txBody>
      </p:sp>
      <p:sp>
        <p:nvSpPr>
          <p:cNvPr id="5" name="Title 1">
            <a:extLst>
              <a:ext uri="{FF2B5EF4-FFF2-40B4-BE49-F238E27FC236}">
                <a16:creationId xmlns:a16="http://schemas.microsoft.com/office/drawing/2014/main" id="{46DA479F-AD01-474A-BC7B-709AD1079634}"/>
              </a:ext>
            </a:extLst>
          </p:cNvPr>
          <p:cNvSpPr txBox="1">
            <a:spLocks/>
          </p:cNvSpPr>
          <p:nvPr/>
        </p:nvSpPr>
        <p:spPr bwMode="auto">
          <a:xfrm>
            <a:off x="2214563" y="214313"/>
            <a:ext cx="4300537" cy="1143000"/>
          </a:xfrm>
          <a:prstGeom prst="rect">
            <a:avLst/>
          </a:prstGeom>
          <a:noFill/>
          <a:ln w="9525">
            <a:noFill/>
            <a:miter lim="800000"/>
            <a:headEnd/>
            <a:tailEnd/>
          </a:ln>
          <a:effectLst/>
        </p:spPr>
        <p:txBody>
          <a:bodyPr anchor="ctr"/>
          <a:lstStyle/>
          <a:p>
            <a:pPr algn="ctr" rtl="1" eaLnBrk="0" hangingPunct="0">
              <a:defRPr/>
            </a:pPr>
            <a:r>
              <a:rPr lang="fa-IR" sz="9600" b="1" kern="0" dirty="0">
                <a:solidFill>
                  <a:schemeClr val="tx2"/>
                </a:solidFill>
                <a:effectLst>
                  <a:outerShdw blurRad="38100" dist="38100" dir="2700000" algn="tl">
                    <a:srgbClr val="000000"/>
                  </a:outerShdw>
                </a:effectLst>
                <a:latin typeface="+mj-lt"/>
                <a:ea typeface="+mj-ea"/>
                <a:cs typeface="B Titr" pitchFamily="2" charset="-78"/>
              </a:rPr>
              <a:t>واقعیت</a:t>
            </a:r>
          </a:p>
        </p:txBody>
      </p:sp>
      <p:sp>
        <p:nvSpPr>
          <p:cNvPr id="6" name="Title 1">
            <a:extLst>
              <a:ext uri="{FF2B5EF4-FFF2-40B4-BE49-F238E27FC236}">
                <a16:creationId xmlns:a16="http://schemas.microsoft.com/office/drawing/2014/main" id="{1589D2E1-350A-43CB-ABDB-F9BBB1D39DCC}"/>
              </a:ext>
            </a:extLst>
          </p:cNvPr>
          <p:cNvSpPr txBox="1">
            <a:spLocks/>
          </p:cNvSpPr>
          <p:nvPr/>
        </p:nvSpPr>
        <p:spPr bwMode="auto">
          <a:xfrm>
            <a:off x="428625" y="2714625"/>
            <a:ext cx="8429625" cy="1143000"/>
          </a:xfrm>
          <a:prstGeom prst="rect">
            <a:avLst/>
          </a:prstGeom>
          <a:noFill/>
          <a:ln w="9525">
            <a:noFill/>
            <a:miter lim="800000"/>
            <a:headEnd/>
            <a:tailEnd/>
          </a:ln>
          <a:effectLst/>
        </p:spPr>
        <p:txBody>
          <a:bodyPr anchor="ctr"/>
          <a:lstStyle/>
          <a:p>
            <a:pPr algn="ctr" rtl="1" eaLnBrk="0" hangingPunct="0">
              <a:defRPr/>
            </a:pPr>
            <a:r>
              <a:rPr lang="fa-IR" sz="9600" b="1" dirty="0">
                <a:effectLst>
                  <a:outerShdw blurRad="38100" dist="38100" dir="2700000" algn="tl">
                    <a:srgbClr val="000000">
                      <a:alpha val="43137"/>
                    </a:srgbClr>
                  </a:outerShdw>
                </a:effectLst>
              </a:rPr>
              <a:t>روزانه6300 مرگ</a:t>
            </a:r>
            <a:endParaRPr lang="fa-IR" sz="9600" b="1" kern="0" dirty="0">
              <a:solidFill>
                <a:schemeClr val="tx2"/>
              </a:solidFill>
              <a:effectLst>
                <a:outerShdw blurRad="38100" dist="38100" dir="2700000" algn="tl">
                  <a:srgbClr val="000000"/>
                </a:outerShdw>
              </a:effectLst>
              <a:latin typeface="+mj-lt"/>
              <a:ea typeface="+mj-ea"/>
              <a:cs typeface="+mj-cs"/>
            </a:endParaRPr>
          </a:p>
        </p:txBody>
      </p:sp>
      <p:sp>
        <p:nvSpPr>
          <p:cNvPr id="7" name="Title 1">
            <a:extLst>
              <a:ext uri="{FF2B5EF4-FFF2-40B4-BE49-F238E27FC236}">
                <a16:creationId xmlns:a16="http://schemas.microsoft.com/office/drawing/2014/main" id="{78617606-F2ED-4211-AF00-A2A9F369465A}"/>
              </a:ext>
            </a:extLst>
          </p:cNvPr>
          <p:cNvSpPr txBox="1">
            <a:spLocks/>
          </p:cNvSpPr>
          <p:nvPr/>
        </p:nvSpPr>
        <p:spPr bwMode="auto">
          <a:xfrm>
            <a:off x="0" y="4786313"/>
            <a:ext cx="4443413" cy="1143000"/>
          </a:xfrm>
          <a:prstGeom prst="rect">
            <a:avLst/>
          </a:prstGeom>
          <a:noFill/>
          <a:ln w="9525">
            <a:noFill/>
            <a:miter lim="800000"/>
            <a:headEnd/>
            <a:tailEnd/>
          </a:ln>
          <a:effectLst/>
        </p:spPr>
        <p:txBody>
          <a:bodyPr anchor="ctr"/>
          <a:lstStyle/>
          <a:p>
            <a:pPr algn="ctr" rtl="1" eaLnBrk="0" hangingPunct="0">
              <a:defRPr/>
            </a:pPr>
            <a:r>
              <a:rPr lang="fa-IR" sz="9600" b="1" kern="0" dirty="0">
                <a:solidFill>
                  <a:schemeClr val="tx2"/>
                </a:solidFill>
                <a:effectLst>
                  <a:outerShdw blurRad="38100" dist="38100" dir="2700000" algn="tl">
                    <a:srgbClr val="000000"/>
                  </a:outerShdw>
                </a:effectLst>
                <a:latin typeface="+mj-lt"/>
                <a:ea typeface="+mj-ea"/>
                <a:cs typeface="+mj-cs"/>
              </a:rPr>
              <a:t>800حادثه</a:t>
            </a:r>
          </a:p>
        </p:txBody>
      </p:sp>
      <p:sp>
        <p:nvSpPr>
          <p:cNvPr id="8" name="Title 1">
            <a:extLst>
              <a:ext uri="{FF2B5EF4-FFF2-40B4-BE49-F238E27FC236}">
                <a16:creationId xmlns:a16="http://schemas.microsoft.com/office/drawing/2014/main" id="{4B59F257-B576-4E17-928A-F85661441824}"/>
              </a:ext>
            </a:extLst>
          </p:cNvPr>
          <p:cNvSpPr txBox="1">
            <a:spLocks/>
          </p:cNvSpPr>
          <p:nvPr/>
        </p:nvSpPr>
        <p:spPr bwMode="auto">
          <a:xfrm>
            <a:off x="4714875" y="4714875"/>
            <a:ext cx="4429125" cy="1143000"/>
          </a:xfrm>
          <a:prstGeom prst="rect">
            <a:avLst/>
          </a:prstGeom>
          <a:noFill/>
          <a:ln w="9525">
            <a:noFill/>
            <a:miter lim="800000"/>
            <a:headEnd/>
            <a:tailEnd/>
          </a:ln>
          <a:effectLst/>
        </p:spPr>
        <p:txBody>
          <a:bodyPr anchor="ctr"/>
          <a:lstStyle/>
          <a:p>
            <a:pPr algn="ctr" rtl="1" eaLnBrk="0" hangingPunct="0">
              <a:defRPr/>
            </a:pPr>
            <a:r>
              <a:rPr lang="fa-IR" sz="4800" b="1" kern="0" dirty="0">
                <a:solidFill>
                  <a:schemeClr val="tx2"/>
                </a:solidFill>
                <a:effectLst>
                  <a:outerShdw blurRad="38100" dist="38100" dir="2700000" algn="tl">
                    <a:srgbClr val="000000"/>
                  </a:outerShdw>
                </a:effectLst>
                <a:latin typeface="+mj-lt"/>
                <a:ea typeface="+mj-ea"/>
                <a:cs typeface="B Titr" pitchFamily="2" charset="-78"/>
              </a:rPr>
              <a:t>5500بیماری شغلی</a:t>
            </a:r>
          </a:p>
        </p:txBody>
      </p:sp>
      <p:cxnSp>
        <p:nvCxnSpPr>
          <p:cNvPr id="10" name="Straight Arrow Connector 9">
            <a:extLst>
              <a:ext uri="{FF2B5EF4-FFF2-40B4-BE49-F238E27FC236}">
                <a16:creationId xmlns:a16="http://schemas.microsoft.com/office/drawing/2014/main" id="{EEE927C2-B67D-4DDF-966A-9B148F661C6D}"/>
              </a:ext>
            </a:extLst>
          </p:cNvPr>
          <p:cNvCxnSpPr>
            <a:cxnSpLocks noChangeShapeType="1"/>
          </p:cNvCxnSpPr>
          <p:nvPr/>
        </p:nvCxnSpPr>
        <p:spPr bwMode="auto">
          <a:xfrm rot="5400000">
            <a:off x="2643187" y="4071938"/>
            <a:ext cx="785813" cy="642938"/>
          </a:xfrm>
          <a:prstGeom prst="straightConnector1">
            <a:avLst/>
          </a:prstGeom>
          <a:noFill/>
          <a:ln w="762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a:extLst>
              <a:ext uri="{FF2B5EF4-FFF2-40B4-BE49-F238E27FC236}">
                <a16:creationId xmlns:a16="http://schemas.microsoft.com/office/drawing/2014/main" id="{83C6B9BD-2FB8-4935-8D91-80C43F816DA0}"/>
              </a:ext>
            </a:extLst>
          </p:cNvPr>
          <p:cNvCxnSpPr>
            <a:cxnSpLocks noChangeShapeType="1"/>
          </p:cNvCxnSpPr>
          <p:nvPr/>
        </p:nvCxnSpPr>
        <p:spPr bwMode="auto">
          <a:xfrm rot="16200000" flipH="1">
            <a:off x="5393531" y="3893344"/>
            <a:ext cx="1071563" cy="1000125"/>
          </a:xfrm>
          <a:prstGeom prst="straightConnector1">
            <a:avLst/>
          </a:prstGeom>
          <a:noFill/>
          <a:ln w="7620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4B9E-79BA-45F0-A114-8AD72ED761CA}"/>
              </a:ext>
            </a:extLst>
          </p:cNvPr>
          <p:cNvSpPr>
            <a:spLocks noGrp="1"/>
          </p:cNvSpPr>
          <p:nvPr>
            <p:ph type="title"/>
          </p:nvPr>
        </p:nvSpPr>
        <p:spPr>
          <a:xfrm>
            <a:off x="500063" y="1214438"/>
            <a:ext cx="8358187" cy="4286250"/>
          </a:xfrm>
          <a:ln>
            <a:miter lim="800000"/>
            <a:headEnd/>
            <a:tailEnd/>
          </a:ln>
        </p:spPr>
        <p:txBody>
          <a:bodyPr/>
          <a:lstStyle/>
          <a:p>
            <a:pPr algn="ctr" rtl="1" eaLnBrk="1" fontAlgn="auto" hangingPunct="1">
              <a:spcAft>
                <a:spcPts val="0"/>
              </a:spcAft>
              <a:defRPr/>
            </a:pPr>
            <a:r>
              <a:rPr lang="fa-IR" sz="8800" dirty="0">
                <a:effectLst>
                  <a:outerShdw blurRad="38100" dist="38100" dir="2700000" algn="tl">
                    <a:srgbClr val="000000">
                      <a:alpha val="43137"/>
                    </a:srgbClr>
                  </a:outerShdw>
                </a:effectLst>
                <a:cs typeface="B Titr" pitchFamily="2" charset="-78"/>
              </a:rPr>
              <a:t>160 میلیون مورد بیماریهای غیر کشنده </a:t>
            </a:r>
            <a:br>
              <a:rPr lang="fa-IR" sz="8800" dirty="0">
                <a:effectLst>
                  <a:outerShdw blurRad="38100" dist="38100" dir="2700000" algn="tl">
                    <a:srgbClr val="000000">
                      <a:alpha val="43137"/>
                    </a:srgbClr>
                  </a:outerShdw>
                </a:effectLst>
                <a:cs typeface="B Titr" pitchFamily="2" charset="-78"/>
              </a:rPr>
            </a:br>
            <a:r>
              <a:rPr lang="fa-IR" sz="8800" dirty="0">
                <a:effectLst>
                  <a:outerShdw blurRad="38100" dist="38100" dir="2700000" algn="tl">
                    <a:srgbClr val="000000">
                      <a:alpha val="43137"/>
                    </a:srgbClr>
                  </a:outerShdw>
                </a:effectLst>
                <a:cs typeface="B Titr" pitchFamily="2" charset="-78"/>
              </a:rPr>
              <a:t>شغلی</a:t>
            </a:r>
            <a:endParaRPr lang="en-US" sz="8800" dirty="0">
              <a:cs typeface="B Titr" pitchFamily="2" charset="-78"/>
            </a:endParaRPr>
          </a:p>
        </p:txBody>
      </p:sp>
      <p:sp>
        <p:nvSpPr>
          <p:cNvPr id="31747" name="Date Placeholder 2">
            <a:extLst>
              <a:ext uri="{FF2B5EF4-FFF2-40B4-BE49-F238E27FC236}">
                <a16:creationId xmlns:a16="http://schemas.microsoft.com/office/drawing/2014/main" id="{A51E7A2D-8343-4AEF-93E7-B385C4AACF53}"/>
              </a:ext>
            </a:extLst>
          </p:cNvPr>
          <p:cNvSpPr>
            <a:spLocks noGrp="1"/>
          </p:cNvSpPr>
          <p:nvPr>
            <p:ph type="dt" sz="quarter" idx="10"/>
          </p:nvPr>
        </p:nvSpPr>
        <p:spPr bwMode="auto">
          <a:xfrm>
            <a:off x="107950" y="6427788"/>
            <a:ext cx="2133600" cy="457200"/>
          </a:xfrm>
          <a:ln>
            <a:miter lim="800000"/>
            <a:headEnd/>
            <a:tailEnd/>
          </a:ln>
        </p:spPr>
        <p:txBody>
          <a:bodyPr/>
          <a:lstStyle/>
          <a:p>
            <a:pPr defTabSz="912813">
              <a:defRPr/>
            </a:pPr>
            <a:r>
              <a:rPr lang="en-US">
                <a:solidFill>
                  <a:schemeClr val="tx2">
                    <a:shade val="90000"/>
                  </a:schemeClr>
                </a:solidFill>
              </a:rPr>
              <a:t>1392</a:t>
            </a:r>
          </a:p>
        </p:txBody>
      </p:sp>
      <p:sp>
        <p:nvSpPr>
          <p:cNvPr id="4" name="Footer Placeholder 3">
            <a:extLst>
              <a:ext uri="{FF2B5EF4-FFF2-40B4-BE49-F238E27FC236}">
                <a16:creationId xmlns:a16="http://schemas.microsoft.com/office/drawing/2014/main" id="{7317B3D7-1FD2-4B9E-BAB6-F563DBCE7EB0}"/>
              </a:ext>
            </a:extLst>
          </p:cNvPr>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2">
            <a:extLst>
              <a:ext uri="{FF2B5EF4-FFF2-40B4-BE49-F238E27FC236}">
                <a16:creationId xmlns:a16="http://schemas.microsoft.com/office/drawing/2014/main" id="{5F7C6B37-C20F-4617-B84E-18EFAD56569C}"/>
              </a:ext>
            </a:extLst>
          </p:cNvPr>
          <p:cNvSpPr>
            <a:spLocks noGrp="1"/>
          </p:cNvSpPr>
          <p:nvPr>
            <p:ph type="title"/>
          </p:nvPr>
        </p:nvSpPr>
        <p:spPr/>
        <p:txBody>
          <a:bodyPr/>
          <a:lstStyle/>
          <a:p>
            <a:pPr defTabSz="912813" eaLnBrk="1" hangingPunct="1"/>
            <a:endParaRPr lang="fa-IR" altLang="en-US"/>
          </a:p>
        </p:txBody>
      </p:sp>
      <p:sp>
        <p:nvSpPr>
          <p:cNvPr id="79875" name="Content Placeholder 1">
            <a:extLst>
              <a:ext uri="{FF2B5EF4-FFF2-40B4-BE49-F238E27FC236}">
                <a16:creationId xmlns:a16="http://schemas.microsoft.com/office/drawing/2014/main" id="{1383B98F-DC5B-4A11-B9ED-1C519944A57D}"/>
              </a:ext>
            </a:extLst>
          </p:cNvPr>
          <p:cNvSpPr>
            <a:spLocks noGrp="1"/>
          </p:cNvSpPr>
          <p:nvPr>
            <p:ph idx="1"/>
          </p:nvPr>
        </p:nvSpPr>
        <p:spPr/>
        <p:txBody>
          <a:bodyPr/>
          <a:lstStyle/>
          <a:p>
            <a:pPr marL="341313" indent="-341313" defTabSz="912813" eaLnBrk="1" hangingPunct="1"/>
            <a:endParaRPr lang="fa-IR" altLang="en-US">
              <a:ea typeface="Majalla UI"/>
            </a:endParaRPr>
          </a:p>
        </p:txBody>
      </p:sp>
      <p:pic>
        <p:nvPicPr>
          <p:cNvPr id="79876" name="Picture 3" descr="C:\Documents and Settings\jabarazande\Desktop\New Folder (3)\p-kar.jpg">
            <a:extLst>
              <a:ext uri="{FF2B5EF4-FFF2-40B4-BE49-F238E27FC236}">
                <a16:creationId xmlns:a16="http://schemas.microsoft.com/office/drawing/2014/main" id="{9961A6A3-C2C7-4A09-A450-2A647156C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2">
            <a:extLst>
              <a:ext uri="{FF2B5EF4-FFF2-40B4-BE49-F238E27FC236}">
                <a16:creationId xmlns:a16="http://schemas.microsoft.com/office/drawing/2014/main" id="{8DD0CAD2-6F81-4BB0-965C-250E41E36A67}"/>
              </a:ext>
            </a:extLst>
          </p:cNvPr>
          <p:cNvSpPr>
            <a:spLocks noGrp="1"/>
          </p:cNvSpPr>
          <p:nvPr>
            <p:ph type="title"/>
          </p:nvPr>
        </p:nvSpPr>
        <p:spPr/>
        <p:txBody>
          <a:bodyPr/>
          <a:lstStyle/>
          <a:p>
            <a:pPr defTabSz="912813" eaLnBrk="1" hangingPunct="1"/>
            <a:r>
              <a:rPr lang="fa-IR" altLang="en-US"/>
              <a:t>اروپا</a:t>
            </a:r>
            <a:endParaRPr lang="en-US" altLang="en-US"/>
          </a:p>
        </p:txBody>
      </p:sp>
      <p:sp>
        <p:nvSpPr>
          <p:cNvPr id="80899" name="Content Placeholder 1">
            <a:extLst>
              <a:ext uri="{FF2B5EF4-FFF2-40B4-BE49-F238E27FC236}">
                <a16:creationId xmlns:a16="http://schemas.microsoft.com/office/drawing/2014/main" id="{89933E20-1A73-428A-8A5A-7E041ED299A8}"/>
              </a:ext>
            </a:extLst>
          </p:cNvPr>
          <p:cNvSpPr>
            <a:spLocks noGrp="1"/>
          </p:cNvSpPr>
          <p:nvPr>
            <p:ph idx="1"/>
          </p:nvPr>
        </p:nvSpPr>
        <p:spPr/>
        <p:txBody>
          <a:bodyPr/>
          <a:lstStyle/>
          <a:p>
            <a:pPr marL="341313" indent="-341313" defTabSz="912813" eaLnBrk="1" hangingPunct="1"/>
            <a:r>
              <a:rPr lang="fa-IR" altLang="en-US" sz="4000" b="1">
                <a:ea typeface="Majalla UI"/>
              </a:rPr>
              <a:t>پنوموکونیوزها و اختلالات اسکلتی- عضلانی و روانی در میان 27 کشور عضو اتحادیه اروپا رایج ترین اختلالات ناشی از کار</a:t>
            </a:r>
            <a:endParaRPr lang="en-US" altLang="en-US" sz="4000" b="1">
              <a:ea typeface="Majalla UI"/>
            </a:endParaRPr>
          </a:p>
          <a:p>
            <a:pPr marL="341313" indent="-341313" algn="ctr" defTabSz="912813" eaLnBrk="1" hangingPunct="1">
              <a:buFont typeface="Wingdings" panose="05000000000000000000" pitchFamily="2" charset="2"/>
              <a:buNone/>
            </a:pPr>
            <a:r>
              <a:rPr lang="fa-IR" altLang="en-US" sz="4000" b="1">
                <a:ea typeface="Majalla UI"/>
              </a:rPr>
              <a:t>سندرم تونل کارپال 59% </a:t>
            </a:r>
            <a:endParaRPr lang="en-US" altLang="en-US" sz="4000" b="1"/>
          </a:p>
          <a:p>
            <a:pPr marL="341313" indent="-341313" defTabSz="912813" eaLnBrk="1" hangingPunct="1"/>
            <a:endParaRPr lang="en-US" altLang="en-US" sz="4000" b="1"/>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EB8BAAD0-C2AB-4BC4-85FD-28057CF2A54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EB514D75-A01F-4963-83A6-17891CF35634}" type="slidenum">
              <a:rPr lang="ar-SA" altLang="en-US">
                <a:latin typeface="Arial" panose="020B0604020202020204" pitchFamily="34" charset="0"/>
              </a:rPr>
              <a:pPr eaLnBrk="1" hangingPunct="1"/>
              <a:t>25</a:t>
            </a:fld>
            <a:endParaRPr lang="en-US" altLang="en-US">
              <a:latin typeface="Arial" panose="020B0604020202020204" pitchFamily="34" charset="0"/>
            </a:endParaRPr>
          </a:p>
        </p:txBody>
      </p:sp>
      <p:sp>
        <p:nvSpPr>
          <p:cNvPr id="295938" name="Rectangle 2">
            <a:extLst>
              <a:ext uri="{FF2B5EF4-FFF2-40B4-BE49-F238E27FC236}">
                <a16:creationId xmlns:a16="http://schemas.microsoft.com/office/drawing/2014/main" id="{FD46D7E8-CE51-4FB4-808C-99420B8BC391}"/>
              </a:ext>
            </a:extLst>
          </p:cNvPr>
          <p:cNvSpPr>
            <a:spLocks noGrp="1" noChangeArrowheads="1"/>
          </p:cNvSpPr>
          <p:nvPr>
            <p:ph type="body" idx="1"/>
          </p:nvPr>
        </p:nvSpPr>
        <p:spPr>
          <a:xfrm>
            <a:off x="251619" y="1772816"/>
            <a:ext cx="8640762" cy="5545137"/>
          </a:xfrm>
        </p:spPr>
        <p:txBody>
          <a:bodyPr/>
          <a:lstStyle/>
          <a:p>
            <a:pPr algn="justLow" eaLnBrk="1" hangingPunct="1">
              <a:buFont typeface="Wingdings" panose="05000000000000000000" pitchFamily="2" charset="2"/>
              <a:buNone/>
              <a:defRPr/>
            </a:pPr>
            <a:r>
              <a:rPr lang="fa-IR" sz="2400" dirty="0">
                <a:effectLst>
                  <a:outerShdw blurRad="38100" dist="38100" dir="2700000" algn="tl">
                    <a:srgbClr val="000000">
                      <a:alpha val="43137"/>
                    </a:srgbClr>
                  </a:outerShdw>
                </a:effectLst>
                <a:cs typeface="B Titr" pitchFamily="2" charset="-78"/>
              </a:rPr>
              <a:t>پیشگیری نوع اول :</a:t>
            </a:r>
            <a:r>
              <a:rPr lang="fa-IR" sz="2800" dirty="0">
                <a:effectLst>
                  <a:outerShdw blurRad="38100" dist="38100" dir="2700000" algn="tl">
                    <a:srgbClr val="000000">
                      <a:alpha val="43137"/>
                    </a:srgbClr>
                  </a:outerShdw>
                </a:effectLst>
                <a:cs typeface="B Titr" pitchFamily="2" charset="-78"/>
              </a:rPr>
              <a:t> </a:t>
            </a:r>
            <a:r>
              <a:rPr lang="fa-IR" sz="2800" dirty="0">
                <a:effectLst>
                  <a:outerShdw blurRad="38100" dist="38100" dir="2700000" algn="tl">
                    <a:srgbClr val="000000">
                      <a:alpha val="43137"/>
                    </a:srgbClr>
                  </a:outerShdw>
                </a:effectLst>
                <a:cs typeface="B Zar" pitchFamily="2" charset="-78"/>
              </a:rPr>
              <a:t>از طریق کاهش شدت مواجهه با مواد خطرناک</a:t>
            </a:r>
          </a:p>
          <a:p>
            <a:pPr algn="justLow" eaLnBrk="1" hangingPunct="1">
              <a:buFont typeface="Wingdings" panose="05000000000000000000" pitchFamily="2" charset="2"/>
              <a:buNone/>
              <a:defRPr/>
            </a:pPr>
            <a:endParaRPr lang="fa-IR" sz="2800" dirty="0">
              <a:effectLst>
                <a:outerShdw blurRad="38100" dist="38100" dir="2700000" algn="tl">
                  <a:srgbClr val="000000">
                    <a:alpha val="43137"/>
                  </a:srgbClr>
                </a:outerShdw>
              </a:effectLst>
              <a:cs typeface="B Titr" pitchFamily="2" charset="-78"/>
            </a:endParaRPr>
          </a:p>
          <a:p>
            <a:pPr algn="justLow" eaLnBrk="1" hangingPunct="1">
              <a:buFont typeface="Wingdings" panose="05000000000000000000" pitchFamily="2" charset="2"/>
              <a:buNone/>
              <a:defRPr/>
            </a:pPr>
            <a:r>
              <a:rPr lang="fa-IR" sz="2400" dirty="0">
                <a:effectLst>
                  <a:outerShdw blurRad="38100" dist="38100" dir="2700000" algn="tl">
                    <a:srgbClr val="000000">
                      <a:alpha val="43137"/>
                    </a:srgbClr>
                  </a:outerShdw>
                </a:effectLst>
                <a:cs typeface="B Titr" pitchFamily="2" charset="-78"/>
              </a:rPr>
              <a:t>پیشگیری نوع دوم :</a:t>
            </a:r>
            <a:r>
              <a:rPr lang="fa-IR" sz="2800" dirty="0">
                <a:effectLst>
                  <a:outerShdw blurRad="38100" dist="38100" dir="2700000" algn="tl">
                    <a:srgbClr val="000000">
                      <a:alpha val="43137"/>
                    </a:srgbClr>
                  </a:outerShdw>
                </a:effectLst>
                <a:cs typeface="B Titr" pitchFamily="2" charset="-78"/>
              </a:rPr>
              <a:t> </a:t>
            </a:r>
            <a:r>
              <a:rPr lang="fa-IR" sz="2800" dirty="0">
                <a:effectLst>
                  <a:outerShdw blurRad="38100" dist="38100" dir="2700000" algn="tl">
                    <a:srgbClr val="000000">
                      <a:alpha val="43137"/>
                    </a:srgbClr>
                  </a:outerShdw>
                </a:effectLst>
                <a:cs typeface="B Zar" pitchFamily="2" charset="-78"/>
              </a:rPr>
              <a:t>از طریق شناسایی مشکل سلامتی قبل از بروز علائم کلینیکی </a:t>
            </a:r>
          </a:p>
          <a:p>
            <a:pPr algn="justLow" eaLnBrk="1" hangingPunct="1">
              <a:buFont typeface="Wingdings" panose="05000000000000000000" pitchFamily="2" charset="2"/>
              <a:buNone/>
              <a:defRPr/>
            </a:pPr>
            <a:r>
              <a:rPr lang="fa-IR" sz="2800" dirty="0">
                <a:effectLst>
                  <a:outerShdw blurRad="38100" dist="38100" dir="2700000" algn="tl">
                    <a:srgbClr val="000000">
                      <a:alpha val="43137"/>
                    </a:srgbClr>
                  </a:outerShdw>
                </a:effectLst>
                <a:cs typeface="B Zar" pitchFamily="2" charset="-78"/>
              </a:rPr>
              <a:t>                                        (مراقبت یا  </a:t>
            </a:r>
            <a:r>
              <a:rPr lang="en-US" sz="2800" dirty="0">
                <a:effectLst>
                  <a:outerShdw blurRad="38100" dist="38100" dir="2700000" algn="tl">
                    <a:srgbClr val="000000">
                      <a:alpha val="43137"/>
                    </a:srgbClr>
                  </a:outerShdw>
                </a:effectLst>
                <a:cs typeface="Microsoft Uighur" pitchFamily="2" charset="-78"/>
              </a:rPr>
              <a:t>Surveillance</a:t>
            </a:r>
            <a:r>
              <a:rPr lang="fa-IR" sz="2800" dirty="0">
                <a:effectLst>
                  <a:outerShdw blurRad="38100" dist="38100" dir="2700000" algn="tl">
                    <a:srgbClr val="000000">
                      <a:alpha val="43137"/>
                    </a:srgbClr>
                  </a:outerShdw>
                </a:effectLst>
                <a:cs typeface="B Zar" pitchFamily="2" charset="-78"/>
              </a:rPr>
              <a:t> بیماری شغلی )</a:t>
            </a:r>
          </a:p>
          <a:p>
            <a:pPr algn="justLow" eaLnBrk="1" hangingPunct="1">
              <a:buFont typeface="Wingdings" panose="05000000000000000000" pitchFamily="2" charset="2"/>
              <a:buNone/>
              <a:defRPr/>
            </a:pPr>
            <a:endParaRPr lang="fa-IR" sz="2800" dirty="0">
              <a:effectLst>
                <a:outerShdw blurRad="38100" dist="38100" dir="2700000" algn="tl">
                  <a:srgbClr val="000000">
                    <a:alpha val="43137"/>
                  </a:srgbClr>
                </a:outerShdw>
              </a:effectLst>
              <a:cs typeface="B Titr" pitchFamily="2" charset="-78"/>
            </a:endParaRPr>
          </a:p>
          <a:p>
            <a:pPr algn="justLow" eaLnBrk="1" hangingPunct="1">
              <a:buFont typeface="Wingdings" panose="05000000000000000000" pitchFamily="2" charset="2"/>
              <a:buNone/>
              <a:defRPr/>
            </a:pPr>
            <a:r>
              <a:rPr lang="fa-IR" sz="2400" dirty="0">
                <a:effectLst>
                  <a:outerShdw blurRad="38100" dist="38100" dir="2700000" algn="tl">
                    <a:srgbClr val="000000">
                      <a:alpha val="43137"/>
                    </a:srgbClr>
                  </a:outerShdw>
                </a:effectLst>
                <a:cs typeface="B Titr" pitchFamily="2" charset="-78"/>
              </a:rPr>
              <a:t>پیشگیری نوع سوم :</a:t>
            </a:r>
            <a:r>
              <a:rPr lang="fa-IR" sz="2800" dirty="0">
                <a:effectLst>
                  <a:outerShdw blurRad="38100" dist="38100" dir="2700000" algn="tl">
                    <a:srgbClr val="000000">
                      <a:alpha val="43137"/>
                    </a:srgbClr>
                  </a:outerShdw>
                </a:effectLst>
                <a:cs typeface="B Titr" pitchFamily="2" charset="-78"/>
              </a:rPr>
              <a:t> </a:t>
            </a:r>
            <a:r>
              <a:rPr lang="fa-IR" sz="2800" dirty="0">
                <a:effectLst>
                  <a:outerShdw blurRad="38100" dist="38100" dir="2700000" algn="tl">
                    <a:srgbClr val="000000">
                      <a:alpha val="43137"/>
                    </a:srgbClr>
                  </a:outerShdw>
                </a:effectLst>
                <a:cs typeface="B Zar" pitchFamily="2" charset="-78"/>
              </a:rPr>
              <a:t>از طریق به حداقل رساندن اثرات سوء بالینی یک بیماری یا  </a:t>
            </a:r>
            <a:r>
              <a:rPr lang="en-US" sz="2800" dirty="0">
                <a:effectLst>
                  <a:outerShdw blurRad="38100" dist="38100" dir="2700000" algn="tl">
                    <a:srgbClr val="000000">
                      <a:alpha val="43137"/>
                    </a:srgbClr>
                  </a:outerShdw>
                </a:effectLst>
                <a:cs typeface="B Zar" pitchFamily="2" charset="-78"/>
              </a:rPr>
              <a:t> </a:t>
            </a:r>
            <a:r>
              <a:rPr lang="fa-IR" sz="2800" dirty="0">
                <a:effectLst>
                  <a:outerShdw blurRad="38100" dist="38100" dir="2700000" algn="tl">
                    <a:srgbClr val="000000">
                      <a:alpha val="43137"/>
                    </a:srgbClr>
                  </a:outerShdw>
                </a:effectLst>
                <a:cs typeface="B Zar" pitchFamily="2" charset="-78"/>
              </a:rPr>
              <a:t> مواجهه بر سلامتی فرد . ( طب کار بالینی )</a:t>
            </a:r>
            <a:endParaRPr lang="en-US" sz="2800" dirty="0">
              <a:effectLst>
                <a:outerShdw blurRad="38100" dist="38100" dir="2700000" algn="tl">
                  <a:srgbClr val="000000">
                    <a:alpha val="43137"/>
                  </a:srgbClr>
                </a:outerShdw>
              </a:effectLst>
              <a:cs typeface="B Zar" pitchFamily="2" charset="-78"/>
            </a:endParaRPr>
          </a:p>
        </p:txBody>
      </p:sp>
      <p:sp>
        <p:nvSpPr>
          <p:cNvPr id="4" name="Title 1">
            <a:extLst>
              <a:ext uri="{FF2B5EF4-FFF2-40B4-BE49-F238E27FC236}">
                <a16:creationId xmlns:a16="http://schemas.microsoft.com/office/drawing/2014/main" id="{9C64AAA0-CCFD-4E33-B609-5C8E0872BEA1}"/>
              </a:ext>
            </a:extLst>
          </p:cNvPr>
          <p:cNvSpPr>
            <a:spLocks noGrp="1"/>
          </p:cNvSpPr>
          <p:nvPr>
            <p:ph type="title"/>
          </p:nvPr>
        </p:nvSpPr>
        <p:spPr>
          <a:xfrm>
            <a:off x="457200" y="274638"/>
            <a:ext cx="8229600" cy="1143000"/>
          </a:xfrm>
        </p:spPr>
        <p:txBody>
          <a:bodyPr>
            <a:normAutofit fontScale="90000"/>
          </a:bodyPr>
          <a:lstStyle/>
          <a:p>
            <a:pPr algn="justLow" eaLnBrk="1" hangingPunct="1">
              <a:buFont typeface="Wingdings" panose="05000000000000000000" pitchFamily="2" charset="2"/>
              <a:buNone/>
              <a:defRPr/>
            </a:pPr>
            <a:r>
              <a:rPr lang="fa-IR" sz="6600" dirty="0">
                <a:effectLst>
                  <a:outerShdw blurRad="38100" dist="38100" dir="2700000" algn="tl">
                    <a:srgbClr val="000000">
                      <a:alpha val="43137"/>
                    </a:srgbClr>
                  </a:outerShdw>
                </a:effectLst>
                <a:cs typeface="B Titr" pitchFamily="2" charset="-78"/>
              </a:rPr>
              <a:t>پیشگیری از بیماری های شغلی</a:t>
            </a:r>
            <a:endParaRPr lang="en-US" sz="6600" dirty="0">
              <a:effectLst>
                <a:outerShdw blurRad="38100" dist="38100" dir="2700000" algn="tl">
                  <a:srgbClr val="000000">
                    <a:alpha val="43137"/>
                  </a:srgbClr>
                </a:outerShdw>
              </a:effectLst>
              <a:cs typeface="B Titr" pitchFamily="2" charset="-78"/>
            </a:endParaRPr>
          </a:p>
        </p:txBody>
      </p:sp>
    </p:spTree>
  </p:cSld>
  <p:clrMapOvr>
    <a:masterClrMapping/>
  </p:clrMapOvr>
  <p:transition spd="slow">
    <p:cover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706F-2A8D-4318-B3EA-76EED800E69B}"/>
              </a:ext>
            </a:extLst>
          </p:cNvPr>
          <p:cNvSpPr>
            <a:spLocks noGrp="1"/>
          </p:cNvSpPr>
          <p:nvPr>
            <p:ph type="title"/>
          </p:nvPr>
        </p:nvSpPr>
        <p:spPr>
          <a:xfrm>
            <a:off x="323528" y="2286000"/>
            <a:ext cx="8229600" cy="1143000"/>
          </a:xfrm>
        </p:spPr>
        <p:txBody>
          <a:bodyPr/>
          <a:lstStyle/>
          <a:p>
            <a:r>
              <a:rPr lang="fa-IR" dirty="0"/>
              <a:t>معاینات سلامت شغلی</a:t>
            </a:r>
            <a:endParaRPr lang="en-US" dirty="0"/>
          </a:p>
        </p:txBody>
      </p:sp>
      <p:sp>
        <p:nvSpPr>
          <p:cNvPr id="4" name="Date Placeholder 3">
            <a:extLst>
              <a:ext uri="{FF2B5EF4-FFF2-40B4-BE49-F238E27FC236}">
                <a16:creationId xmlns:a16="http://schemas.microsoft.com/office/drawing/2014/main" id="{8E348BB5-9452-4CE1-BA49-0ABB78952682}"/>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AD145891-47E8-4DEA-9CE7-DDC17BDA131F}"/>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376497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7055-2E39-4F92-B1C1-84E46E4B8CCE}"/>
              </a:ext>
            </a:extLst>
          </p:cNvPr>
          <p:cNvSpPr>
            <a:spLocks noGrp="1"/>
          </p:cNvSpPr>
          <p:nvPr>
            <p:ph type="title"/>
          </p:nvPr>
        </p:nvSpPr>
        <p:spPr>
          <a:xfrm>
            <a:off x="251520" y="2857500"/>
            <a:ext cx="8229600" cy="1143000"/>
          </a:xfrm>
        </p:spPr>
        <p:txBody>
          <a:bodyPr/>
          <a:lstStyle/>
          <a:p>
            <a:r>
              <a:rPr lang="fa-IR" dirty="0"/>
              <a:t>قوانین پایه و مرتبط</a:t>
            </a:r>
            <a:endParaRPr lang="en-US" dirty="0"/>
          </a:p>
        </p:txBody>
      </p:sp>
      <p:sp>
        <p:nvSpPr>
          <p:cNvPr id="4" name="Date Placeholder 3">
            <a:extLst>
              <a:ext uri="{FF2B5EF4-FFF2-40B4-BE49-F238E27FC236}">
                <a16:creationId xmlns:a16="http://schemas.microsoft.com/office/drawing/2014/main" id="{EC5DB580-6411-4783-B11D-48BE82A7FBBE}"/>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C9172CE3-FFD2-4706-ADC8-7351E9663724}"/>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99041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ADC2-2051-4250-A8F2-C2C4E2A1833D}"/>
              </a:ext>
            </a:extLst>
          </p:cNvPr>
          <p:cNvSpPr>
            <a:spLocks noGrp="1"/>
          </p:cNvSpPr>
          <p:nvPr>
            <p:ph type="title"/>
          </p:nvPr>
        </p:nvSpPr>
        <p:spPr/>
        <p:txBody>
          <a:bodyPr/>
          <a:lstStyle/>
          <a:p>
            <a:pPr algn="r" rtl="1">
              <a:defRPr/>
            </a:pPr>
            <a:r>
              <a:rPr lang="ar-SA" sz="6600" dirty="0"/>
              <a:t>تعریف جرم :</a:t>
            </a:r>
            <a:endParaRPr lang="fa-IR" sz="6600" dirty="0"/>
          </a:p>
        </p:txBody>
      </p:sp>
      <p:sp>
        <p:nvSpPr>
          <p:cNvPr id="3" name="Content Placeholder 2">
            <a:extLst>
              <a:ext uri="{FF2B5EF4-FFF2-40B4-BE49-F238E27FC236}">
                <a16:creationId xmlns:a16="http://schemas.microsoft.com/office/drawing/2014/main" id="{52D86705-1E1B-47FD-B1AB-F221FEB57E8C}"/>
              </a:ext>
            </a:extLst>
          </p:cNvPr>
          <p:cNvSpPr>
            <a:spLocks noGrp="1"/>
          </p:cNvSpPr>
          <p:nvPr>
            <p:ph sz="quarter" idx="1"/>
          </p:nvPr>
        </p:nvSpPr>
        <p:spPr/>
        <p:txBody>
          <a:bodyPr>
            <a:normAutofit/>
          </a:bodyPr>
          <a:lstStyle/>
          <a:p>
            <a:pPr>
              <a:defRPr/>
            </a:pPr>
            <a:r>
              <a:rPr lang="fa-IR" dirty="0"/>
              <a:t>ماده2 قانون مجازات اسلامي: جرم، رفتاري كه براي آن در قانون مجازات تعريف شده باشد.</a:t>
            </a:r>
            <a:endParaRPr lang="en-US" dirty="0"/>
          </a:p>
          <a:p>
            <a:pPr>
              <a:defRPr/>
            </a:pPr>
            <a:r>
              <a:rPr lang="fa-IR" dirty="0"/>
              <a:t>رفتار شامل فعل و ترك فعل (و وظيفه به موجب قانون و قرارداد كاري) و حالت مي شود.</a:t>
            </a:r>
            <a:endParaRPr lang="en-US" dirty="0"/>
          </a:p>
          <a:p>
            <a:pPr>
              <a:defRPr/>
            </a:pPr>
            <a:r>
              <a:rPr lang="fa-IR" dirty="0"/>
              <a:t>هر فعل يا ترك فعلي كه درقانون براي آن مجازات تعريف شده باشد جرم محسوب </a:t>
            </a:r>
            <a:r>
              <a:rPr lang="fa-IR" dirty="0" err="1"/>
              <a:t>مي</a:t>
            </a:r>
            <a:r>
              <a:rPr lang="fa-IR" dirty="0"/>
              <a:t> شود</a:t>
            </a:r>
            <a:endParaRPr lang="en-US" dirty="0"/>
          </a:p>
          <a:p>
            <a:pPr algn="ctr">
              <a:defRPr/>
            </a:pPr>
            <a:r>
              <a:rPr lang="fa-IR" dirty="0"/>
              <a:t>(دايره آن محدودتر از شرع و اخلاق مي باشد)</a:t>
            </a:r>
            <a:endParaRPr lang="en-US" dirty="0"/>
          </a:p>
          <a:p>
            <a:pPr>
              <a:defRPr/>
            </a:pPr>
            <a:endParaRPr lang="fa-IR" dirty="0"/>
          </a:p>
        </p:txBody>
      </p:sp>
      <p:sp>
        <p:nvSpPr>
          <p:cNvPr id="4" name="Date Placeholder 3">
            <a:extLst>
              <a:ext uri="{FF2B5EF4-FFF2-40B4-BE49-F238E27FC236}">
                <a16:creationId xmlns:a16="http://schemas.microsoft.com/office/drawing/2014/main" id="{8A6AD4D3-7AC4-4343-B43A-9B0814FCB247}"/>
              </a:ext>
            </a:extLst>
          </p:cNvPr>
          <p:cNvSpPr>
            <a:spLocks noGrp="1"/>
          </p:cNvSpPr>
          <p:nvPr>
            <p:ph type="dt" sz="quarter" idx="10"/>
          </p:nvPr>
        </p:nvSpPr>
        <p:spPr/>
        <p:txBody>
          <a:bodyPr/>
          <a:lstStyle/>
          <a:p>
            <a:pPr>
              <a:defRPr/>
            </a:pPr>
            <a:r>
              <a:rPr lang="en-US"/>
              <a:t>تابستان 1402</a:t>
            </a:r>
          </a:p>
        </p:txBody>
      </p:sp>
      <p:sp>
        <p:nvSpPr>
          <p:cNvPr id="5" name="Footer Placeholder 4">
            <a:extLst>
              <a:ext uri="{FF2B5EF4-FFF2-40B4-BE49-F238E27FC236}">
                <a16:creationId xmlns:a16="http://schemas.microsoft.com/office/drawing/2014/main" id="{82253EA0-01DE-4E82-AB33-56C040540159}"/>
              </a:ext>
            </a:extLst>
          </p:cNvPr>
          <p:cNvSpPr>
            <a:spLocks noGrp="1"/>
          </p:cNvSpPr>
          <p:nvPr>
            <p:ph type="ftr" sz="quarter" idx="11"/>
          </p:nvPr>
        </p:nvSpPr>
        <p:spPr/>
        <p:txBody>
          <a:bodyPr/>
          <a:lstStyle/>
          <a:p>
            <a:pPr>
              <a:defRPr/>
            </a:pPr>
            <a:r>
              <a:rPr lang="fa-IR"/>
              <a:t>جواد برازنده</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DF822CB4-DE70-44F3-9725-1282A2122636}"/>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l" rtl="0" eaLnBrk="1" hangingPunct="1">
              <a:spcBef>
                <a:spcPct val="0"/>
              </a:spcBef>
              <a:buClrTx/>
              <a:buSzTx/>
              <a:buFontTx/>
              <a:buNone/>
            </a:pPr>
            <a:fld id="{1D8CACAC-D7C4-4D41-A7E6-6F5B39B704D8}" type="slidenum">
              <a:rPr lang="ar-SA" altLang="fa-IR" sz="1400"/>
              <a:pPr algn="l" rtl="0" eaLnBrk="1" hangingPunct="1">
                <a:spcBef>
                  <a:spcPct val="0"/>
                </a:spcBef>
                <a:buClrTx/>
                <a:buSzTx/>
                <a:buFontTx/>
                <a:buNone/>
              </a:pPr>
              <a:t>29</a:t>
            </a:fld>
            <a:endParaRPr lang="en-US" altLang="fa-IR" sz="1400"/>
          </a:p>
        </p:txBody>
      </p:sp>
      <p:grpSp>
        <p:nvGrpSpPr>
          <p:cNvPr id="30723" name="Group 18">
            <a:extLst>
              <a:ext uri="{FF2B5EF4-FFF2-40B4-BE49-F238E27FC236}">
                <a16:creationId xmlns:a16="http://schemas.microsoft.com/office/drawing/2014/main" id="{C18A1C5F-B648-4FD3-B6FD-655183C07C8C}"/>
              </a:ext>
            </a:extLst>
          </p:cNvPr>
          <p:cNvGrpSpPr>
            <a:grpSpLocks/>
          </p:cNvGrpSpPr>
          <p:nvPr/>
        </p:nvGrpSpPr>
        <p:grpSpPr bwMode="auto">
          <a:xfrm>
            <a:off x="2928938" y="1714500"/>
            <a:ext cx="6143625" cy="4214813"/>
            <a:chOff x="2000232" y="1071546"/>
            <a:chExt cx="6143668" cy="4214852"/>
          </a:xfrm>
        </p:grpSpPr>
        <p:sp>
          <p:nvSpPr>
            <p:cNvPr id="9" name="7-Point Star 8">
              <a:extLst>
                <a:ext uri="{FF2B5EF4-FFF2-40B4-BE49-F238E27FC236}">
                  <a16:creationId xmlns:a16="http://schemas.microsoft.com/office/drawing/2014/main" id="{C41B5728-DF10-49B2-97C8-60956E7D1D79}"/>
                </a:ext>
              </a:extLst>
            </p:cNvPr>
            <p:cNvSpPr/>
            <p:nvPr/>
          </p:nvSpPr>
          <p:spPr>
            <a:xfrm>
              <a:off x="2857488" y="2000243"/>
              <a:ext cx="4357717" cy="2357459"/>
            </a:xfrm>
            <a:prstGeom prst="star7">
              <a:avLst>
                <a:gd name="adj" fmla="val 25384"/>
                <a:gd name="hf" fmla="val 102572"/>
                <a:gd name="vf" fmla="val 105210"/>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a-IR" sz="3200" dirty="0">
                  <a:cs typeface="B Titr" pitchFamily="2" charset="-78"/>
                </a:rPr>
                <a:t>قلمرو قانون کار</a:t>
              </a:r>
              <a:endParaRPr lang="en-US" sz="3200" dirty="0">
                <a:cs typeface="B Titr" pitchFamily="2" charset="-78"/>
              </a:endParaRPr>
            </a:p>
          </p:txBody>
        </p:sp>
        <p:sp>
          <p:nvSpPr>
            <p:cNvPr id="11" name="Flowchart: Connector 10">
              <a:extLst>
                <a:ext uri="{FF2B5EF4-FFF2-40B4-BE49-F238E27FC236}">
                  <a16:creationId xmlns:a16="http://schemas.microsoft.com/office/drawing/2014/main" id="{0CD2ADB8-CE87-49FC-B781-D674A41C5DCE}"/>
                </a:ext>
              </a:extLst>
            </p:cNvPr>
            <p:cNvSpPr/>
            <p:nvPr/>
          </p:nvSpPr>
          <p:spPr>
            <a:xfrm>
              <a:off x="3929057" y="1071546"/>
              <a:ext cx="2214579" cy="928697"/>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a-IR" dirty="0">
                  <a:solidFill>
                    <a:schemeClr val="accent4">
                      <a:lumMod val="10000"/>
                    </a:schemeClr>
                  </a:solidFill>
                  <a:cs typeface="B Titr" pitchFamily="2" charset="-78"/>
                </a:rPr>
                <a:t>موسسات تولیدی و صنعتی</a:t>
              </a:r>
              <a:endParaRPr lang="en-US" dirty="0">
                <a:solidFill>
                  <a:schemeClr val="accent4">
                    <a:lumMod val="10000"/>
                  </a:schemeClr>
                </a:solidFill>
                <a:cs typeface="B Titr" pitchFamily="2" charset="-78"/>
              </a:endParaRPr>
            </a:p>
          </p:txBody>
        </p:sp>
        <p:sp>
          <p:nvSpPr>
            <p:cNvPr id="13" name="Flowchart: Connector 12">
              <a:extLst>
                <a:ext uri="{FF2B5EF4-FFF2-40B4-BE49-F238E27FC236}">
                  <a16:creationId xmlns:a16="http://schemas.microsoft.com/office/drawing/2014/main" id="{660D2D80-B596-4DD6-AF66-1833237FBA99}"/>
                </a:ext>
              </a:extLst>
            </p:cNvPr>
            <p:cNvSpPr/>
            <p:nvPr/>
          </p:nvSpPr>
          <p:spPr>
            <a:xfrm rot="1848851">
              <a:off x="6357949" y="1628764"/>
              <a:ext cx="1428760" cy="928696"/>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a-IR" dirty="0">
                  <a:solidFill>
                    <a:schemeClr val="accent4">
                      <a:lumMod val="10000"/>
                    </a:schemeClr>
                  </a:solidFill>
                  <a:cs typeface="B Titr" pitchFamily="2" charset="-78"/>
                </a:rPr>
                <a:t>موسسات خدماتی</a:t>
              </a:r>
              <a:endParaRPr lang="en-US" dirty="0">
                <a:solidFill>
                  <a:schemeClr val="accent4">
                    <a:lumMod val="10000"/>
                  </a:schemeClr>
                </a:solidFill>
                <a:cs typeface="B Titr" pitchFamily="2" charset="-78"/>
              </a:endParaRPr>
            </a:p>
          </p:txBody>
        </p:sp>
        <p:sp>
          <p:nvSpPr>
            <p:cNvPr id="14" name="Flowchart: Connector 13">
              <a:extLst>
                <a:ext uri="{FF2B5EF4-FFF2-40B4-BE49-F238E27FC236}">
                  <a16:creationId xmlns:a16="http://schemas.microsoft.com/office/drawing/2014/main" id="{807727FE-3882-4935-AAFD-BB0D2A2213C5}"/>
                </a:ext>
              </a:extLst>
            </p:cNvPr>
            <p:cNvSpPr/>
            <p:nvPr/>
          </p:nvSpPr>
          <p:spPr>
            <a:xfrm rot="18206556">
              <a:off x="2210576" y="1745447"/>
              <a:ext cx="1428763" cy="928693"/>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a-IR" dirty="0">
                  <a:solidFill>
                    <a:schemeClr val="accent4">
                      <a:lumMod val="10000"/>
                    </a:schemeClr>
                  </a:solidFill>
                  <a:cs typeface="B Titr" pitchFamily="2" charset="-78"/>
                </a:rPr>
                <a:t>موسسات کشاورزی</a:t>
              </a:r>
              <a:endParaRPr lang="en-US" dirty="0">
                <a:solidFill>
                  <a:schemeClr val="accent4">
                    <a:lumMod val="10000"/>
                  </a:schemeClr>
                </a:solidFill>
                <a:cs typeface="B Titr" pitchFamily="2" charset="-78"/>
              </a:endParaRPr>
            </a:p>
          </p:txBody>
        </p:sp>
        <p:sp>
          <p:nvSpPr>
            <p:cNvPr id="15" name="Flowchart: Connector 14">
              <a:extLst>
                <a:ext uri="{FF2B5EF4-FFF2-40B4-BE49-F238E27FC236}">
                  <a16:creationId xmlns:a16="http://schemas.microsoft.com/office/drawing/2014/main" id="{6A9F9FC2-B0D5-4CB0-AFEC-329E530A2B1C}"/>
                </a:ext>
              </a:extLst>
            </p:cNvPr>
            <p:cNvSpPr/>
            <p:nvPr/>
          </p:nvSpPr>
          <p:spPr>
            <a:xfrm rot="5400000">
              <a:off x="6929452" y="3071816"/>
              <a:ext cx="1500202" cy="928695"/>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a-IR" dirty="0">
                  <a:solidFill>
                    <a:schemeClr val="accent4">
                      <a:lumMod val="10000"/>
                    </a:schemeClr>
                  </a:solidFill>
                  <a:cs typeface="B Titr" pitchFamily="2" charset="-78"/>
                </a:rPr>
                <a:t>کارآموزان</a:t>
              </a:r>
              <a:endParaRPr lang="en-US" dirty="0">
                <a:solidFill>
                  <a:schemeClr val="accent4">
                    <a:lumMod val="10000"/>
                  </a:schemeClr>
                </a:solidFill>
                <a:cs typeface="B Titr" pitchFamily="2" charset="-78"/>
              </a:endParaRPr>
            </a:p>
          </p:txBody>
        </p:sp>
        <p:sp>
          <p:nvSpPr>
            <p:cNvPr id="16" name="Flowchart: Connector 15">
              <a:extLst>
                <a:ext uri="{FF2B5EF4-FFF2-40B4-BE49-F238E27FC236}">
                  <a16:creationId xmlns:a16="http://schemas.microsoft.com/office/drawing/2014/main" id="{D08A22F2-9196-4427-AEAC-6E1A48B4973C}"/>
                </a:ext>
              </a:extLst>
            </p:cNvPr>
            <p:cNvSpPr/>
            <p:nvPr/>
          </p:nvSpPr>
          <p:spPr>
            <a:xfrm rot="16200000">
              <a:off x="1750198" y="3178973"/>
              <a:ext cx="1428763" cy="928693"/>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a-IR" dirty="0">
                  <a:solidFill>
                    <a:schemeClr val="accent4">
                      <a:lumMod val="10000"/>
                    </a:schemeClr>
                  </a:solidFill>
                  <a:cs typeface="B Titr" pitchFamily="2" charset="-78"/>
                </a:rPr>
                <a:t>کارگاهها</a:t>
              </a:r>
              <a:endParaRPr lang="en-US" dirty="0">
                <a:solidFill>
                  <a:schemeClr val="accent4">
                    <a:lumMod val="10000"/>
                  </a:schemeClr>
                </a:solidFill>
                <a:cs typeface="B Titr" pitchFamily="2" charset="-78"/>
              </a:endParaRPr>
            </a:p>
          </p:txBody>
        </p:sp>
        <p:sp>
          <p:nvSpPr>
            <p:cNvPr id="17" name="Flowchart: Connector 16">
              <a:extLst>
                <a:ext uri="{FF2B5EF4-FFF2-40B4-BE49-F238E27FC236}">
                  <a16:creationId xmlns:a16="http://schemas.microsoft.com/office/drawing/2014/main" id="{55373727-B909-4B61-A402-AD96D509AD88}"/>
                </a:ext>
              </a:extLst>
            </p:cNvPr>
            <p:cNvSpPr/>
            <p:nvPr/>
          </p:nvSpPr>
          <p:spPr>
            <a:xfrm>
              <a:off x="3286116" y="4357701"/>
              <a:ext cx="1500197" cy="928697"/>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a-IR" sz="1700">
                  <a:solidFill>
                    <a:schemeClr val="accent4">
                      <a:lumMod val="10000"/>
                    </a:schemeClr>
                  </a:solidFill>
                  <a:cs typeface="B Titr" pitchFamily="2" charset="-78"/>
                </a:rPr>
                <a:t>کلیه کارفرمایان</a:t>
              </a:r>
              <a:endParaRPr lang="en-US" sz="1700" dirty="0">
                <a:solidFill>
                  <a:schemeClr val="accent4">
                    <a:lumMod val="10000"/>
                  </a:schemeClr>
                </a:solidFill>
                <a:cs typeface="B Titr" pitchFamily="2" charset="-78"/>
              </a:endParaRPr>
            </a:p>
          </p:txBody>
        </p:sp>
        <p:sp>
          <p:nvSpPr>
            <p:cNvPr id="18" name="Flowchart: Connector 17">
              <a:extLst>
                <a:ext uri="{FF2B5EF4-FFF2-40B4-BE49-F238E27FC236}">
                  <a16:creationId xmlns:a16="http://schemas.microsoft.com/office/drawing/2014/main" id="{C5663E93-1989-4B2C-87DA-F2725BE784BE}"/>
                </a:ext>
              </a:extLst>
            </p:cNvPr>
            <p:cNvSpPr/>
            <p:nvPr/>
          </p:nvSpPr>
          <p:spPr>
            <a:xfrm>
              <a:off x="5429256" y="4357701"/>
              <a:ext cx="1428760" cy="928697"/>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a-IR" dirty="0">
                  <a:solidFill>
                    <a:schemeClr val="accent4">
                      <a:lumMod val="10000"/>
                    </a:schemeClr>
                  </a:solidFill>
                  <a:cs typeface="B Titr" pitchFamily="2" charset="-78"/>
                </a:rPr>
                <a:t>کلیه کارگران</a:t>
              </a:r>
              <a:endParaRPr lang="en-US" dirty="0">
                <a:solidFill>
                  <a:schemeClr val="accent4">
                    <a:lumMod val="10000"/>
                  </a:schemeClr>
                </a:solidFill>
                <a:cs typeface="B Titr" pitchFamily="2" charset="-78"/>
              </a:endParaRPr>
            </a:p>
          </p:txBody>
        </p:sp>
      </p:grpSp>
      <p:sp>
        <p:nvSpPr>
          <p:cNvPr id="20" name="Cloud Callout 19">
            <a:extLst>
              <a:ext uri="{FF2B5EF4-FFF2-40B4-BE49-F238E27FC236}">
                <a16:creationId xmlns:a16="http://schemas.microsoft.com/office/drawing/2014/main" id="{F2EE8E52-1520-4420-BDE9-5D56012C2AB9}"/>
              </a:ext>
            </a:extLst>
          </p:cNvPr>
          <p:cNvSpPr/>
          <p:nvPr/>
        </p:nvSpPr>
        <p:spPr>
          <a:xfrm>
            <a:off x="1785938" y="0"/>
            <a:ext cx="2857500" cy="2286000"/>
          </a:xfrm>
          <a:prstGeom prst="cloudCallout">
            <a:avLst>
              <a:gd name="adj1" fmla="val 82498"/>
              <a:gd name="adj2" fmla="val 843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r>
              <a:rPr lang="fa-IR" sz="1600" b="1" dirty="0">
                <a:solidFill>
                  <a:schemeClr val="accent4">
                    <a:lumMod val="10000"/>
                  </a:schemeClr>
                </a:solidFill>
                <a:cs typeface="B Lotus" pitchFamily="2" charset="-78"/>
              </a:rPr>
              <a:t>كارگران كارگاههاي خانوادگي كه انجام كار آنها منحصراً توسط صاحب كار و همسر و اولاد وي انجام مي شود مشمول مقررات اين قانون نخواهندبود.(188)</a:t>
            </a:r>
            <a:endParaRPr lang="en-US" sz="1600" b="1" dirty="0">
              <a:solidFill>
                <a:schemeClr val="accent4">
                  <a:lumMod val="10000"/>
                </a:schemeClr>
              </a:solidFill>
              <a:cs typeface="B Lotus" pitchFamily="2" charset="-78"/>
            </a:endParaRPr>
          </a:p>
        </p:txBody>
      </p:sp>
      <p:sp>
        <p:nvSpPr>
          <p:cNvPr id="21" name="Cloud Callout 20">
            <a:extLst>
              <a:ext uri="{FF2B5EF4-FFF2-40B4-BE49-F238E27FC236}">
                <a16:creationId xmlns:a16="http://schemas.microsoft.com/office/drawing/2014/main" id="{1247A70A-E0FC-4E81-8396-7FF99333DA34}"/>
              </a:ext>
            </a:extLst>
          </p:cNvPr>
          <p:cNvSpPr/>
          <p:nvPr/>
        </p:nvSpPr>
        <p:spPr>
          <a:xfrm>
            <a:off x="0" y="4929188"/>
            <a:ext cx="2571750" cy="1928812"/>
          </a:xfrm>
          <a:prstGeom prst="cloudCallout">
            <a:avLst>
              <a:gd name="adj1" fmla="val 145101"/>
              <a:gd name="adj2" fmla="val -7122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r>
              <a:rPr lang="fa-IR" sz="1600" b="1" dirty="0">
                <a:solidFill>
                  <a:schemeClr val="accent4">
                    <a:lumMod val="10000"/>
                  </a:schemeClr>
                </a:solidFill>
                <a:cs typeface="B Lotus" pitchFamily="2" charset="-78"/>
              </a:rPr>
              <a:t>اشخاص مشمول قانون استخدام كشوري يا ساير قوانين و مقررات خاص استخدامي نیز از پوشش این قانون خارج هستند(188)</a:t>
            </a:r>
            <a:endParaRPr lang="en-US" sz="1600" b="1" dirty="0">
              <a:solidFill>
                <a:schemeClr val="accent4">
                  <a:lumMod val="10000"/>
                </a:schemeClr>
              </a:solidFill>
              <a:cs typeface="B Lotus" pitchFamily="2" charset="-78"/>
            </a:endParaRPr>
          </a:p>
        </p:txBody>
      </p:sp>
      <p:sp>
        <p:nvSpPr>
          <p:cNvPr id="30726" name="Rectangle 21">
            <a:extLst>
              <a:ext uri="{FF2B5EF4-FFF2-40B4-BE49-F238E27FC236}">
                <a16:creationId xmlns:a16="http://schemas.microsoft.com/office/drawing/2014/main" id="{0B30A0AF-D51F-4E95-8BCF-DFEE244A0C5E}"/>
              </a:ext>
            </a:extLst>
          </p:cNvPr>
          <p:cNvSpPr>
            <a:spLocks noChangeArrowheads="1"/>
          </p:cNvSpPr>
          <p:nvPr/>
        </p:nvSpPr>
        <p:spPr bwMode="auto">
          <a:xfrm>
            <a:off x="4857750" y="357188"/>
            <a:ext cx="4143375" cy="9239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just" eaLnBrk="1" hangingPunct="1">
              <a:spcBef>
                <a:spcPct val="0"/>
              </a:spcBef>
              <a:buClrTx/>
              <a:buSzTx/>
              <a:buFontTx/>
              <a:buNone/>
            </a:pPr>
            <a:r>
              <a:rPr lang="fa-IR" altLang="fa-IR" sz="1800">
                <a:cs typeface="B Titr" panose="00000700000000000000" pitchFamily="2" charset="-78"/>
              </a:rPr>
              <a:t>كليه كارفرمايان، كارگران، کارآموزان، كارگاهها، موسسات توليدي، صنعتي، خدماتي و كشاورزي » مكلف به تبعيت از اين قانون مي باشند(1)</a:t>
            </a:r>
            <a:endParaRPr lang="en-US" altLang="fa-IR" sz="1800">
              <a:cs typeface="B Titr" panose="00000700000000000000" pitchFamily="2" charset="-78"/>
            </a:endParaRPr>
          </a:p>
        </p:txBody>
      </p:sp>
      <p:sp>
        <p:nvSpPr>
          <p:cNvPr id="19" name="Date Placeholder 18">
            <a:extLst>
              <a:ext uri="{FF2B5EF4-FFF2-40B4-BE49-F238E27FC236}">
                <a16:creationId xmlns:a16="http://schemas.microsoft.com/office/drawing/2014/main" id="{A872AD1F-9FB2-4C97-BED8-212BB9BCB280}"/>
              </a:ext>
            </a:extLst>
          </p:cNvPr>
          <p:cNvSpPr>
            <a:spLocks noGrp="1"/>
          </p:cNvSpPr>
          <p:nvPr>
            <p:ph type="dt" sz="quarter" idx="10"/>
          </p:nvPr>
        </p:nvSpPr>
        <p:spPr/>
        <p:txBody>
          <a:bodyPr/>
          <a:lstStyle/>
          <a:p>
            <a:pPr>
              <a:defRPr/>
            </a:pPr>
            <a:r>
              <a:rPr lang="en-US"/>
              <a:t>تابستان 1402</a:t>
            </a:r>
          </a:p>
        </p:txBody>
      </p:sp>
      <p:sp>
        <p:nvSpPr>
          <p:cNvPr id="22" name="Footer Placeholder 21">
            <a:extLst>
              <a:ext uri="{FF2B5EF4-FFF2-40B4-BE49-F238E27FC236}">
                <a16:creationId xmlns:a16="http://schemas.microsoft.com/office/drawing/2014/main" id="{5E287659-49B7-45B9-9F38-A7824A8CA320}"/>
              </a:ext>
            </a:extLst>
          </p:cNvPr>
          <p:cNvSpPr>
            <a:spLocks noGrp="1"/>
          </p:cNvSpPr>
          <p:nvPr>
            <p:ph type="ftr" sz="quarter" idx="11"/>
          </p:nvPr>
        </p:nvSpPr>
        <p:spPr/>
        <p:txBody>
          <a:bodyPr/>
          <a:lstStyle/>
          <a:p>
            <a:pPr>
              <a:defRPr/>
            </a:pPr>
            <a:r>
              <a:rPr lang="fa-IR"/>
              <a:t>جواد برازنده</a:t>
            </a:r>
            <a:endParaRPr lang="en-US"/>
          </a:p>
        </p:txBody>
      </p:sp>
      <p:sp>
        <p:nvSpPr>
          <p:cNvPr id="30729" name="Left Arrow 22">
            <a:hlinkClick r:id="rId2" action="ppaction://hlinksldjump"/>
            <a:extLst>
              <a:ext uri="{FF2B5EF4-FFF2-40B4-BE49-F238E27FC236}">
                <a16:creationId xmlns:a16="http://schemas.microsoft.com/office/drawing/2014/main" id="{86A6651C-E4D3-4EB9-B066-738345B2ED28}"/>
              </a:ext>
            </a:extLst>
          </p:cNvPr>
          <p:cNvSpPr>
            <a:spLocks noChangeArrowheads="1"/>
          </p:cNvSpPr>
          <p:nvPr/>
        </p:nvSpPr>
        <p:spPr bwMode="auto">
          <a:xfrm>
            <a:off x="371475" y="3870325"/>
            <a:ext cx="1152525" cy="836613"/>
          </a:xfrm>
          <a:prstGeom prst="leftArrow">
            <a:avLst>
              <a:gd name="adj1" fmla="val 50000"/>
              <a:gd name="adj2" fmla="val 49996"/>
            </a:avLst>
          </a:prstGeom>
          <a:solidFill>
            <a:schemeClr val="accent1"/>
          </a:solidFill>
          <a:ln w="9525" algn="ctr">
            <a:solidFill>
              <a:schemeClr val="tx1"/>
            </a:solidFill>
            <a:round/>
            <a:headEnd/>
            <a:tailEnd/>
          </a:ln>
        </p:spPr>
        <p:txBody>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r>
              <a:rPr lang="fa-IR" altLang="fa-IR" sz="1800">
                <a:cs typeface="B Titr" panose="00000700000000000000" pitchFamily="2" charset="-78"/>
              </a:rPr>
              <a:t>برگشت</a:t>
            </a:r>
          </a:p>
        </p:txBody>
      </p:sp>
      <p:sp>
        <p:nvSpPr>
          <p:cNvPr id="30730" name="Left Arrow 1">
            <a:hlinkClick r:id="" action="ppaction://noaction"/>
            <a:extLst>
              <a:ext uri="{FF2B5EF4-FFF2-40B4-BE49-F238E27FC236}">
                <a16:creationId xmlns:a16="http://schemas.microsoft.com/office/drawing/2014/main" id="{C071B063-90AE-402F-8EE5-625052B27F79}"/>
              </a:ext>
            </a:extLst>
          </p:cNvPr>
          <p:cNvSpPr>
            <a:spLocks noChangeArrowheads="1"/>
          </p:cNvSpPr>
          <p:nvPr/>
        </p:nvSpPr>
        <p:spPr bwMode="auto">
          <a:xfrm>
            <a:off x="457200" y="620713"/>
            <a:ext cx="1285875" cy="766762"/>
          </a:xfrm>
          <a:prstGeom prst="leftArrow">
            <a:avLst>
              <a:gd name="adj1" fmla="val 50000"/>
              <a:gd name="adj2" fmla="val 49953"/>
            </a:avLst>
          </a:prstGeom>
          <a:solidFill>
            <a:schemeClr val="accent1"/>
          </a:solidFill>
          <a:ln w="9525" algn="ctr">
            <a:solidFill>
              <a:schemeClr val="tx1"/>
            </a:solidFill>
            <a:round/>
            <a:headEnd/>
            <a:tailEnd/>
          </a:ln>
        </p:spPr>
        <p:txBody>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r>
              <a:rPr lang="fa-IR" altLang="en-US" sz="1800" b="1">
                <a:cs typeface="B Titr" panose="00000700000000000000" pitchFamily="2" charset="-78"/>
              </a:rPr>
              <a:t>ماده95</a:t>
            </a:r>
          </a:p>
        </p:txBody>
      </p:sp>
      <p:sp>
        <p:nvSpPr>
          <p:cNvPr id="23" name="Right Arrow 6">
            <a:hlinkClick r:id="rId3" action="ppaction://hlinksldjump"/>
            <a:extLst>
              <a:ext uri="{FF2B5EF4-FFF2-40B4-BE49-F238E27FC236}">
                <a16:creationId xmlns:a16="http://schemas.microsoft.com/office/drawing/2014/main" id="{30E63754-0502-4E48-B63F-BD1698CD650B}"/>
              </a:ext>
            </a:extLst>
          </p:cNvPr>
          <p:cNvSpPr/>
          <p:nvPr/>
        </p:nvSpPr>
        <p:spPr>
          <a:xfrm>
            <a:off x="2767013" y="5929311"/>
            <a:ext cx="804862" cy="79216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A2DE5A92-D267-4A58-B835-F1742538FA2A}"/>
              </a:ext>
            </a:extLst>
          </p:cNvPr>
          <p:cNvSpPr>
            <a:spLocks noGrp="1" noChangeArrowheads="1"/>
          </p:cNvSpPr>
          <p:nvPr>
            <p:ph type="title"/>
          </p:nvPr>
        </p:nvSpPr>
        <p:spPr>
          <a:xfrm>
            <a:off x="1547813" y="3429000"/>
            <a:ext cx="6172200" cy="857250"/>
          </a:xfrm>
        </p:spPr>
        <p:txBody>
          <a:bodyPr>
            <a:normAutofit fontScale="90000"/>
          </a:bodyPr>
          <a:lstStyle/>
          <a:p>
            <a:pPr>
              <a:defRPr/>
            </a:pPr>
            <a:r>
              <a:rPr lang="fa-IR" sz="17925" dirty="0">
                <a:cs typeface="2  Titr" panose="00000700000000000000" pitchFamily="2" charset="-78"/>
              </a:rPr>
              <a:t>سلامتی</a:t>
            </a:r>
            <a:endParaRPr lang="en-US" sz="17925" dirty="0">
              <a:cs typeface="2  Titr" panose="00000700000000000000" pitchFamily="2" charset="-78"/>
            </a:endParaRPr>
          </a:p>
        </p:txBody>
      </p:sp>
      <p:sp>
        <p:nvSpPr>
          <p:cNvPr id="9" name="Rectangle 26">
            <a:extLst>
              <a:ext uri="{FF2B5EF4-FFF2-40B4-BE49-F238E27FC236}">
                <a16:creationId xmlns:a16="http://schemas.microsoft.com/office/drawing/2014/main" id="{B3CE5BCA-8FC9-4A96-937E-059122134D8F}"/>
              </a:ext>
            </a:extLst>
          </p:cNvPr>
          <p:cNvSpPr>
            <a:spLocks noGrp="1" noChangeArrowheads="1"/>
          </p:cNvSpPr>
          <p:nvPr>
            <p:ph type="sldNum" sz="quarter" idx="11"/>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5FD6F6-62D0-4C56-A2AD-1BF36D607FB2}" type="slidenum">
              <a:rPr lang="ar-SA" altLang="en-US">
                <a:solidFill>
                  <a:srgbClr val="045C75"/>
                </a:solidFill>
              </a:rPr>
              <a:pPr eaLnBrk="1" hangingPunct="1"/>
              <a:t>3</a:t>
            </a:fld>
            <a:endParaRPr lang="en-US" altLang="en-US">
              <a:solidFill>
                <a:srgbClr val="045C75"/>
              </a:solidFill>
            </a:endParaRPr>
          </a:p>
        </p:txBody>
      </p:sp>
      <p:sp>
        <p:nvSpPr>
          <p:cNvPr id="23556" name="Text Box 5">
            <a:extLst>
              <a:ext uri="{FF2B5EF4-FFF2-40B4-BE49-F238E27FC236}">
                <a16:creationId xmlns:a16="http://schemas.microsoft.com/office/drawing/2014/main" id="{A326F3F7-B3A4-4CC3-9E0D-A1235DF9356A}"/>
              </a:ext>
            </a:extLst>
          </p:cNvPr>
          <p:cNvSpPr txBox="1">
            <a:spLocks noChangeArrowheads="1"/>
          </p:cNvSpPr>
          <p:nvPr/>
        </p:nvSpPr>
        <p:spPr bwMode="auto">
          <a:xfrm>
            <a:off x="3869531" y="2187178"/>
            <a:ext cx="10810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fa-IR" altLang="en-US" sz="1350"/>
          </a:p>
        </p:txBody>
      </p:sp>
      <p:sp>
        <p:nvSpPr>
          <p:cNvPr id="23557" name="Text Box 6">
            <a:extLst>
              <a:ext uri="{FF2B5EF4-FFF2-40B4-BE49-F238E27FC236}">
                <a16:creationId xmlns:a16="http://schemas.microsoft.com/office/drawing/2014/main" id="{5E518A22-FD8D-4A7B-8B78-2AAA54762526}"/>
              </a:ext>
            </a:extLst>
          </p:cNvPr>
          <p:cNvSpPr txBox="1">
            <a:spLocks noChangeArrowheads="1"/>
          </p:cNvSpPr>
          <p:nvPr/>
        </p:nvSpPr>
        <p:spPr bwMode="auto">
          <a:xfrm>
            <a:off x="4031456" y="2349103"/>
            <a:ext cx="10810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fa-IR" altLang="en-US" sz="1350"/>
          </a:p>
        </p:txBody>
      </p:sp>
      <p:sp>
        <p:nvSpPr>
          <p:cNvPr id="23558" name="Text Box 7">
            <a:extLst>
              <a:ext uri="{FF2B5EF4-FFF2-40B4-BE49-F238E27FC236}">
                <a16:creationId xmlns:a16="http://schemas.microsoft.com/office/drawing/2014/main" id="{7FBA1243-460C-47CC-8661-770D9F1C2686}"/>
              </a:ext>
            </a:extLst>
          </p:cNvPr>
          <p:cNvSpPr txBox="1">
            <a:spLocks noChangeArrowheads="1"/>
          </p:cNvSpPr>
          <p:nvPr/>
        </p:nvSpPr>
        <p:spPr bwMode="auto">
          <a:xfrm>
            <a:off x="4139803" y="3213497"/>
            <a:ext cx="10810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fa-IR" altLang="en-US" sz="1350"/>
          </a:p>
        </p:txBody>
      </p:sp>
      <p:sp>
        <p:nvSpPr>
          <p:cNvPr id="8200" name="Text Box 8">
            <a:extLst>
              <a:ext uri="{FF2B5EF4-FFF2-40B4-BE49-F238E27FC236}">
                <a16:creationId xmlns:a16="http://schemas.microsoft.com/office/drawing/2014/main" id="{2E2E6810-3F91-46B1-9321-D70D34E825B3}"/>
              </a:ext>
            </a:extLst>
          </p:cNvPr>
          <p:cNvSpPr txBox="1">
            <a:spLocks noChangeArrowheads="1"/>
          </p:cNvSpPr>
          <p:nvPr/>
        </p:nvSpPr>
        <p:spPr bwMode="auto">
          <a:xfrm>
            <a:off x="6304776" y="1646635"/>
            <a:ext cx="1696225" cy="1200329"/>
          </a:xfrm>
          <a:prstGeom prst="rect">
            <a:avLst/>
          </a:prstGeom>
          <a:noFill/>
          <a:ln w="9525">
            <a:noFill/>
            <a:miter lim="800000"/>
            <a:headEnd/>
            <a:tailEnd/>
          </a:ln>
          <a:effectLst/>
        </p:spPr>
        <p:txBody>
          <a:bodyPr wrap="square">
            <a:spAutoFit/>
          </a:bodyPr>
          <a:lstStyle/>
          <a:p>
            <a:pPr algn="ctr">
              <a:spcBef>
                <a:spcPct val="50000"/>
              </a:spcBef>
              <a:defRPr/>
            </a:pPr>
            <a:r>
              <a:rPr lang="fa-IR" sz="7200" b="1" dirty="0">
                <a:effectLst>
                  <a:outerShdw blurRad="38100" dist="38100" dir="2700000" algn="tl">
                    <a:srgbClr val="000000"/>
                  </a:outerShdw>
                </a:effectLst>
                <a:latin typeface="Arial" charset="0"/>
                <a:cs typeface="Arial" charset="0"/>
              </a:rPr>
              <a:t>رفاه </a:t>
            </a:r>
            <a:endParaRPr lang="en-US" sz="7200" b="1" dirty="0">
              <a:effectLst>
                <a:outerShdw blurRad="38100" dist="38100" dir="2700000" algn="tl">
                  <a:srgbClr val="000000"/>
                </a:outerShdw>
              </a:effectLst>
              <a:latin typeface="Arial" charset="0"/>
              <a:cs typeface="Arial" charset="0"/>
            </a:endParaRPr>
          </a:p>
        </p:txBody>
      </p:sp>
      <p:sp>
        <p:nvSpPr>
          <p:cNvPr id="8201" name="Text Box 9">
            <a:extLst>
              <a:ext uri="{FF2B5EF4-FFF2-40B4-BE49-F238E27FC236}">
                <a16:creationId xmlns:a16="http://schemas.microsoft.com/office/drawing/2014/main" id="{997A8DFD-27AF-4116-B6DF-DF7A58DDF39A}"/>
              </a:ext>
            </a:extLst>
          </p:cNvPr>
          <p:cNvSpPr txBox="1">
            <a:spLocks noChangeArrowheads="1"/>
          </p:cNvSpPr>
          <p:nvPr/>
        </p:nvSpPr>
        <p:spPr bwMode="auto">
          <a:xfrm>
            <a:off x="5219700" y="1754983"/>
            <a:ext cx="1396604" cy="1015663"/>
          </a:xfrm>
          <a:prstGeom prst="rect">
            <a:avLst/>
          </a:prstGeom>
          <a:noFill/>
          <a:ln w="9525">
            <a:noFill/>
            <a:miter lim="800000"/>
            <a:headEnd/>
            <a:tailEnd/>
          </a:ln>
          <a:effectLst/>
        </p:spPr>
        <p:txBody>
          <a:bodyPr>
            <a:spAutoFit/>
          </a:bodyPr>
          <a:lstStyle/>
          <a:p>
            <a:pPr algn="ctr">
              <a:spcBef>
                <a:spcPct val="50000"/>
              </a:spcBef>
              <a:defRPr/>
            </a:pPr>
            <a:r>
              <a:rPr lang="fa-IR" sz="6000" b="1" dirty="0">
                <a:effectLst>
                  <a:outerShdw blurRad="38100" dist="38100" dir="2700000" algn="tl">
                    <a:srgbClr val="000000"/>
                  </a:outerShdw>
                </a:effectLst>
                <a:latin typeface="Arial" charset="0"/>
                <a:cs typeface="Arial" charset="0"/>
              </a:rPr>
              <a:t>کامل</a:t>
            </a:r>
            <a:endParaRPr lang="en-US" sz="6000" b="1" dirty="0">
              <a:effectLst>
                <a:outerShdw blurRad="38100" dist="38100" dir="2700000" algn="tl">
                  <a:srgbClr val="000000"/>
                </a:outerShdw>
              </a:effectLst>
              <a:latin typeface="Arial" charset="0"/>
              <a:cs typeface="Arial" charset="0"/>
            </a:endParaRPr>
          </a:p>
        </p:txBody>
      </p:sp>
      <p:grpSp>
        <p:nvGrpSpPr>
          <p:cNvPr id="2" name="Group 10">
            <a:extLst>
              <a:ext uri="{FF2B5EF4-FFF2-40B4-BE49-F238E27FC236}">
                <a16:creationId xmlns:a16="http://schemas.microsoft.com/office/drawing/2014/main" id="{1BFF481D-9AC0-4A25-B71F-8E2AE8876DF8}"/>
              </a:ext>
            </a:extLst>
          </p:cNvPr>
          <p:cNvGrpSpPr/>
          <p:nvPr/>
        </p:nvGrpSpPr>
        <p:grpSpPr>
          <a:xfrm>
            <a:off x="2735797" y="3483007"/>
            <a:ext cx="2036683" cy="2036683"/>
            <a:chOff x="857977" y="1753810"/>
            <a:chExt cx="2715577" cy="2715577"/>
          </a:xfrm>
          <a:scene3d>
            <a:camera prst="orthographicFront">
              <a:rot lat="0" lon="0" rev="0"/>
            </a:camera>
            <a:lightRig rig="contrasting" dir="t">
              <a:rot lat="0" lon="0" rev="1200000"/>
            </a:lightRig>
          </a:scene3d>
        </p:grpSpPr>
        <p:sp>
          <p:nvSpPr>
            <p:cNvPr id="12" name="Oval 11">
              <a:extLst>
                <a:ext uri="{FF2B5EF4-FFF2-40B4-BE49-F238E27FC236}">
                  <a16:creationId xmlns:a16="http://schemas.microsoft.com/office/drawing/2014/main" id="{8C47E9BD-E13D-4B99-BCE1-365012064BE1}"/>
                </a:ext>
              </a:extLst>
            </p:cNvPr>
            <p:cNvSpPr/>
            <p:nvPr/>
          </p:nvSpPr>
          <p:spPr>
            <a:xfrm>
              <a:off x="857977" y="1753810"/>
              <a:ext cx="2715577" cy="2715577"/>
            </a:xfrm>
            <a:prstGeom prst="ellipse">
              <a:avLst/>
            </a:prstGeom>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Oval 4">
              <a:extLst>
                <a:ext uri="{FF2B5EF4-FFF2-40B4-BE49-F238E27FC236}">
                  <a16:creationId xmlns:a16="http://schemas.microsoft.com/office/drawing/2014/main" id="{779F93F4-041E-4B97-9ED1-8145DF37024E}"/>
                </a:ext>
              </a:extLst>
            </p:cNvPr>
            <p:cNvSpPr/>
            <p:nvPr/>
          </p:nvSpPr>
          <p:spPr>
            <a:xfrm>
              <a:off x="1218017" y="2473890"/>
              <a:ext cx="1629346" cy="1493567"/>
            </a:xfrm>
            <a:prstGeom prst="rect">
              <a:avLst/>
            </a:prstGeom>
            <a:sp3d/>
          </p:spPr>
          <p:style>
            <a:lnRef idx="0">
              <a:scrgbClr r="0" g="0" b="0"/>
            </a:lnRef>
            <a:fillRef idx="0">
              <a:scrgbClr r="0" g="0" b="0"/>
            </a:fillRef>
            <a:effectRef idx="0">
              <a:scrgbClr r="0" g="0" b="0"/>
            </a:effectRef>
            <a:fontRef idx="minor">
              <a:schemeClr val="tx1"/>
            </a:fontRef>
          </p:style>
          <p:txBody>
            <a:bodyPr lIns="0" tIns="0" rIns="0" bIns="0" spcCol="1270" anchor="ctr"/>
            <a:lstStyle/>
            <a:p>
              <a:pPr algn="ctr">
                <a:defRPr/>
              </a:pPr>
              <a:r>
                <a:rPr lang="fa-IR" sz="3450" b="1" dirty="0">
                  <a:ln/>
                  <a:effectLst>
                    <a:outerShdw blurRad="38100" dist="38100" dir="2700000" algn="tl">
                      <a:srgbClr val="C0C0C0"/>
                    </a:outerShdw>
                  </a:effectLst>
                  <a:latin typeface="Arial" charset="0"/>
                </a:rPr>
                <a:t>اجتماعی</a:t>
              </a:r>
              <a:endParaRPr lang="en-US" sz="3450" b="1" dirty="0">
                <a:ln/>
                <a:effectLst>
                  <a:outerShdw blurRad="38100" dist="38100" dir="2700000" algn="tl">
                    <a:srgbClr val="C0C0C0"/>
                  </a:outerShdw>
                </a:effectLst>
                <a:latin typeface="Arial" charset="0"/>
              </a:endParaRPr>
            </a:p>
          </p:txBody>
        </p:sp>
      </p:grpSp>
      <p:grpSp>
        <p:nvGrpSpPr>
          <p:cNvPr id="3" name="Group 13">
            <a:extLst>
              <a:ext uri="{FF2B5EF4-FFF2-40B4-BE49-F238E27FC236}">
                <a16:creationId xmlns:a16="http://schemas.microsoft.com/office/drawing/2014/main" id="{0AD4C1F2-B829-4740-9F17-35A01026CE74}"/>
              </a:ext>
            </a:extLst>
          </p:cNvPr>
          <p:cNvGrpSpPr/>
          <p:nvPr/>
        </p:nvGrpSpPr>
        <p:grpSpPr>
          <a:xfrm>
            <a:off x="4247965" y="3374995"/>
            <a:ext cx="2036683" cy="2036683"/>
            <a:chOff x="2817719" y="1753810"/>
            <a:chExt cx="2715577" cy="2715577"/>
          </a:xfrm>
          <a:scene3d>
            <a:camera prst="orthographicFront">
              <a:rot lat="0" lon="0" rev="0"/>
            </a:camera>
            <a:lightRig rig="contrasting" dir="t">
              <a:rot lat="0" lon="0" rev="1200000"/>
            </a:lightRig>
          </a:scene3d>
        </p:grpSpPr>
        <p:sp>
          <p:nvSpPr>
            <p:cNvPr id="15" name="Oval 14">
              <a:extLst>
                <a:ext uri="{FF2B5EF4-FFF2-40B4-BE49-F238E27FC236}">
                  <a16:creationId xmlns:a16="http://schemas.microsoft.com/office/drawing/2014/main" id="{37DF2470-D9CF-44DC-9568-A36F9050FE9F}"/>
                </a:ext>
              </a:extLst>
            </p:cNvPr>
            <p:cNvSpPr/>
            <p:nvPr/>
          </p:nvSpPr>
          <p:spPr>
            <a:xfrm>
              <a:off x="2817719" y="1753810"/>
              <a:ext cx="2715577" cy="2715577"/>
            </a:xfrm>
            <a:prstGeom prst="ellipse">
              <a:avLst/>
            </a:prstGeom>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Oval 4">
              <a:extLst>
                <a:ext uri="{FF2B5EF4-FFF2-40B4-BE49-F238E27FC236}">
                  <a16:creationId xmlns:a16="http://schemas.microsoft.com/office/drawing/2014/main" id="{D053E750-6139-4C90-8E3E-26A88D3AF4FA}"/>
                </a:ext>
              </a:extLst>
            </p:cNvPr>
            <p:cNvSpPr/>
            <p:nvPr/>
          </p:nvSpPr>
          <p:spPr>
            <a:xfrm>
              <a:off x="3648233" y="2455334"/>
              <a:ext cx="1629346" cy="1493567"/>
            </a:xfrm>
            <a:prstGeom prst="rect">
              <a:avLst/>
            </a:prstGeom>
            <a:sp3d/>
          </p:spPr>
          <p:style>
            <a:lnRef idx="0">
              <a:scrgbClr r="0" g="0" b="0"/>
            </a:lnRef>
            <a:fillRef idx="0">
              <a:scrgbClr r="0" g="0" b="0"/>
            </a:fillRef>
            <a:effectRef idx="0">
              <a:scrgbClr r="0" g="0" b="0"/>
            </a:effectRef>
            <a:fontRef idx="minor">
              <a:schemeClr val="tx1"/>
            </a:fontRef>
          </p:style>
          <p:txBody>
            <a:bodyPr lIns="0" tIns="0" rIns="0" bIns="0" spcCol="1270" anchor="ctr"/>
            <a:lstStyle/>
            <a:p>
              <a:pPr algn="ctr">
                <a:defRPr/>
              </a:pPr>
              <a:r>
                <a:rPr lang="fa-IR" sz="3450" b="1">
                  <a:ln/>
                  <a:effectLst>
                    <a:outerShdw blurRad="38100" dist="38100" dir="2700000" algn="tl">
                      <a:srgbClr val="C0C0C0"/>
                    </a:outerShdw>
                  </a:effectLst>
                  <a:latin typeface="Arial" charset="0"/>
                </a:rPr>
                <a:t>جسمی</a:t>
              </a:r>
              <a:endParaRPr lang="en-US" sz="3450" b="1" dirty="0">
                <a:ln/>
                <a:effectLst>
                  <a:outerShdw blurRad="38100" dist="38100" dir="2700000" algn="tl">
                    <a:srgbClr val="C0C0C0"/>
                  </a:outerShdw>
                </a:effectLst>
                <a:latin typeface="Arial" charset="0"/>
              </a:endParaRPr>
            </a:p>
          </p:txBody>
        </p:sp>
      </p:grpSp>
      <p:grpSp>
        <p:nvGrpSpPr>
          <p:cNvPr id="4" name="Group 16">
            <a:extLst>
              <a:ext uri="{FF2B5EF4-FFF2-40B4-BE49-F238E27FC236}">
                <a16:creationId xmlns:a16="http://schemas.microsoft.com/office/drawing/2014/main" id="{5D5297F4-E3A4-4C1F-93D5-C328551EA4DE}"/>
              </a:ext>
            </a:extLst>
          </p:cNvPr>
          <p:cNvGrpSpPr/>
          <p:nvPr/>
        </p:nvGrpSpPr>
        <p:grpSpPr>
          <a:xfrm>
            <a:off x="3383869" y="2348881"/>
            <a:ext cx="2036683" cy="2036683"/>
            <a:chOff x="1837848" y="56574"/>
            <a:chExt cx="2715577" cy="2715577"/>
          </a:xfrm>
          <a:scene3d>
            <a:camera prst="orthographicFront">
              <a:rot lat="0" lon="0" rev="0"/>
            </a:camera>
            <a:lightRig rig="contrasting" dir="t">
              <a:rot lat="0" lon="0" rev="1200000"/>
            </a:lightRig>
          </a:scene3d>
        </p:grpSpPr>
        <p:sp>
          <p:nvSpPr>
            <p:cNvPr id="18" name="Oval 17">
              <a:extLst>
                <a:ext uri="{FF2B5EF4-FFF2-40B4-BE49-F238E27FC236}">
                  <a16:creationId xmlns:a16="http://schemas.microsoft.com/office/drawing/2014/main" id="{DFF79B13-331C-4BC8-89B4-C8D27707E4B9}"/>
                </a:ext>
              </a:extLst>
            </p:cNvPr>
            <p:cNvSpPr/>
            <p:nvPr/>
          </p:nvSpPr>
          <p:spPr>
            <a:xfrm>
              <a:off x="1837848" y="56574"/>
              <a:ext cx="2715577" cy="2715577"/>
            </a:xfrm>
            <a:prstGeom prst="ellipse">
              <a:avLst/>
            </a:prstGeom>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4">
              <a:extLst>
                <a:ext uri="{FF2B5EF4-FFF2-40B4-BE49-F238E27FC236}">
                  <a16:creationId xmlns:a16="http://schemas.microsoft.com/office/drawing/2014/main" id="{101EF06F-E7EF-424F-9359-5B22CAED8C16}"/>
                </a:ext>
              </a:extLst>
            </p:cNvPr>
            <p:cNvSpPr/>
            <p:nvPr/>
          </p:nvSpPr>
          <p:spPr>
            <a:xfrm>
              <a:off x="2199925" y="531800"/>
              <a:ext cx="1991423" cy="1222010"/>
            </a:xfrm>
            <a:prstGeom prst="rect">
              <a:avLst/>
            </a:prstGeom>
            <a:sp3d/>
          </p:spPr>
          <p:style>
            <a:lnRef idx="0">
              <a:scrgbClr r="0" g="0" b="0"/>
            </a:lnRef>
            <a:fillRef idx="0">
              <a:scrgbClr r="0" g="0" b="0"/>
            </a:fillRef>
            <a:effectRef idx="0">
              <a:scrgbClr r="0" g="0" b="0"/>
            </a:effectRef>
            <a:fontRef idx="minor">
              <a:schemeClr val="tx1"/>
            </a:fontRef>
          </p:style>
          <p:txBody>
            <a:bodyPr lIns="0" tIns="0" rIns="0" bIns="0" spcCol="1270" anchor="ctr"/>
            <a:lstStyle/>
            <a:p>
              <a:pPr algn="ctr">
                <a:defRPr/>
              </a:pPr>
              <a:r>
                <a:rPr lang="fa-IR" sz="3450" b="1" dirty="0">
                  <a:ln/>
                  <a:effectLst>
                    <a:outerShdw blurRad="38100" dist="38100" dir="2700000" algn="tl">
                      <a:srgbClr val="C0C0C0"/>
                    </a:outerShdw>
                  </a:effectLst>
                  <a:latin typeface="Arial" charset="0"/>
                </a:rPr>
                <a:t>روحی</a:t>
              </a:r>
              <a:endParaRPr lang="en-US" sz="3450" b="1" dirty="0">
                <a:ln/>
                <a:effectLst>
                  <a:outerShdw blurRad="38100" dist="38100" dir="2700000" algn="tl">
                    <a:srgbClr val="C0C0C0"/>
                  </a:outerShdw>
                </a:effectLst>
                <a:latin typeface="Arial" charset="0"/>
              </a:endParaRPr>
            </a:p>
          </p:txBody>
        </p:sp>
      </p:grpSp>
      <p:sp>
        <p:nvSpPr>
          <p:cNvPr id="30" name="Rectangle 4">
            <a:extLst>
              <a:ext uri="{FF2B5EF4-FFF2-40B4-BE49-F238E27FC236}">
                <a16:creationId xmlns:a16="http://schemas.microsoft.com/office/drawing/2014/main" id="{EB98E0B3-2516-4CB5-B1AF-147AC25B7288}"/>
              </a:ext>
            </a:extLst>
          </p:cNvPr>
          <p:cNvSpPr txBox="1">
            <a:spLocks noChangeArrowheads="1"/>
          </p:cNvSpPr>
          <p:nvPr/>
        </p:nvSpPr>
        <p:spPr bwMode="auto">
          <a:xfrm>
            <a:off x="1447800" y="278781"/>
            <a:ext cx="6172200" cy="857250"/>
          </a:xfrm>
          <a:prstGeom prst="rect">
            <a:avLst/>
          </a:prstGeom>
          <a:noFill/>
          <a:ln w="9525">
            <a:noFill/>
            <a:miter lim="800000"/>
            <a:headEnd/>
            <a:tailEnd/>
          </a:ln>
          <a:effectLst/>
        </p:spPr>
        <p:txBody>
          <a:bodyPr anchor="ctr"/>
          <a:lstStyle/>
          <a:p>
            <a:pPr algn="ctr">
              <a:defRPr/>
            </a:pPr>
            <a:r>
              <a:rPr lang="fa-IR" sz="6600" b="1" kern="0" dirty="0">
                <a:solidFill>
                  <a:schemeClr val="tx2"/>
                </a:solidFill>
                <a:effectLst>
                  <a:outerShdw blurRad="38100" dist="38100" dir="2700000" algn="tl">
                    <a:srgbClr val="000000"/>
                  </a:outerShdw>
                </a:effectLst>
                <a:latin typeface="+mj-lt"/>
                <a:ea typeface="+mj-ea"/>
                <a:cs typeface="2  Titr" panose="00000700000000000000" pitchFamily="2" charset="-78"/>
              </a:rPr>
              <a:t>سلامتی</a:t>
            </a:r>
            <a:endParaRPr lang="en-US" sz="6600" b="1" kern="0" dirty="0">
              <a:solidFill>
                <a:schemeClr val="tx2"/>
              </a:solidFill>
              <a:effectLst>
                <a:outerShdw blurRad="38100" dist="38100" dir="2700000" algn="tl">
                  <a:srgbClr val="000000"/>
                </a:outerShdw>
              </a:effectLst>
              <a:latin typeface="+mj-lt"/>
              <a:ea typeface="+mj-ea"/>
              <a:cs typeface="2  Titr" panose="00000700000000000000" pitchFamily="2" charset="-78"/>
            </a:endParaRPr>
          </a:p>
        </p:txBody>
      </p:sp>
      <p:sp>
        <p:nvSpPr>
          <p:cNvPr id="32" name="Rectangle 4">
            <a:extLst>
              <a:ext uri="{FF2B5EF4-FFF2-40B4-BE49-F238E27FC236}">
                <a16:creationId xmlns:a16="http://schemas.microsoft.com/office/drawing/2014/main" id="{C20880E7-83D6-4DFB-AEC6-ED8212B0D581}"/>
              </a:ext>
            </a:extLst>
          </p:cNvPr>
          <p:cNvSpPr txBox="1">
            <a:spLocks noChangeArrowheads="1"/>
          </p:cNvSpPr>
          <p:nvPr/>
        </p:nvSpPr>
        <p:spPr bwMode="auto">
          <a:xfrm>
            <a:off x="1494235" y="5143500"/>
            <a:ext cx="6172200" cy="857250"/>
          </a:xfrm>
          <a:prstGeom prst="rect">
            <a:avLst/>
          </a:prstGeom>
          <a:noFill/>
          <a:ln w="9525">
            <a:noFill/>
            <a:miter lim="800000"/>
            <a:headEnd/>
            <a:tailEnd/>
          </a:ln>
          <a:effectLst/>
        </p:spPr>
        <p:txBody>
          <a:bodyPr anchor="ctr"/>
          <a:lstStyle/>
          <a:p>
            <a:pPr algn="ctr">
              <a:defRPr/>
            </a:pPr>
            <a:r>
              <a:rPr lang="fa-IR" sz="4950" b="1" kern="0" dirty="0">
                <a:solidFill>
                  <a:schemeClr val="tx2"/>
                </a:solidFill>
                <a:effectLst>
                  <a:outerShdw blurRad="38100" dist="38100" dir="2700000" algn="tl">
                    <a:srgbClr val="000000"/>
                  </a:outerShdw>
                </a:effectLst>
                <a:latin typeface="+mj-lt"/>
                <a:ea typeface="+mj-ea"/>
                <a:cs typeface="+mj-cs"/>
              </a:rPr>
              <a:t>نداشتن بیماری و نقص عضو</a:t>
            </a:r>
            <a:endParaRPr lang="en-US" sz="4950" b="1" kern="0" dirty="0">
              <a:solidFill>
                <a:schemeClr val="tx2"/>
              </a:solidFill>
              <a:effectLst>
                <a:outerShdw blurRad="38100" dist="38100" dir="2700000" algn="tl">
                  <a:srgbClr val="000000"/>
                </a:outerShdw>
              </a:effectLst>
              <a:latin typeface="+mj-lt"/>
              <a:ea typeface="+mj-ea"/>
              <a:cs typeface="+mj-cs"/>
            </a:endParaRPr>
          </a:p>
        </p:txBody>
      </p:sp>
      <p:sp>
        <p:nvSpPr>
          <p:cNvPr id="33" name="Rectangle 4">
            <a:extLst>
              <a:ext uri="{FF2B5EF4-FFF2-40B4-BE49-F238E27FC236}">
                <a16:creationId xmlns:a16="http://schemas.microsoft.com/office/drawing/2014/main" id="{F5167352-D726-4B52-A158-5D432DE4ED71}"/>
              </a:ext>
            </a:extLst>
          </p:cNvPr>
          <p:cNvSpPr txBox="1">
            <a:spLocks noChangeArrowheads="1"/>
          </p:cNvSpPr>
          <p:nvPr/>
        </p:nvSpPr>
        <p:spPr bwMode="auto">
          <a:xfrm>
            <a:off x="1494235" y="4887516"/>
            <a:ext cx="6172200" cy="857250"/>
          </a:xfrm>
          <a:prstGeom prst="rect">
            <a:avLst/>
          </a:prstGeom>
          <a:noFill/>
          <a:ln w="9525">
            <a:noFill/>
            <a:miter lim="800000"/>
            <a:headEnd/>
            <a:tailEnd/>
          </a:ln>
          <a:effectLst/>
        </p:spPr>
        <p:txBody>
          <a:bodyPr anchor="ctr"/>
          <a:lstStyle/>
          <a:p>
            <a:pPr algn="ctr">
              <a:defRPr/>
            </a:pPr>
            <a:r>
              <a:rPr lang="fa-IR" sz="12450" b="1" kern="0" dirty="0">
                <a:solidFill>
                  <a:schemeClr val="tx2"/>
                </a:solidFill>
                <a:effectLst>
                  <a:outerShdw blurRad="38100" dist="38100" dir="2700000" algn="tl">
                    <a:srgbClr val="000000"/>
                  </a:outerShdw>
                </a:effectLst>
                <a:latin typeface="+mj-lt"/>
                <a:ea typeface="+mj-ea"/>
                <a:cs typeface="+mj-cs"/>
              </a:rPr>
              <a:t>و نه فقط</a:t>
            </a:r>
            <a:endParaRPr lang="en-US" sz="12450" b="1" kern="0" dirty="0">
              <a:solidFill>
                <a:schemeClr val="tx2"/>
              </a:solidFill>
              <a:effectLst>
                <a:outerShdw blurRad="38100" dist="38100" dir="2700000" algn="tl">
                  <a:srgbClr val="000000"/>
                </a:outerShdw>
              </a:effectLst>
              <a:latin typeface="+mj-lt"/>
              <a:ea typeface="+mj-ea"/>
              <a:cs typeface="+mj-c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0"/>
                                        <p:tgtEl>
                                          <p:spTgt spid="8196"/>
                                        </p:tgtEl>
                                      </p:cBhvr>
                                    </p:animEffect>
                                    <p:set>
                                      <p:cBhvr>
                                        <p:cTn id="7" dur="1" fill="hold">
                                          <p:stCondLst>
                                            <p:cond delay="4999"/>
                                          </p:stCondLst>
                                        </p:cTn>
                                        <p:tgtEl>
                                          <p:spTgt spid="8196"/>
                                        </p:tgtEl>
                                        <p:attrNameLst>
                                          <p:attrName>style.visibility</p:attrName>
                                        </p:attrNameLst>
                                      </p:cBhvr>
                                      <p:to>
                                        <p:strVal val="hidden"/>
                                      </p:to>
                                    </p:set>
                                  </p:childTnLst>
                                </p:cTn>
                              </p:par>
                            </p:childTnLst>
                          </p:cTn>
                        </p:par>
                        <p:par>
                          <p:cTn id="8" fill="hold" nodeType="afterGroup">
                            <p:stCondLst>
                              <p:cond delay="5000"/>
                            </p:stCondLst>
                            <p:childTnLst>
                              <p:par>
                                <p:cTn id="9" presetID="3" presetClass="entr" presetSubtype="1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linds(horizontal)">
                                      <p:cBhvr>
                                        <p:cTn id="11" dur="5000"/>
                                        <p:tgtEl>
                                          <p:spTgt spid="30"/>
                                        </p:tgtEl>
                                      </p:cBhvr>
                                    </p:animEffect>
                                  </p:childTnLst>
                                </p:cTn>
                              </p:par>
                            </p:childTnLst>
                          </p:cTn>
                        </p:par>
                        <p:par>
                          <p:cTn id="12" fill="hold">
                            <p:stCondLst>
                              <p:cond delay="10000"/>
                            </p:stCondLst>
                            <p:childTnLst>
                              <p:par>
                                <p:cTn id="13" presetID="4" presetClass="entr" presetSubtype="16" fill="hold" grpId="0" nodeType="afterEffect">
                                  <p:stCondLst>
                                    <p:cond delay="0"/>
                                  </p:stCondLst>
                                  <p:childTnLst>
                                    <p:set>
                                      <p:cBhvr>
                                        <p:cTn id="14" dur="1" fill="hold">
                                          <p:stCondLst>
                                            <p:cond delay="0"/>
                                          </p:stCondLst>
                                        </p:cTn>
                                        <p:tgtEl>
                                          <p:spTgt spid="8200"/>
                                        </p:tgtEl>
                                        <p:attrNameLst>
                                          <p:attrName>style.visibility</p:attrName>
                                        </p:attrNameLst>
                                      </p:cBhvr>
                                      <p:to>
                                        <p:strVal val="visible"/>
                                      </p:to>
                                    </p:set>
                                    <p:animEffect transition="in" filter="box(in)">
                                      <p:cBhvr>
                                        <p:cTn id="15" dur="5000"/>
                                        <p:tgtEl>
                                          <p:spTgt spid="8200"/>
                                        </p:tgtEl>
                                      </p:cBhvr>
                                    </p:animEffect>
                                  </p:childTnLst>
                                </p:cTn>
                              </p:par>
                            </p:childTnLst>
                          </p:cTn>
                        </p:par>
                        <p:par>
                          <p:cTn id="16" fill="hold">
                            <p:stCondLst>
                              <p:cond delay="15000"/>
                            </p:stCondLst>
                            <p:childTnLst>
                              <p:par>
                                <p:cTn id="17" presetID="4" presetClass="entr" presetSubtype="16" fill="hold" grpId="0" nodeType="afterEffect">
                                  <p:stCondLst>
                                    <p:cond delay="0"/>
                                  </p:stCondLst>
                                  <p:childTnLst>
                                    <p:set>
                                      <p:cBhvr>
                                        <p:cTn id="18" dur="1" fill="hold">
                                          <p:stCondLst>
                                            <p:cond delay="0"/>
                                          </p:stCondLst>
                                        </p:cTn>
                                        <p:tgtEl>
                                          <p:spTgt spid="8201"/>
                                        </p:tgtEl>
                                        <p:attrNameLst>
                                          <p:attrName>style.visibility</p:attrName>
                                        </p:attrNameLst>
                                      </p:cBhvr>
                                      <p:to>
                                        <p:strVal val="visible"/>
                                      </p:to>
                                    </p:set>
                                    <p:animEffect transition="in" filter="box(in)">
                                      <p:cBhvr>
                                        <p:cTn id="19" dur="5000"/>
                                        <p:tgtEl>
                                          <p:spTgt spid="8201"/>
                                        </p:tgtEl>
                                      </p:cBhvr>
                                    </p:animEffect>
                                  </p:childTnLst>
                                </p:cTn>
                              </p:par>
                            </p:childTnLst>
                          </p:cTn>
                        </p:par>
                        <p:par>
                          <p:cTn id="20" fill="hold" nodeType="withGroup">
                            <p:stCondLst>
                              <p:cond delay="20000"/>
                            </p:stCondLst>
                            <p:childTnLst>
                              <p:par>
                                <p:cTn id="21" presetID="4"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in)">
                                      <p:cBhvr>
                                        <p:cTn id="23" dur="5000"/>
                                        <p:tgtEl>
                                          <p:spTgt spid="3"/>
                                        </p:tgtEl>
                                      </p:cBhvr>
                                    </p:animEffect>
                                  </p:childTnLst>
                                </p:cTn>
                              </p:par>
                            </p:childTnLst>
                          </p:cTn>
                        </p:par>
                        <p:par>
                          <p:cTn id="24" fill="hold">
                            <p:stCondLst>
                              <p:cond delay="25000"/>
                            </p:stCondLst>
                            <p:childTnLst>
                              <p:par>
                                <p:cTn id="25" presetID="3" presetClass="entr" presetSubtype="1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3000"/>
                                        <p:tgtEl>
                                          <p:spTgt spid="4"/>
                                        </p:tgtEl>
                                      </p:cBhvr>
                                    </p:animEffect>
                                  </p:childTnLst>
                                </p:cTn>
                              </p:par>
                            </p:childTnLst>
                          </p:cTn>
                        </p:par>
                        <p:par>
                          <p:cTn id="28" fill="hold">
                            <p:stCondLst>
                              <p:cond delay="28000"/>
                            </p:stCondLst>
                            <p:childTnLst>
                              <p:par>
                                <p:cTn id="29" presetID="3" presetClass="entr" presetSubtype="1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3000"/>
                                        <p:tgtEl>
                                          <p:spTgt spid="2"/>
                                        </p:tgtEl>
                                      </p:cBhvr>
                                    </p:animEffect>
                                  </p:childTnLst>
                                </p:cTn>
                              </p:par>
                            </p:childTnLst>
                          </p:cTn>
                        </p:par>
                        <p:par>
                          <p:cTn id="32" fill="hold">
                            <p:stCondLst>
                              <p:cond delay="31000"/>
                            </p:stCondLst>
                            <p:childTnLst>
                              <p:par>
                                <p:cTn id="33" presetID="3" presetClass="entr" presetSubtype="10" fill="hold" nodeType="after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Effect transition="in" filter="blinds(horizontal)">
                                      <p:cBhvr>
                                        <p:cTn id="35" dur="5000"/>
                                        <p:tgtEl>
                                          <p:spTgt spid="33">
                                            <p:txEl>
                                              <p:pRg st="0" end="0"/>
                                            </p:txEl>
                                          </p:spTgt>
                                        </p:tgtEl>
                                      </p:cBhvr>
                                    </p:animEffect>
                                  </p:childTnLst>
                                </p:cTn>
                              </p:par>
                            </p:childTnLst>
                          </p:cTn>
                        </p:par>
                        <p:par>
                          <p:cTn id="36" fill="hold">
                            <p:stCondLst>
                              <p:cond delay="36000"/>
                            </p:stCondLst>
                            <p:childTnLst>
                              <p:par>
                                <p:cTn id="37" presetID="3" presetClass="exit" presetSubtype="10" fill="hold" nodeType="afterEffect">
                                  <p:stCondLst>
                                    <p:cond delay="0"/>
                                  </p:stCondLst>
                                  <p:childTnLst>
                                    <p:animEffect transition="out" filter="blinds(horizontal)">
                                      <p:cBhvr>
                                        <p:cTn id="38" dur="5000"/>
                                        <p:tgtEl>
                                          <p:spTgt spid="33">
                                            <p:txEl>
                                              <p:pRg st="0" end="0"/>
                                            </p:txEl>
                                          </p:spTgt>
                                        </p:tgtEl>
                                      </p:cBhvr>
                                    </p:animEffect>
                                    <p:set>
                                      <p:cBhvr>
                                        <p:cTn id="39" dur="1" fill="hold">
                                          <p:stCondLst>
                                            <p:cond delay="4999"/>
                                          </p:stCondLst>
                                        </p:cTn>
                                        <p:tgtEl>
                                          <p:spTgt spid="33">
                                            <p:txEl>
                                              <p:pRg st="0" end="0"/>
                                            </p:txEl>
                                          </p:spTgt>
                                        </p:tgtEl>
                                        <p:attrNameLst>
                                          <p:attrName>style.visibility</p:attrName>
                                        </p:attrNameLst>
                                      </p:cBhvr>
                                      <p:to>
                                        <p:strVal val="hidden"/>
                                      </p:to>
                                    </p:set>
                                  </p:childTnLst>
                                </p:cTn>
                              </p:par>
                            </p:childTnLst>
                          </p:cTn>
                        </p:par>
                        <p:par>
                          <p:cTn id="40" fill="hold" nodeType="afterGroup">
                            <p:stCondLst>
                              <p:cond delay="41000"/>
                            </p:stCondLst>
                            <p:childTnLst>
                              <p:par>
                                <p:cTn id="41" presetID="3" presetClass="entr" presetSubtype="1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linds(horizontal)">
                                      <p:cBhvr>
                                        <p:cTn id="43" dur="5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200" grpId="0"/>
      <p:bldP spid="8201" grpId="0"/>
      <p:bldP spid="30"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1F5AEEA1-00D6-4B16-9F9E-1095666BDBC7}"/>
              </a:ext>
            </a:extLst>
          </p:cNvPr>
          <p:cNvSpPr>
            <a:spLocks noGrp="1" noChangeArrowheads="1"/>
          </p:cNvSpPr>
          <p:nvPr>
            <p:ph type="title"/>
          </p:nvPr>
        </p:nvSpPr>
        <p:spPr>
          <a:xfrm>
            <a:off x="6715125" y="404813"/>
            <a:ext cx="1943100" cy="666750"/>
          </a:xfrm>
          <a:solidFill>
            <a:srgbClr val="00B0F0"/>
          </a:solidFill>
        </p:spPr>
        <p:txBody>
          <a:bodyPr>
            <a:normAutofit fontScale="90000"/>
          </a:bodyPr>
          <a:lstStyle/>
          <a:p>
            <a:pPr eaLnBrk="1" hangingPunct="1">
              <a:defRPr/>
            </a:pPr>
            <a:r>
              <a:rPr lang="fa-IR" sz="4000">
                <a:cs typeface="B Titr" pitchFamily="2" charset="-78"/>
              </a:rPr>
              <a:t>کارگر:</a:t>
            </a:r>
            <a:endParaRPr lang="en-US" sz="4000"/>
          </a:p>
        </p:txBody>
      </p:sp>
      <p:sp>
        <p:nvSpPr>
          <p:cNvPr id="33795" name="Slide Number Placeholder 5">
            <a:extLst>
              <a:ext uri="{FF2B5EF4-FFF2-40B4-BE49-F238E27FC236}">
                <a16:creationId xmlns:a16="http://schemas.microsoft.com/office/drawing/2014/main" id="{5410C40B-D601-4F0A-BDB7-AF419133DC07}"/>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l" rtl="0" eaLnBrk="1" hangingPunct="1">
              <a:spcBef>
                <a:spcPct val="0"/>
              </a:spcBef>
              <a:buClrTx/>
              <a:buSzTx/>
              <a:buFontTx/>
              <a:buNone/>
            </a:pPr>
            <a:fld id="{D2FE4D1C-2975-4372-996E-C28D0B22CD2C}" type="slidenum">
              <a:rPr lang="ar-SA" altLang="fa-IR" sz="1400"/>
              <a:pPr algn="l" rtl="0" eaLnBrk="1" hangingPunct="1">
                <a:spcBef>
                  <a:spcPct val="0"/>
                </a:spcBef>
                <a:buClrTx/>
                <a:buSzTx/>
                <a:buFontTx/>
                <a:buNone/>
              </a:pPr>
              <a:t>30</a:t>
            </a:fld>
            <a:endParaRPr lang="en-US" altLang="fa-IR" sz="1400"/>
          </a:p>
        </p:txBody>
      </p:sp>
      <p:sp>
        <p:nvSpPr>
          <p:cNvPr id="33796" name="Rectangle 7">
            <a:extLst>
              <a:ext uri="{FF2B5EF4-FFF2-40B4-BE49-F238E27FC236}">
                <a16:creationId xmlns:a16="http://schemas.microsoft.com/office/drawing/2014/main" id="{763A42E0-D9FF-4513-BDA3-6A01BF26E775}"/>
              </a:ext>
            </a:extLst>
          </p:cNvPr>
          <p:cNvSpPr>
            <a:spLocks noChangeArrowheads="1"/>
          </p:cNvSpPr>
          <p:nvPr/>
        </p:nvSpPr>
        <p:spPr bwMode="auto">
          <a:xfrm>
            <a:off x="3276600" y="2708275"/>
            <a:ext cx="52863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just" eaLnBrk="1" hangingPunct="1">
              <a:spcBef>
                <a:spcPct val="0"/>
              </a:spcBef>
              <a:buClrTx/>
              <a:buSzTx/>
              <a:buFontTx/>
              <a:buNone/>
            </a:pPr>
            <a:r>
              <a:rPr lang="fa-IR" altLang="fa-IR" sz="2800" b="1">
                <a:cs typeface="B Titr" panose="00000700000000000000" pitchFamily="2" charset="-78"/>
              </a:rPr>
              <a:t>كسي است كه به هر عنوان در مقابل دريافت حق السعي(34) اعم از مزد، حقوق، سهم سود و </a:t>
            </a:r>
            <a:r>
              <a:rPr lang="fa-IR" altLang="fa-IR" sz="2800">
                <a:cs typeface="B Titr" panose="00000700000000000000" pitchFamily="2" charset="-78"/>
              </a:rPr>
              <a:t>ساير مزايا به درخواست كارفرما كار مي كند.</a:t>
            </a:r>
            <a:endParaRPr lang="en-US" altLang="fa-IR" sz="2800">
              <a:cs typeface="B Titr" panose="00000700000000000000" pitchFamily="2" charset="-78"/>
            </a:endParaRPr>
          </a:p>
        </p:txBody>
      </p:sp>
      <p:pic>
        <p:nvPicPr>
          <p:cNvPr id="33797" name="Picture 8" descr="smsm-kargar.jpg">
            <a:extLst>
              <a:ext uri="{FF2B5EF4-FFF2-40B4-BE49-F238E27FC236}">
                <a16:creationId xmlns:a16="http://schemas.microsoft.com/office/drawing/2014/main" id="{6D197CAB-EA14-4308-A521-BC15F54AD9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28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3F7A88A-A66A-4FB6-AFD4-70BEC2BC74FA}"/>
              </a:ext>
            </a:extLst>
          </p:cNvPr>
          <p:cNvSpPr txBox="1"/>
          <p:nvPr/>
        </p:nvSpPr>
        <p:spPr>
          <a:xfrm>
            <a:off x="5508625" y="5229225"/>
            <a:ext cx="1500188" cy="369888"/>
          </a:xfrm>
          <a:prstGeom prst="rect">
            <a:avLst/>
          </a:prstGeom>
          <a:solidFill>
            <a:srgbClr val="FF0000"/>
          </a:solidFill>
        </p:spPr>
        <p:txBody>
          <a:bodyPr>
            <a:spAutoFit/>
          </a:bodyPr>
          <a:lstStyle/>
          <a:p>
            <a:pPr algn="ctr" eaLnBrk="1" hangingPunct="1">
              <a:defRPr/>
            </a:pPr>
            <a:r>
              <a:rPr lang="fa-IR" b="1" dirty="0">
                <a:solidFill>
                  <a:schemeClr val="accent4">
                    <a:lumMod val="10000"/>
                  </a:schemeClr>
                </a:solidFill>
                <a:latin typeface="Arial" pitchFamily="34" charset="0"/>
                <a:cs typeface="B Lotus" pitchFamily="2" charset="-78"/>
              </a:rPr>
              <a:t>ماده 2 قانون کار</a:t>
            </a:r>
            <a:endParaRPr lang="en-US" b="1" dirty="0">
              <a:solidFill>
                <a:schemeClr val="accent4">
                  <a:lumMod val="10000"/>
                </a:schemeClr>
              </a:solidFill>
              <a:latin typeface="Arial" pitchFamily="34" charset="0"/>
              <a:cs typeface="B Lotus" pitchFamily="2" charset="-78"/>
            </a:endParaRPr>
          </a:p>
        </p:txBody>
      </p:sp>
      <p:sp>
        <p:nvSpPr>
          <p:cNvPr id="7" name="Date Placeholder 6">
            <a:extLst>
              <a:ext uri="{FF2B5EF4-FFF2-40B4-BE49-F238E27FC236}">
                <a16:creationId xmlns:a16="http://schemas.microsoft.com/office/drawing/2014/main" id="{E5907F5B-D5F7-4D01-8B02-B1F2AF775643}"/>
              </a:ext>
            </a:extLst>
          </p:cNvPr>
          <p:cNvSpPr>
            <a:spLocks noGrp="1"/>
          </p:cNvSpPr>
          <p:nvPr>
            <p:ph type="dt" sz="quarter" idx="10"/>
          </p:nvPr>
        </p:nvSpPr>
        <p:spPr/>
        <p:txBody>
          <a:bodyPr/>
          <a:lstStyle/>
          <a:p>
            <a:pPr>
              <a:defRPr/>
            </a:pPr>
            <a:r>
              <a:rPr lang="en-US"/>
              <a:t>تابستان 1402</a:t>
            </a:r>
            <a:endParaRPr lang="en-US" dirty="0"/>
          </a:p>
        </p:txBody>
      </p:sp>
      <p:sp>
        <p:nvSpPr>
          <p:cNvPr id="8" name="Footer Placeholder 7">
            <a:extLst>
              <a:ext uri="{FF2B5EF4-FFF2-40B4-BE49-F238E27FC236}">
                <a16:creationId xmlns:a16="http://schemas.microsoft.com/office/drawing/2014/main" id="{5A70B719-21A1-4D4E-AEF5-038199A5EA14}"/>
              </a:ext>
            </a:extLst>
          </p:cNvPr>
          <p:cNvSpPr>
            <a:spLocks noGrp="1"/>
          </p:cNvSpPr>
          <p:nvPr>
            <p:ph type="ftr" sz="quarter" idx="11"/>
          </p:nvPr>
        </p:nvSpPr>
        <p:spPr/>
        <p:txBody>
          <a:bodyPr/>
          <a:lstStyle/>
          <a:p>
            <a:pPr>
              <a:defRPr/>
            </a:pPr>
            <a:r>
              <a:rPr lang="fa-IR"/>
              <a:t>جواد برازنده</a:t>
            </a:r>
            <a:endParaRPr lang="en-US" dirty="0"/>
          </a:p>
        </p:txBody>
      </p:sp>
      <p:sp>
        <p:nvSpPr>
          <p:cNvPr id="11" name="Right Arrow 6">
            <a:hlinkClick r:id="rId3" action="ppaction://hlinksldjump"/>
            <a:extLst>
              <a:ext uri="{FF2B5EF4-FFF2-40B4-BE49-F238E27FC236}">
                <a16:creationId xmlns:a16="http://schemas.microsoft.com/office/drawing/2014/main" id="{0AF0B0D4-258C-43C1-983C-4D31F59E7ACC}"/>
              </a:ext>
            </a:extLst>
          </p:cNvPr>
          <p:cNvSpPr/>
          <p:nvPr/>
        </p:nvSpPr>
        <p:spPr>
          <a:xfrm>
            <a:off x="5328419" y="5921896"/>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943F11CD-B560-4385-9308-18825FD0A33D}"/>
              </a:ext>
            </a:extLst>
          </p:cNvPr>
          <p:cNvSpPr>
            <a:spLocks noGrp="1" noChangeArrowheads="1"/>
          </p:cNvSpPr>
          <p:nvPr>
            <p:ph type="title"/>
          </p:nvPr>
        </p:nvSpPr>
        <p:spPr>
          <a:xfrm>
            <a:off x="6715125" y="404813"/>
            <a:ext cx="1943100" cy="666750"/>
          </a:xfrm>
          <a:solidFill>
            <a:srgbClr val="00B0F0"/>
          </a:solidFill>
        </p:spPr>
        <p:txBody>
          <a:bodyPr>
            <a:normAutofit fontScale="90000"/>
          </a:bodyPr>
          <a:lstStyle/>
          <a:p>
            <a:pPr eaLnBrk="1" hangingPunct="1">
              <a:defRPr/>
            </a:pPr>
            <a:r>
              <a:rPr lang="fa-IR" sz="4000">
                <a:cs typeface="B Titr" pitchFamily="2" charset="-78"/>
              </a:rPr>
              <a:t>کارفرما:</a:t>
            </a:r>
            <a:endParaRPr lang="en-US" sz="4000"/>
          </a:p>
        </p:txBody>
      </p:sp>
      <p:sp>
        <p:nvSpPr>
          <p:cNvPr id="34819" name="Slide Number Placeholder 5">
            <a:extLst>
              <a:ext uri="{FF2B5EF4-FFF2-40B4-BE49-F238E27FC236}">
                <a16:creationId xmlns:a16="http://schemas.microsoft.com/office/drawing/2014/main" id="{881ADDC5-B010-4A49-99F4-EB07D61CCEBF}"/>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l" rtl="0" eaLnBrk="1" hangingPunct="1">
              <a:spcBef>
                <a:spcPct val="0"/>
              </a:spcBef>
              <a:buClrTx/>
              <a:buSzTx/>
              <a:buFontTx/>
              <a:buNone/>
            </a:pPr>
            <a:fld id="{47A5EE53-E1BA-495C-812F-64623EFB1D25}" type="slidenum">
              <a:rPr lang="ar-SA" altLang="fa-IR" sz="1400"/>
              <a:pPr algn="l" rtl="0" eaLnBrk="1" hangingPunct="1">
                <a:spcBef>
                  <a:spcPct val="0"/>
                </a:spcBef>
                <a:buClrTx/>
                <a:buSzTx/>
                <a:buFontTx/>
                <a:buNone/>
              </a:pPr>
              <a:t>31</a:t>
            </a:fld>
            <a:endParaRPr lang="en-US" altLang="fa-IR" sz="1400"/>
          </a:p>
        </p:txBody>
      </p:sp>
      <p:sp>
        <p:nvSpPr>
          <p:cNvPr id="34820" name="Rectangle 7">
            <a:extLst>
              <a:ext uri="{FF2B5EF4-FFF2-40B4-BE49-F238E27FC236}">
                <a16:creationId xmlns:a16="http://schemas.microsoft.com/office/drawing/2014/main" id="{CBB5ED05-985A-406B-A6CE-07AB24D3187C}"/>
              </a:ext>
            </a:extLst>
          </p:cNvPr>
          <p:cNvSpPr>
            <a:spLocks noChangeArrowheads="1"/>
          </p:cNvSpPr>
          <p:nvPr/>
        </p:nvSpPr>
        <p:spPr bwMode="auto">
          <a:xfrm>
            <a:off x="3203575" y="1428750"/>
            <a:ext cx="5616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r>
              <a:rPr lang="fa-IR" altLang="fa-IR" sz="2400">
                <a:cs typeface="B Titr" panose="00000700000000000000" pitchFamily="2" charset="-78"/>
              </a:rPr>
              <a:t>شخصي است حقيقي يا حقوقي كه كارگر به درخواست و به حساب او در مقابل دريافت حق السعي كار مي كند.</a:t>
            </a:r>
            <a:endParaRPr lang="en-US" altLang="fa-IR" sz="2400">
              <a:cs typeface="B Titr" panose="00000700000000000000" pitchFamily="2" charset="-78"/>
            </a:endParaRPr>
          </a:p>
        </p:txBody>
      </p:sp>
      <p:sp>
        <p:nvSpPr>
          <p:cNvPr id="10" name="TextBox 9">
            <a:extLst>
              <a:ext uri="{FF2B5EF4-FFF2-40B4-BE49-F238E27FC236}">
                <a16:creationId xmlns:a16="http://schemas.microsoft.com/office/drawing/2014/main" id="{1C9D2317-4237-40DE-8519-3A7F428CC888}"/>
              </a:ext>
            </a:extLst>
          </p:cNvPr>
          <p:cNvSpPr txBox="1"/>
          <p:nvPr/>
        </p:nvSpPr>
        <p:spPr>
          <a:xfrm>
            <a:off x="4787900" y="549275"/>
            <a:ext cx="1500188" cy="369888"/>
          </a:xfrm>
          <a:prstGeom prst="rect">
            <a:avLst/>
          </a:prstGeom>
          <a:solidFill>
            <a:srgbClr val="FF0000"/>
          </a:solidFill>
        </p:spPr>
        <p:txBody>
          <a:bodyPr>
            <a:spAutoFit/>
          </a:bodyPr>
          <a:lstStyle/>
          <a:p>
            <a:pPr algn="ctr" eaLnBrk="1" hangingPunct="1">
              <a:defRPr/>
            </a:pPr>
            <a:r>
              <a:rPr lang="fa-IR" b="1" dirty="0">
                <a:solidFill>
                  <a:schemeClr val="accent4">
                    <a:lumMod val="10000"/>
                  </a:schemeClr>
                </a:solidFill>
                <a:latin typeface="Arial" pitchFamily="34" charset="0"/>
                <a:cs typeface="B Lotus" pitchFamily="2" charset="-78"/>
              </a:rPr>
              <a:t>ماده 3 قانون کار</a:t>
            </a:r>
            <a:endParaRPr lang="en-US" b="1" dirty="0">
              <a:solidFill>
                <a:schemeClr val="accent4">
                  <a:lumMod val="10000"/>
                </a:schemeClr>
              </a:solidFill>
              <a:latin typeface="Arial" pitchFamily="34" charset="0"/>
              <a:cs typeface="B Lotus" pitchFamily="2" charset="-78"/>
            </a:endParaRPr>
          </a:p>
        </p:txBody>
      </p:sp>
      <p:grpSp>
        <p:nvGrpSpPr>
          <p:cNvPr id="34822" name="Group 14">
            <a:extLst>
              <a:ext uri="{FF2B5EF4-FFF2-40B4-BE49-F238E27FC236}">
                <a16:creationId xmlns:a16="http://schemas.microsoft.com/office/drawing/2014/main" id="{BE4E4CAB-6950-495A-9A08-3182D0A0B8AF}"/>
              </a:ext>
            </a:extLst>
          </p:cNvPr>
          <p:cNvGrpSpPr>
            <a:grpSpLocks/>
          </p:cNvGrpSpPr>
          <p:nvPr/>
        </p:nvGrpSpPr>
        <p:grpSpPr bwMode="auto">
          <a:xfrm>
            <a:off x="3851275" y="2781300"/>
            <a:ext cx="4897438" cy="2011363"/>
            <a:chOff x="4210385" y="2780923"/>
            <a:chExt cx="4897590" cy="2011104"/>
          </a:xfrm>
        </p:grpSpPr>
        <p:sp>
          <p:nvSpPr>
            <p:cNvPr id="12" name="Line Callout 3 11">
              <a:extLst>
                <a:ext uri="{FF2B5EF4-FFF2-40B4-BE49-F238E27FC236}">
                  <a16:creationId xmlns:a16="http://schemas.microsoft.com/office/drawing/2014/main" id="{0BD5EDAE-70A3-43F4-AD85-6CCCE7171485}"/>
                </a:ext>
              </a:extLst>
            </p:cNvPr>
            <p:cNvSpPr/>
            <p:nvPr/>
          </p:nvSpPr>
          <p:spPr>
            <a:xfrm>
              <a:off x="4210385" y="2780923"/>
              <a:ext cx="4897590" cy="1368249"/>
            </a:xfrm>
            <a:prstGeom prst="borderCallout3">
              <a:avLst>
                <a:gd name="adj1" fmla="val 5304"/>
                <a:gd name="adj2" fmla="val -2125"/>
                <a:gd name="adj3" fmla="val 5305"/>
                <a:gd name="adj4" fmla="val -19771"/>
                <a:gd name="adj5" fmla="val 5883"/>
                <a:gd name="adj6" fmla="val -19489"/>
                <a:gd name="adj7" fmla="val -128155"/>
                <a:gd name="adj8" fmla="val 11097"/>
              </a:avLst>
            </a:prstGeom>
            <a:solidFill>
              <a:srgbClr val="008080"/>
            </a:soli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r>
                <a:rPr lang="fa-IR" sz="2800" b="1" dirty="0">
                  <a:solidFill>
                    <a:schemeClr val="accent4">
                      <a:lumMod val="10000"/>
                    </a:schemeClr>
                  </a:solidFill>
                  <a:effectLst>
                    <a:outerShdw blurRad="38100" dist="38100" dir="2700000" algn="tl">
                      <a:srgbClr val="000000">
                        <a:alpha val="43137"/>
                      </a:srgbClr>
                    </a:outerShdw>
                  </a:effectLst>
                  <a:cs typeface="B Lotus" pitchFamily="2" charset="-78"/>
                </a:rPr>
                <a:t>مديران و مسئولان و به طور عموم كليه كساني كه عهده دار ادارة كارگاه ها هستند، نماينده كارفرما محسوب مي شوند</a:t>
              </a:r>
              <a:endParaRPr lang="en-US" sz="2800" b="1" dirty="0">
                <a:solidFill>
                  <a:schemeClr val="accent4">
                    <a:lumMod val="10000"/>
                  </a:schemeClr>
                </a:solidFill>
                <a:effectLst>
                  <a:outerShdw blurRad="38100" dist="38100" dir="2700000" algn="tl">
                    <a:srgbClr val="000000">
                      <a:alpha val="43137"/>
                    </a:srgbClr>
                  </a:outerShdw>
                </a:effectLst>
                <a:cs typeface="B Lotus" pitchFamily="2" charset="-78"/>
              </a:endParaRPr>
            </a:p>
          </p:txBody>
        </p:sp>
        <p:sp>
          <p:nvSpPr>
            <p:cNvPr id="13" name="Down Arrow Callout 12">
              <a:extLst>
                <a:ext uri="{FF2B5EF4-FFF2-40B4-BE49-F238E27FC236}">
                  <a16:creationId xmlns:a16="http://schemas.microsoft.com/office/drawing/2014/main" id="{D8D83CB8-DA9E-4560-AFAF-9968C9FF3771}"/>
                </a:ext>
              </a:extLst>
            </p:cNvPr>
            <p:cNvSpPr/>
            <p:nvPr/>
          </p:nvSpPr>
          <p:spPr>
            <a:xfrm>
              <a:off x="6515507" y="4149172"/>
              <a:ext cx="500079" cy="642855"/>
            </a:xfrm>
            <a:prstGeom prst="downArrowCallou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endParaRPr lang="en-US" dirty="0"/>
            </a:p>
          </p:txBody>
        </p:sp>
      </p:grpSp>
      <p:sp>
        <p:nvSpPr>
          <p:cNvPr id="14" name="Rectangle 13">
            <a:extLst>
              <a:ext uri="{FF2B5EF4-FFF2-40B4-BE49-F238E27FC236}">
                <a16:creationId xmlns:a16="http://schemas.microsoft.com/office/drawing/2014/main" id="{340C1BF5-72A8-4AEF-BBA4-387F1E906100}"/>
              </a:ext>
            </a:extLst>
          </p:cNvPr>
          <p:cNvSpPr/>
          <p:nvPr/>
        </p:nvSpPr>
        <p:spPr>
          <a:xfrm>
            <a:off x="3492500" y="4941888"/>
            <a:ext cx="5508625" cy="1568450"/>
          </a:xfrm>
          <a:prstGeom prst="rect">
            <a:avLst/>
          </a:prstGeom>
          <a:solidFill>
            <a:srgbClr val="FF3399"/>
          </a:solidFill>
        </p:spPr>
        <p:txBody>
          <a:bodyPr>
            <a:spAutoFit/>
          </a:bodyPr>
          <a:lstStyle/>
          <a:p>
            <a:pPr algn="just" rtl="1" eaLnBrk="1" hangingPunct="1">
              <a:defRPr/>
            </a:pPr>
            <a:r>
              <a:rPr lang="fa-IR" sz="2400" b="1" dirty="0">
                <a:solidFill>
                  <a:schemeClr val="accent4">
                    <a:lumMod val="10000"/>
                  </a:schemeClr>
                </a:solidFill>
                <a:latin typeface="Arial" pitchFamily="34" charset="0"/>
                <a:cs typeface="B Lotus" pitchFamily="2" charset="-78"/>
              </a:rPr>
              <a:t>در صورتي كه نمايندة كارفرما خارج از اختيارات خود تعهدي بنمايد وكارفرما آن را نپذيرد، در مقابل كارفرما ضامن است و کارفرماباید به تعهدات ایجاد شده عمل نماید.</a:t>
            </a:r>
            <a:endParaRPr lang="en-US" sz="2400" b="1" dirty="0">
              <a:solidFill>
                <a:schemeClr val="accent4">
                  <a:lumMod val="10000"/>
                </a:schemeClr>
              </a:solidFill>
              <a:latin typeface="Arial" pitchFamily="34" charset="0"/>
              <a:cs typeface="B Lotus" pitchFamily="2" charset="-78"/>
            </a:endParaRPr>
          </a:p>
        </p:txBody>
      </p:sp>
      <p:pic>
        <p:nvPicPr>
          <p:cNvPr id="34824" name="Picture 2" descr="http://tolounews.com/files/a0c9bbd6-5211-47cb-a403-2db317219fa8.jpg">
            <a:extLst>
              <a:ext uri="{FF2B5EF4-FFF2-40B4-BE49-F238E27FC236}">
                <a16:creationId xmlns:a16="http://schemas.microsoft.com/office/drawing/2014/main" id="{2A76B098-B710-48F2-952A-1650100FF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71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10">
            <a:extLst>
              <a:ext uri="{FF2B5EF4-FFF2-40B4-BE49-F238E27FC236}">
                <a16:creationId xmlns:a16="http://schemas.microsoft.com/office/drawing/2014/main" id="{84A688B3-EB85-48C2-A269-3910F1C5A431}"/>
              </a:ext>
            </a:extLst>
          </p:cNvPr>
          <p:cNvSpPr>
            <a:spLocks noGrp="1"/>
          </p:cNvSpPr>
          <p:nvPr>
            <p:ph type="dt" sz="quarter" idx="10"/>
          </p:nvPr>
        </p:nvSpPr>
        <p:spPr/>
        <p:txBody>
          <a:bodyPr/>
          <a:lstStyle/>
          <a:p>
            <a:pPr>
              <a:defRPr/>
            </a:pPr>
            <a:r>
              <a:rPr lang="en-US"/>
              <a:t>تابستان 1402</a:t>
            </a:r>
          </a:p>
        </p:txBody>
      </p:sp>
      <p:sp>
        <p:nvSpPr>
          <p:cNvPr id="15" name="Footer Placeholder 14">
            <a:extLst>
              <a:ext uri="{FF2B5EF4-FFF2-40B4-BE49-F238E27FC236}">
                <a16:creationId xmlns:a16="http://schemas.microsoft.com/office/drawing/2014/main" id="{DA1DDE78-09D0-4929-9E7D-EF59CEC429AB}"/>
              </a:ext>
            </a:extLst>
          </p:cNvPr>
          <p:cNvSpPr>
            <a:spLocks noGrp="1"/>
          </p:cNvSpPr>
          <p:nvPr>
            <p:ph type="ftr" sz="quarter" idx="11"/>
          </p:nvPr>
        </p:nvSpPr>
        <p:spPr/>
        <p:txBody>
          <a:bodyPr/>
          <a:lstStyle/>
          <a:p>
            <a:pPr>
              <a:defRPr/>
            </a:pPr>
            <a:r>
              <a:rPr lang="fa-IR"/>
              <a:t>جواد برازنده</a:t>
            </a:r>
            <a:endParaRPr lang="en-US"/>
          </a:p>
        </p:txBody>
      </p:sp>
      <p:sp>
        <p:nvSpPr>
          <p:cNvPr id="16" name="Right Arrow 6">
            <a:hlinkClick r:id="rId3" action="ppaction://hlinksldjump"/>
            <a:extLst>
              <a:ext uri="{FF2B5EF4-FFF2-40B4-BE49-F238E27FC236}">
                <a16:creationId xmlns:a16="http://schemas.microsoft.com/office/drawing/2014/main" id="{9CF891A6-EB8A-4EFF-866A-2871754F8EDF}"/>
              </a:ext>
            </a:extLst>
          </p:cNvPr>
          <p:cNvSpPr/>
          <p:nvPr/>
        </p:nvSpPr>
        <p:spPr>
          <a:xfrm>
            <a:off x="1823195" y="5888298"/>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1CF95C0A-9DD7-43E3-A839-BB55A696D279}"/>
              </a:ext>
            </a:extLst>
          </p:cNvPr>
          <p:cNvSpPr>
            <a:spLocks noGrp="1" noChangeArrowheads="1"/>
          </p:cNvSpPr>
          <p:nvPr>
            <p:ph type="title"/>
          </p:nvPr>
        </p:nvSpPr>
        <p:spPr>
          <a:xfrm>
            <a:off x="6715125" y="404813"/>
            <a:ext cx="1943100" cy="666750"/>
          </a:xfrm>
          <a:solidFill>
            <a:srgbClr val="00B0F0"/>
          </a:solidFill>
        </p:spPr>
        <p:txBody>
          <a:bodyPr>
            <a:normAutofit fontScale="90000"/>
          </a:bodyPr>
          <a:lstStyle/>
          <a:p>
            <a:pPr eaLnBrk="1" hangingPunct="1">
              <a:defRPr/>
            </a:pPr>
            <a:r>
              <a:rPr lang="fa-IR" sz="4000">
                <a:cs typeface="B Titr" pitchFamily="2" charset="-78"/>
              </a:rPr>
              <a:t>کارگاه:</a:t>
            </a:r>
            <a:endParaRPr lang="en-US" sz="4000"/>
          </a:p>
        </p:txBody>
      </p:sp>
      <p:sp>
        <p:nvSpPr>
          <p:cNvPr id="36867" name="Rectangle 7">
            <a:extLst>
              <a:ext uri="{FF2B5EF4-FFF2-40B4-BE49-F238E27FC236}">
                <a16:creationId xmlns:a16="http://schemas.microsoft.com/office/drawing/2014/main" id="{98EE9ED3-281B-4CC4-84BF-6F11F2DBBC66}"/>
              </a:ext>
            </a:extLst>
          </p:cNvPr>
          <p:cNvSpPr>
            <a:spLocks noChangeArrowheads="1"/>
          </p:cNvSpPr>
          <p:nvPr/>
        </p:nvSpPr>
        <p:spPr bwMode="auto">
          <a:xfrm>
            <a:off x="3357563" y="1428750"/>
            <a:ext cx="5286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just" eaLnBrk="1" hangingPunct="1">
              <a:spcBef>
                <a:spcPct val="0"/>
              </a:spcBef>
              <a:buClrTx/>
              <a:buSzTx/>
              <a:buFontTx/>
              <a:buNone/>
            </a:pPr>
            <a:r>
              <a:rPr lang="fa-IR" altLang="fa-IR" sz="2400">
                <a:cs typeface="B Titr" panose="00000700000000000000" pitchFamily="2" charset="-78"/>
              </a:rPr>
              <a:t>محلي است كه كارگر به درخواست كارفرما يا نمايندة او درآنجا كار مي كند</a:t>
            </a:r>
            <a:endParaRPr lang="en-US" altLang="fa-IR" sz="2400">
              <a:cs typeface="B Titr" panose="00000700000000000000" pitchFamily="2" charset="-78"/>
            </a:endParaRPr>
          </a:p>
        </p:txBody>
      </p:sp>
      <p:sp>
        <p:nvSpPr>
          <p:cNvPr id="10" name="TextBox 9">
            <a:extLst>
              <a:ext uri="{FF2B5EF4-FFF2-40B4-BE49-F238E27FC236}">
                <a16:creationId xmlns:a16="http://schemas.microsoft.com/office/drawing/2014/main" id="{F8C0541F-DFCE-4172-A414-410EB6F9A326}"/>
              </a:ext>
            </a:extLst>
          </p:cNvPr>
          <p:cNvSpPr txBox="1"/>
          <p:nvPr/>
        </p:nvSpPr>
        <p:spPr>
          <a:xfrm>
            <a:off x="4643438" y="620713"/>
            <a:ext cx="1500187" cy="369887"/>
          </a:xfrm>
          <a:prstGeom prst="rect">
            <a:avLst/>
          </a:prstGeom>
          <a:solidFill>
            <a:srgbClr val="FF0000"/>
          </a:solidFill>
        </p:spPr>
        <p:txBody>
          <a:bodyPr>
            <a:spAutoFit/>
          </a:bodyPr>
          <a:lstStyle/>
          <a:p>
            <a:pPr algn="ctr" eaLnBrk="1" hangingPunct="1">
              <a:defRPr/>
            </a:pPr>
            <a:r>
              <a:rPr lang="fa-IR" b="1" dirty="0">
                <a:solidFill>
                  <a:schemeClr val="accent4">
                    <a:lumMod val="10000"/>
                  </a:schemeClr>
                </a:solidFill>
                <a:latin typeface="Arial" pitchFamily="34" charset="0"/>
                <a:cs typeface="B Lotus" pitchFamily="2" charset="-78"/>
              </a:rPr>
              <a:t>ماده 4 قانون کار</a:t>
            </a:r>
            <a:endParaRPr lang="en-US" b="1" dirty="0">
              <a:solidFill>
                <a:schemeClr val="accent4">
                  <a:lumMod val="10000"/>
                </a:schemeClr>
              </a:solidFill>
              <a:latin typeface="Arial" pitchFamily="34" charset="0"/>
              <a:cs typeface="B Lotus" pitchFamily="2" charset="-78"/>
            </a:endParaRPr>
          </a:p>
        </p:txBody>
      </p:sp>
      <p:grpSp>
        <p:nvGrpSpPr>
          <p:cNvPr id="36869" name="Group 20">
            <a:extLst>
              <a:ext uri="{FF2B5EF4-FFF2-40B4-BE49-F238E27FC236}">
                <a16:creationId xmlns:a16="http://schemas.microsoft.com/office/drawing/2014/main" id="{CC395325-BA9C-4693-ABC7-BB8FE11332A7}"/>
              </a:ext>
            </a:extLst>
          </p:cNvPr>
          <p:cNvGrpSpPr>
            <a:grpSpLocks/>
          </p:cNvGrpSpPr>
          <p:nvPr/>
        </p:nvGrpSpPr>
        <p:grpSpPr bwMode="auto">
          <a:xfrm>
            <a:off x="5143500" y="1844675"/>
            <a:ext cx="3500438" cy="4300538"/>
            <a:chOff x="7562005" y="1843550"/>
            <a:chExt cx="1081961" cy="4300888"/>
          </a:xfrm>
        </p:grpSpPr>
        <p:cxnSp>
          <p:nvCxnSpPr>
            <p:cNvPr id="12" name="Straight Connector 11">
              <a:extLst>
                <a:ext uri="{FF2B5EF4-FFF2-40B4-BE49-F238E27FC236}">
                  <a16:creationId xmlns:a16="http://schemas.microsoft.com/office/drawing/2014/main" id="{01646274-B878-4871-83CF-F85CC3B9D9E9}"/>
                </a:ext>
              </a:extLst>
            </p:cNvPr>
            <p:cNvCxnSpPr>
              <a:stCxn id="36867" idx="3"/>
            </p:cNvCxnSpPr>
            <p:nvPr/>
          </p:nvCxnSpPr>
          <p:spPr>
            <a:xfrm>
              <a:off x="8643966" y="1843550"/>
              <a:ext cx="0" cy="258466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3E2FB44-EF8A-472B-ADDC-E3DC89EE5EAE}"/>
                </a:ext>
              </a:extLst>
            </p:cNvPr>
            <p:cNvCxnSpPr/>
            <p:nvPr/>
          </p:nvCxnSpPr>
          <p:spPr>
            <a:xfrm rot="10800000">
              <a:off x="7858379" y="4428210"/>
              <a:ext cx="785587"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814C59-08C1-47C9-A689-FB88A93BE477}"/>
                </a:ext>
              </a:extLst>
            </p:cNvPr>
            <p:cNvCxnSpPr/>
            <p:nvPr/>
          </p:nvCxnSpPr>
          <p:spPr>
            <a:xfrm rot="5400000">
              <a:off x="6429758" y="4713738"/>
              <a:ext cx="2857733" cy="49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EAA02E9-D211-4F54-824C-45AB92F92C2D}"/>
                </a:ext>
              </a:extLst>
            </p:cNvPr>
            <p:cNvCxnSpPr/>
            <p:nvPr/>
          </p:nvCxnSpPr>
          <p:spPr>
            <a:xfrm rot="10800000">
              <a:off x="7562005" y="3285117"/>
              <a:ext cx="296374"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CEDB35E-93D1-4B3B-BE37-12AD03745017}"/>
                </a:ext>
              </a:extLst>
            </p:cNvPr>
            <p:cNvCxnSpPr/>
            <p:nvPr/>
          </p:nvCxnSpPr>
          <p:spPr>
            <a:xfrm rot="10800000">
              <a:off x="7562005" y="3642334"/>
              <a:ext cx="296374" cy="158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DA4D750-E252-4A87-A947-C3314F6FE89D}"/>
                </a:ext>
              </a:extLst>
            </p:cNvPr>
            <p:cNvCxnSpPr/>
            <p:nvPr/>
          </p:nvCxnSpPr>
          <p:spPr>
            <a:xfrm rot="10800000">
              <a:off x="7562005" y="4070994"/>
              <a:ext cx="296374" cy="158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527BB6F-278A-4523-A5DC-8BFA6FF0E52E}"/>
                </a:ext>
              </a:extLst>
            </p:cNvPr>
            <p:cNvCxnSpPr/>
            <p:nvPr/>
          </p:nvCxnSpPr>
          <p:spPr>
            <a:xfrm rot="10800000">
              <a:off x="7562005" y="4428210"/>
              <a:ext cx="296374"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CB47914-1885-4AB1-84F5-124269BD9531}"/>
                </a:ext>
              </a:extLst>
            </p:cNvPr>
            <p:cNvCxnSpPr/>
            <p:nvPr/>
          </p:nvCxnSpPr>
          <p:spPr>
            <a:xfrm rot="10800000">
              <a:off x="7562005" y="4785427"/>
              <a:ext cx="296374" cy="158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8E8963E-C589-44EC-A223-46A2E6D98915}"/>
                </a:ext>
              </a:extLst>
            </p:cNvPr>
            <p:cNvCxnSpPr/>
            <p:nvPr/>
          </p:nvCxnSpPr>
          <p:spPr>
            <a:xfrm rot="10800000">
              <a:off x="7562005" y="5214087"/>
              <a:ext cx="296374" cy="158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45D3735-7F80-4C2D-8938-7A8414B2D4C2}"/>
                </a:ext>
              </a:extLst>
            </p:cNvPr>
            <p:cNvCxnSpPr/>
            <p:nvPr/>
          </p:nvCxnSpPr>
          <p:spPr>
            <a:xfrm rot="10800000">
              <a:off x="7562005" y="5714190"/>
              <a:ext cx="296374"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9ACD196-1ED4-491E-91BF-74395306C58E}"/>
                </a:ext>
              </a:extLst>
            </p:cNvPr>
            <p:cNvCxnSpPr/>
            <p:nvPr/>
          </p:nvCxnSpPr>
          <p:spPr>
            <a:xfrm rot="10800000">
              <a:off x="7562005" y="6142850"/>
              <a:ext cx="296374"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6870" name="TextBox 21">
            <a:extLst>
              <a:ext uri="{FF2B5EF4-FFF2-40B4-BE49-F238E27FC236}">
                <a16:creationId xmlns:a16="http://schemas.microsoft.com/office/drawing/2014/main" id="{C8607E8D-AF49-4669-B29C-EC192467A9C5}"/>
              </a:ext>
            </a:extLst>
          </p:cNvPr>
          <p:cNvSpPr txBox="1">
            <a:spLocks noChangeArrowheads="1"/>
          </p:cNvSpPr>
          <p:nvPr/>
        </p:nvSpPr>
        <p:spPr bwMode="auto">
          <a:xfrm>
            <a:off x="6286500" y="3571875"/>
            <a:ext cx="2389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just" eaLnBrk="1" hangingPunct="1">
              <a:spcBef>
                <a:spcPct val="0"/>
              </a:spcBef>
              <a:buClrTx/>
              <a:buSzTx/>
              <a:buFontTx/>
              <a:buNone/>
            </a:pPr>
            <a:r>
              <a:rPr lang="fa-IR" altLang="fa-IR" sz="1800" b="1">
                <a:cs typeface="B Titr" panose="00000700000000000000" pitchFamily="2" charset="-78"/>
              </a:rPr>
              <a:t>کلیه تأسیساتی که متعلق به کارگاهند نیز جزء کارگاه محسوب می شوند</a:t>
            </a:r>
            <a:endParaRPr lang="en-US" altLang="fa-IR" sz="1800" b="1">
              <a:cs typeface="B Titr" panose="00000700000000000000" pitchFamily="2" charset="-78"/>
            </a:endParaRPr>
          </a:p>
        </p:txBody>
      </p:sp>
      <p:sp>
        <p:nvSpPr>
          <p:cNvPr id="36871" name="TextBox 24">
            <a:extLst>
              <a:ext uri="{FF2B5EF4-FFF2-40B4-BE49-F238E27FC236}">
                <a16:creationId xmlns:a16="http://schemas.microsoft.com/office/drawing/2014/main" id="{0E3536A8-03CC-42DC-95CB-E3BB1637EEE3}"/>
              </a:ext>
            </a:extLst>
          </p:cNvPr>
          <p:cNvSpPr txBox="1">
            <a:spLocks noChangeArrowheads="1"/>
          </p:cNvSpPr>
          <p:nvPr/>
        </p:nvSpPr>
        <p:spPr bwMode="auto">
          <a:xfrm>
            <a:off x="4143375" y="3143250"/>
            <a:ext cx="100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r>
              <a:rPr lang="fa-IR" altLang="fa-IR" sz="1400" b="1">
                <a:cs typeface="B Titr" panose="00000700000000000000" pitchFamily="2" charset="-78"/>
              </a:rPr>
              <a:t>نمازخانه</a:t>
            </a:r>
            <a:endParaRPr lang="en-US" altLang="fa-IR" sz="1400" b="1">
              <a:cs typeface="B Titr" panose="00000700000000000000" pitchFamily="2" charset="-78"/>
            </a:endParaRPr>
          </a:p>
        </p:txBody>
      </p:sp>
      <p:sp>
        <p:nvSpPr>
          <p:cNvPr id="36872" name="TextBox 25">
            <a:extLst>
              <a:ext uri="{FF2B5EF4-FFF2-40B4-BE49-F238E27FC236}">
                <a16:creationId xmlns:a16="http://schemas.microsoft.com/office/drawing/2014/main" id="{D053A2DB-DF9D-4631-BAF6-852BBFDDFA33}"/>
              </a:ext>
            </a:extLst>
          </p:cNvPr>
          <p:cNvSpPr txBox="1">
            <a:spLocks noChangeArrowheads="1"/>
          </p:cNvSpPr>
          <p:nvPr/>
        </p:nvSpPr>
        <p:spPr bwMode="auto">
          <a:xfrm>
            <a:off x="2857500" y="3500438"/>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r>
              <a:rPr lang="fa-IR" altLang="fa-IR" sz="1400" b="1">
                <a:cs typeface="B Titr" panose="00000700000000000000" pitchFamily="2" charset="-78"/>
              </a:rPr>
              <a:t>شیرخوارگاه و مهدکودک ها</a:t>
            </a:r>
            <a:endParaRPr lang="en-US" altLang="fa-IR" sz="1400" b="1">
              <a:cs typeface="B Titr" panose="00000700000000000000" pitchFamily="2" charset="-78"/>
            </a:endParaRPr>
          </a:p>
        </p:txBody>
      </p:sp>
      <p:sp>
        <p:nvSpPr>
          <p:cNvPr id="36873" name="TextBox 27">
            <a:extLst>
              <a:ext uri="{FF2B5EF4-FFF2-40B4-BE49-F238E27FC236}">
                <a16:creationId xmlns:a16="http://schemas.microsoft.com/office/drawing/2014/main" id="{2FF0A00F-B776-46D1-86C9-FB774CBB2339}"/>
              </a:ext>
            </a:extLst>
          </p:cNvPr>
          <p:cNvSpPr txBox="1">
            <a:spLocks noChangeArrowheads="1"/>
          </p:cNvSpPr>
          <p:nvPr/>
        </p:nvSpPr>
        <p:spPr bwMode="auto">
          <a:xfrm>
            <a:off x="1928813" y="3929063"/>
            <a:ext cx="321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r>
              <a:rPr lang="fa-IR" altLang="fa-IR" sz="1400" b="1">
                <a:cs typeface="B Titr" panose="00000700000000000000" pitchFamily="2" charset="-78"/>
              </a:rPr>
              <a:t>نهارخوری، درمانگاه و ورزشگاه</a:t>
            </a:r>
            <a:endParaRPr lang="en-US" altLang="fa-IR" sz="1400" b="1">
              <a:cs typeface="B Titr" panose="00000700000000000000" pitchFamily="2" charset="-78"/>
            </a:endParaRPr>
          </a:p>
        </p:txBody>
      </p:sp>
      <p:sp>
        <p:nvSpPr>
          <p:cNvPr id="36874" name="TextBox 29">
            <a:extLst>
              <a:ext uri="{FF2B5EF4-FFF2-40B4-BE49-F238E27FC236}">
                <a16:creationId xmlns:a16="http://schemas.microsoft.com/office/drawing/2014/main" id="{D42CDB7C-A6D1-48A8-BEE0-C9E6C053631F}"/>
              </a:ext>
            </a:extLst>
          </p:cNvPr>
          <p:cNvSpPr txBox="1">
            <a:spLocks noChangeArrowheads="1"/>
          </p:cNvSpPr>
          <p:nvPr/>
        </p:nvSpPr>
        <p:spPr bwMode="auto">
          <a:xfrm>
            <a:off x="4143375" y="4286250"/>
            <a:ext cx="100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r>
              <a:rPr lang="fa-IR" altLang="fa-IR" sz="1400" b="1">
                <a:cs typeface="B Titr" panose="00000700000000000000" pitchFamily="2" charset="-78"/>
              </a:rPr>
              <a:t>تعاونی ها</a:t>
            </a:r>
            <a:endParaRPr lang="en-US" altLang="fa-IR" sz="1400" b="1">
              <a:cs typeface="B Titr" panose="00000700000000000000" pitchFamily="2" charset="-78"/>
            </a:endParaRPr>
          </a:p>
        </p:txBody>
      </p:sp>
      <p:sp>
        <p:nvSpPr>
          <p:cNvPr id="36875" name="TextBox 35">
            <a:extLst>
              <a:ext uri="{FF2B5EF4-FFF2-40B4-BE49-F238E27FC236}">
                <a16:creationId xmlns:a16="http://schemas.microsoft.com/office/drawing/2014/main" id="{E394DD03-F2EB-4311-9912-CFCBE3ECBC1C}"/>
              </a:ext>
            </a:extLst>
          </p:cNvPr>
          <p:cNvSpPr txBox="1">
            <a:spLocks noChangeArrowheads="1"/>
          </p:cNvSpPr>
          <p:nvPr/>
        </p:nvSpPr>
        <p:spPr bwMode="auto">
          <a:xfrm>
            <a:off x="3143250" y="5929313"/>
            <a:ext cx="192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r>
              <a:rPr lang="fa-IR" altLang="fa-IR" sz="1400" b="1">
                <a:cs typeface="B Titr" panose="00000700000000000000" pitchFamily="2" charset="-78"/>
              </a:rPr>
              <a:t>وسایل ایاب و ذهاب</a:t>
            </a:r>
            <a:endParaRPr lang="en-US" altLang="fa-IR" sz="1400" b="1">
              <a:cs typeface="B Titr" panose="00000700000000000000" pitchFamily="2" charset="-78"/>
            </a:endParaRPr>
          </a:p>
        </p:txBody>
      </p:sp>
      <p:sp>
        <p:nvSpPr>
          <p:cNvPr id="36876" name="TextBox 36">
            <a:extLst>
              <a:ext uri="{FF2B5EF4-FFF2-40B4-BE49-F238E27FC236}">
                <a16:creationId xmlns:a16="http://schemas.microsoft.com/office/drawing/2014/main" id="{CBDC125F-87F2-4304-AB21-D564BB137FE9}"/>
              </a:ext>
            </a:extLst>
          </p:cNvPr>
          <p:cNvSpPr txBox="1">
            <a:spLocks noChangeArrowheads="1"/>
          </p:cNvSpPr>
          <p:nvPr/>
        </p:nvSpPr>
        <p:spPr bwMode="auto">
          <a:xfrm>
            <a:off x="4143375" y="4643438"/>
            <a:ext cx="100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r>
              <a:rPr lang="fa-IR" altLang="fa-IR" sz="1400" b="1">
                <a:cs typeface="B Titr" panose="00000700000000000000" pitchFamily="2" charset="-78"/>
              </a:rPr>
              <a:t>حمام</a:t>
            </a:r>
            <a:endParaRPr lang="en-US" altLang="fa-IR" sz="1400" b="1">
              <a:cs typeface="B Titr" panose="00000700000000000000" pitchFamily="2" charset="-78"/>
            </a:endParaRPr>
          </a:p>
        </p:txBody>
      </p:sp>
      <p:sp>
        <p:nvSpPr>
          <p:cNvPr id="36877" name="TextBox 38">
            <a:extLst>
              <a:ext uri="{FF2B5EF4-FFF2-40B4-BE49-F238E27FC236}">
                <a16:creationId xmlns:a16="http://schemas.microsoft.com/office/drawing/2014/main" id="{CFB9A9B6-746F-4558-B0B0-9F2C5D76DF38}"/>
              </a:ext>
            </a:extLst>
          </p:cNvPr>
          <p:cNvSpPr txBox="1">
            <a:spLocks noChangeArrowheads="1"/>
          </p:cNvSpPr>
          <p:nvPr/>
        </p:nvSpPr>
        <p:spPr bwMode="auto">
          <a:xfrm>
            <a:off x="2071688" y="4929188"/>
            <a:ext cx="3071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r>
              <a:rPr lang="fa-IR" altLang="fa-IR" sz="1400" b="1">
                <a:cs typeface="B Titr" panose="00000700000000000000" pitchFamily="2" charset="-78"/>
              </a:rPr>
              <a:t>کلاسهای سواد آموزی، آموزشگاه حرفه ای و قرائت خانه و سایر مکانهای آموزشی</a:t>
            </a:r>
            <a:endParaRPr lang="en-US" altLang="fa-IR" sz="1400" b="1">
              <a:cs typeface="B Titr" panose="00000700000000000000" pitchFamily="2" charset="-78"/>
            </a:endParaRPr>
          </a:p>
        </p:txBody>
      </p:sp>
      <p:sp>
        <p:nvSpPr>
          <p:cNvPr id="36878" name="TextBox 39">
            <a:extLst>
              <a:ext uri="{FF2B5EF4-FFF2-40B4-BE49-F238E27FC236}">
                <a16:creationId xmlns:a16="http://schemas.microsoft.com/office/drawing/2014/main" id="{DA83453F-EEB3-4342-AAE3-081DFAB5425D}"/>
              </a:ext>
            </a:extLst>
          </p:cNvPr>
          <p:cNvSpPr txBox="1">
            <a:spLocks noChangeArrowheads="1"/>
          </p:cNvSpPr>
          <p:nvPr/>
        </p:nvSpPr>
        <p:spPr bwMode="auto">
          <a:xfrm>
            <a:off x="500063" y="5572125"/>
            <a:ext cx="4643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just" eaLnBrk="1" hangingPunct="1">
              <a:spcBef>
                <a:spcPct val="0"/>
              </a:spcBef>
              <a:buClrTx/>
              <a:buSzTx/>
              <a:buFontTx/>
              <a:buNone/>
            </a:pPr>
            <a:r>
              <a:rPr lang="fa-IR" altLang="fa-IR" sz="1400">
                <a:cs typeface="B Titr" panose="00000700000000000000" pitchFamily="2" charset="-78"/>
              </a:rPr>
              <a:t>اماكن مربوط به شورا و انجمن اسلامي و بسيج كارگران</a:t>
            </a:r>
            <a:endParaRPr lang="en-US" altLang="fa-IR" sz="1400" b="1">
              <a:cs typeface="B Titr" panose="00000700000000000000" pitchFamily="2" charset="-78"/>
            </a:endParaRPr>
          </a:p>
        </p:txBody>
      </p:sp>
      <p:pic>
        <p:nvPicPr>
          <p:cNvPr id="36879" name="Picture 2" descr="http://www.donya-e-eqtesad.com/News/1301/32-01.jpg">
            <a:extLst>
              <a:ext uri="{FF2B5EF4-FFF2-40B4-BE49-F238E27FC236}">
                <a16:creationId xmlns:a16="http://schemas.microsoft.com/office/drawing/2014/main" id="{A5520182-B6F1-466B-96E5-DAA411AA6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Date Placeholder 27">
            <a:extLst>
              <a:ext uri="{FF2B5EF4-FFF2-40B4-BE49-F238E27FC236}">
                <a16:creationId xmlns:a16="http://schemas.microsoft.com/office/drawing/2014/main" id="{E824D709-CFCD-42A2-8E85-4E91987CC573}"/>
              </a:ext>
            </a:extLst>
          </p:cNvPr>
          <p:cNvSpPr>
            <a:spLocks noGrp="1"/>
          </p:cNvSpPr>
          <p:nvPr>
            <p:ph type="dt" sz="quarter" idx="10"/>
          </p:nvPr>
        </p:nvSpPr>
        <p:spPr/>
        <p:txBody>
          <a:bodyPr/>
          <a:lstStyle/>
          <a:p>
            <a:pPr>
              <a:defRPr/>
            </a:pPr>
            <a:r>
              <a:rPr lang="en-US"/>
              <a:t>تابستان 1402</a:t>
            </a:r>
          </a:p>
        </p:txBody>
      </p:sp>
      <p:sp>
        <p:nvSpPr>
          <p:cNvPr id="30" name="Footer Placeholder 29">
            <a:extLst>
              <a:ext uri="{FF2B5EF4-FFF2-40B4-BE49-F238E27FC236}">
                <a16:creationId xmlns:a16="http://schemas.microsoft.com/office/drawing/2014/main" id="{E8CCB56C-D45E-4DCA-8967-7D3239F6E635}"/>
              </a:ext>
            </a:extLst>
          </p:cNvPr>
          <p:cNvSpPr>
            <a:spLocks noGrp="1"/>
          </p:cNvSpPr>
          <p:nvPr>
            <p:ph type="ftr" sz="quarter" idx="11"/>
          </p:nvPr>
        </p:nvSpPr>
        <p:spPr/>
        <p:txBody>
          <a:bodyPr/>
          <a:lstStyle/>
          <a:p>
            <a:pPr>
              <a:defRPr/>
            </a:pPr>
            <a:r>
              <a:rPr lang="fa-IR"/>
              <a:t>جواد برازنده</a:t>
            </a:r>
            <a:endParaRPr lang="en-US"/>
          </a:p>
        </p:txBody>
      </p:sp>
      <p:sp>
        <p:nvSpPr>
          <p:cNvPr id="32" name="Right Arrow 6">
            <a:hlinkClick r:id="rId3" action="ppaction://hlinksldjump"/>
            <a:extLst>
              <a:ext uri="{FF2B5EF4-FFF2-40B4-BE49-F238E27FC236}">
                <a16:creationId xmlns:a16="http://schemas.microsoft.com/office/drawing/2014/main" id="{289E1A90-D327-45A7-A766-6B44F8544927}"/>
              </a:ext>
            </a:extLst>
          </p:cNvPr>
          <p:cNvSpPr/>
          <p:nvPr/>
        </p:nvSpPr>
        <p:spPr>
          <a:xfrm>
            <a:off x="1618406" y="5929313"/>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DE9F5-734A-4AC6-80C1-77FFC722E488}"/>
              </a:ext>
            </a:extLst>
          </p:cNvPr>
          <p:cNvSpPr>
            <a:spLocks noGrp="1"/>
          </p:cNvSpPr>
          <p:nvPr>
            <p:ph type="dt" sz="quarter" idx="10"/>
          </p:nvPr>
        </p:nvSpPr>
        <p:spPr/>
        <p:txBody>
          <a:bodyPr/>
          <a:lstStyle/>
          <a:p>
            <a:pPr>
              <a:defRPr/>
            </a:pPr>
            <a:r>
              <a:rPr lang="en-US"/>
              <a:t>تابستان 1402</a:t>
            </a:r>
          </a:p>
        </p:txBody>
      </p:sp>
      <p:sp>
        <p:nvSpPr>
          <p:cNvPr id="3" name="Footer Placeholder 2">
            <a:extLst>
              <a:ext uri="{FF2B5EF4-FFF2-40B4-BE49-F238E27FC236}">
                <a16:creationId xmlns:a16="http://schemas.microsoft.com/office/drawing/2014/main" id="{9008A709-2027-43F0-93DD-37B39DB55D67}"/>
              </a:ext>
            </a:extLst>
          </p:cNvPr>
          <p:cNvSpPr>
            <a:spLocks noGrp="1"/>
          </p:cNvSpPr>
          <p:nvPr>
            <p:ph type="ftr" sz="quarter" idx="11"/>
          </p:nvPr>
        </p:nvSpPr>
        <p:spPr/>
        <p:txBody>
          <a:bodyPr/>
          <a:lstStyle/>
          <a:p>
            <a:pPr>
              <a:defRPr/>
            </a:pPr>
            <a:r>
              <a:rPr lang="fa-IR"/>
              <a:t>جواد برازنده</a:t>
            </a:r>
            <a:endParaRPr lang="en-US"/>
          </a:p>
        </p:txBody>
      </p:sp>
      <p:graphicFrame>
        <p:nvGraphicFramePr>
          <p:cNvPr id="5" name="Diagram 4">
            <a:extLst>
              <a:ext uri="{FF2B5EF4-FFF2-40B4-BE49-F238E27FC236}">
                <a16:creationId xmlns:a16="http://schemas.microsoft.com/office/drawing/2014/main" id="{B1964DF4-AB61-44EE-8D31-7D543A880E4A}"/>
              </a:ext>
            </a:extLst>
          </p:cNvPr>
          <p:cNvGraphicFramePr/>
          <p:nvPr/>
        </p:nvGraphicFramePr>
        <p:xfrm>
          <a:off x="251520" y="260648"/>
          <a:ext cx="8501122"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Connector 5">
            <a:extLst>
              <a:ext uri="{FF2B5EF4-FFF2-40B4-BE49-F238E27FC236}">
                <a16:creationId xmlns:a16="http://schemas.microsoft.com/office/drawing/2014/main" id="{F9F2EAAB-FBBD-4B2B-B461-05069D494F0A}"/>
              </a:ext>
            </a:extLst>
          </p:cNvPr>
          <p:cNvSpPr/>
          <p:nvPr/>
        </p:nvSpPr>
        <p:spPr bwMode="auto">
          <a:xfrm rot="3427999">
            <a:off x="7652544" y="388144"/>
            <a:ext cx="1428750" cy="928688"/>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a-IR" dirty="0">
                <a:solidFill>
                  <a:schemeClr val="accent4">
                    <a:lumMod val="10000"/>
                  </a:schemeClr>
                </a:solidFill>
                <a:cs typeface="B Titr" pitchFamily="2" charset="-78"/>
              </a:rPr>
              <a:t>ماده5</a:t>
            </a:r>
            <a:endParaRPr lang="en-US" dirty="0">
              <a:solidFill>
                <a:schemeClr val="accent4">
                  <a:lumMod val="10000"/>
                </a:schemeClr>
              </a:solidFill>
              <a:cs typeface="B Titr" pitchFamily="2" charset="-78"/>
            </a:endParaRPr>
          </a:p>
        </p:txBody>
      </p:sp>
      <p:sp>
        <p:nvSpPr>
          <p:cNvPr id="38918" name="TextBox 6">
            <a:extLst>
              <a:ext uri="{FF2B5EF4-FFF2-40B4-BE49-F238E27FC236}">
                <a16:creationId xmlns:a16="http://schemas.microsoft.com/office/drawing/2014/main" id="{30CDEF4E-5494-46F1-8B2D-5E6D8465E960}"/>
              </a:ext>
            </a:extLst>
          </p:cNvPr>
          <p:cNvSpPr txBox="1">
            <a:spLocks noChangeArrowheads="1"/>
          </p:cNvSpPr>
          <p:nvPr/>
        </p:nvSpPr>
        <p:spPr bwMode="auto">
          <a:xfrm>
            <a:off x="287338" y="6037263"/>
            <a:ext cx="8856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ClrTx/>
              <a:buSzTx/>
              <a:buFontTx/>
              <a:buNone/>
            </a:pPr>
            <a:r>
              <a:rPr lang="fa-IR" altLang="en-US" sz="2400">
                <a:cs typeface="2  Titr" panose="00000700000000000000" pitchFamily="2" charset="-78"/>
              </a:rPr>
              <a:t>کلیه کارگران، کارفرمایان، نمایندگان آنان و کارآموزان و نیز کارگاه‌ها مشمول مقررات این قانون می‌باشند.(5)</a:t>
            </a:r>
            <a:endParaRPr lang="en-US" altLang="en-US" sz="2400">
              <a:cs typeface="2  Titr" panose="00000700000000000000" pitchFamily="2" charset="-78"/>
            </a:endParaRPr>
          </a:p>
        </p:txBody>
      </p:sp>
      <p:sp>
        <p:nvSpPr>
          <p:cNvPr id="7" name="Right Arrow 6">
            <a:hlinkClick r:id="rId7" action="ppaction://hlinksldjump"/>
            <a:extLst>
              <a:ext uri="{FF2B5EF4-FFF2-40B4-BE49-F238E27FC236}">
                <a16:creationId xmlns:a16="http://schemas.microsoft.com/office/drawing/2014/main" id="{88F4C7BF-C731-44D4-8077-5108247D5D5D}"/>
              </a:ext>
            </a:extLst>
          </p:cNvPr>
          <p:cNvSpPr/>
          <p:nvPr/>
        </p:nvSpPr>
        <p:spPr>
          <a:xfrm>
            <a:off x="515888" y="4792651"/>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D8F9E437-A856-4F03-8C92-D61476F89238}"/>
              </a:ext>
            </a:extLst>
          </p:cNvPr>
          <p:cNvSpPr>
            <a:spLocks noGrp="1"/>
          </p:cNvSpPr>
          <p:nvPr>
            <p:ph type="dt" sz="quarter" idx="10"/>
          </p:nvPr>
        </p:nvSpPr>
        <p:spPr/>
        <p:txBody>
          <a:bodyPr/>
          <a:lstStyle/>
          <a:p>
            <a:pPr>
              <a:defRPr/>
            </a:pPr>
            <a:r>
              <a:rPr lang="en-US"/>
              <a:t>تابستان 1402</a:t>
            </a:r>
          </a:p>
        </p:txBody>
      </p:sp>
      <p:sp>
        <p:nvSpPr>
          <p:cNvPr id="4" name="Footer Placeholder 5">
            <a:extLst>
              <a:ext uri="{FF2B5EF4-FFF2-40B4-BE49-F238E27FC236}">
                <a16:creationId xmlns:a16="http://schemas.microsoft.com/office/drawing/2014/main" id="{7F0CDE1D-22EA-41F5-82DE-064EED074E01}"/>
              </a:ext>
            </a:extLst>
          </p:cNvPr>
          <p:cNvSpPr>
            <a:spLocks noGrp="1"/>
          </p:cNvSpPr>
          <p:nvPr>
            <p:ph type="ftr" sz="quarter" idx="11"/>
          </p:nvPr>
        </p:nvSpPr>
        <p:spPr/>
        <p:txBody>
          <a:bodyPr/>
          <a:lstStyle/>
          <a:p>
            <a:pPr>
              <a:defRPr/>
            </a:pPr>
            <a:r>
              <a:rPr lang="fa-IR"/>
              <a:t>جواد برازنده</a:t>
            </a:r>
            <a:endParaRPr lang="en-US"/>
          </a:p>
        </p:txBody>
      </p:sp>
      <p:sp>
        <p:nvSpPr>
          <p:cNvPr id="53252" name="Text Box 8">
            <a:extLst>
              <a:ext uri="{FF2B5EF4-FFF2-40B4-BE49-F238E27FC236}">
                <a16:creationId xmlns:a16="http://schemas.microsoft.com/office/drawing/2014/main" id="{96F0C801-D8F1-488E-8406-B53AF5B3A44D}"/>
              </a:ext>
            </a:extLst>
          </p:cNvPr>
          <p:cNvSpPr txBox="1">
            <a:spLocks noChangeArrowheads="1"/>
          </p:cNvSpPr>
          <p:nvPr/>
        </p:nvSpPr>
        <p:spPr bwMode="auto">
          <a:xfrm>
            <a:off x="250825" y="1700213"/>
            <a:ext cx="8640763"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SzTx/>
              <a:buFontTx/>
              <a:buNone/>
            </a:pPr>
            <a:r>
              <a:rPr lang="fa-IR" altLang="fa-IR">
                <a:solidFill>
                  <a:srgbClr val="000000"/>
                </a:solidFill>
                <a:cs typeface="B Titr" panose="00000700000000000000" pitchFamily="2" charset="-78"/>
              </a:rPr>
              <a:t>  </a:t>
            </a:r>
            <a:r>
              <a:rPr lang="fa-IR" altLang="fa-IR" sz="2800">
                <a:solidFill>
                  <a:srgbClr val="000000"/>
                </a:solidFill>
                <a:cs typeface="B Titr" panose="00000700000000000000" pitchFamily="2" charset="-78"/>
              </a:rPr>
              <a:t>هرگاه کارگر در انجام وظائف محوله قصورورزد ویا آئین نامه های انضباطی کارگاه را پس ازتذکرات کتبی نقض نماید کارفرما حق دارد در صورت اعلام نظر مثبت شورای اسلامی کارعلاوه برمطالبات و حقوق معوقه به نسبت هر سال سابقه کار معادل یک ماه آخرین حقوق کارگر رابه عنوان ((حق سنوات))به وی پرداخته وقراردادکار رافسخ نماید.در واحدهایی که فاقد شورای اسلامی کارهستندنظرمثبت انجمن صنفی لازم است ودر هر مورددزمواردیادشده اگر مساله با توافق حل نشد به هیات تشخیص ارجاع ودرصورت عدم حل اختلاف رسیدگی واقدام خواهد شد. درمدت   رسیدگی مراجع حل اختلاف ،قرارداد کار به حالت تعلیق درمی آید.                         </a:t>
            </a:r>
            <a:endParaRPr lang="en-US" altLang="fa-IR" sz="2800">
              <a:solidFill>
                <a:srgbClr val="000000"/>
              </a:solidFill>
              <a:cs typeface="B Titr" panose="00000700000000000000" pitchFamily="2" charset="-78"/>
            </a:endParaRPr>
          </a:p>
        </p:txBody>
      </p:sp>
      <p:sp>
        <p:nvSpPr>
          <p:cNvPr id="5" name="Round Diagonal Corner Rectangle 4">
            <a:extLst>
              <a:ext uri="{FF2B5EF4-FFF2-40B4-BE49-F238E27FC236}">
                <a16:creationId xmlns:a16="http://schemas.microsoft.com/office/drawing/2014/main" id="{15122B10-4F2D-451A-9BBD-BD62708B18DE}"/>
              </a:ext>
            </a:extLst>
          </p:cNvPr>
          <p:cNvSpPr/>
          <p:nvPr/>
        </p:nvSpPr>
        <p:spPr bwMode="auto">
          <a:xfrm>
            <a:off x="4427984" y="404664"/>
            <a:ext cx="4032448" cy="1224136"/>
          </a:xfrm>
          <a:prstGeom prst="round2DiagRect">
            <a:avLst>
              <a:gd name="adj1" fmla="val 50000"/>
              <a:gd name="adj2" fmla="val 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lgn="r" eaLnBrk="1" hangingPunct="1">
              <a:defRPr/>
            </a:pPr>
            <a:r>
              <a:rPr lang="fa-IR" sz="8000" b="1" dirty="0">
                <a:solidFill>
                  <a:srgbClr val="99FF66"/>
                </a:solidFill>
                <a:cs typeface="B Titr" pitchFamily="2" charset="-78"/>
              </a:rPr>
              <a:t>ماده</a:t>
            </a:r>
            <a:r>
              <a:rPr lang="fa-IR" sz="7200" dirty="0">
                <a:solidFill>
                  <a:srgbClr val="99FF66"/>
                </a:solidFill>
                <a:cs typeface="B Titr" pitchFamily="2" charset="-78"/>
              </a:rPr>
              <a:t>  </a:t>
            </a:r>
            <a:r>
              <a:rPr lang="fa-IR" sz="8000" b="1" dirty="0">
                <a:solidFill>
                  <a:srgbClr val="99FF66"/>
                </a:solidFill>
                <a:cs typeface="B Titr" pitchFamily="2" charset="-78"/>
              </a:rPr>
              <a:t>27</a:t>
            </a:r>
            <a:endParaRPr lang="fa-IR" sz="8000" dirty="0">
              <a:solidFill>
                <a:srgbClr val="99FF66"/>
              </a:solidFill>
              <a:cs typeface="B Titr" pitchFamily="2" charset="-78"/>
            </a:endParaRPr>
          </a:p>
        </p:txBody>
      </p:sp>
      <p:sp>
        <p:nvSpPr>
          <p:cNvPr id="7" name="Right Arrow 6">
            <a:hlinkClick r:id="rId2" action="ppaction://hlinksldjump"/>
            <a:extLst>
              <a:ext uri="{FF2B5EF4-FFF2-40B4-BE49-F238E27FC236}">
                <a16:creationId xmlns:a16="http://schemas.microsoft.com/office/drawing/2014/main" id="{BD24109E-008E-43F2-8A97-1190A37A09A3}"/>
              </a:ext>
            </a:extLst>
          </p:cNvPr>
          <p:cNvSpPr/>
          <p:nvPr/>
        </p:nvSpPr>
        <p:spPr>
          <a:xfrm>
            <a:off x="1582688" y="5813822"/>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A4D7AC6-5C0A-4D8D-8020-42205CB8DB4E}"/>
              </a:ext>
            </a:extLst>
          </p:cNvPr>
          <p:cNvSpPr>
            <a:spLocks noGrp="1"/>
          </p:cNvSpPr>
          <p:nvPr>
            <p:ph type="dt" sz="quarter" idx="10"/>
          </p:nvPr>
        </p:nvSpPr>
        <p:spPr/>
        <p:txBody>
          <a:bodyPr/>
          <a:lstStyle/>
          <a:p>
            <a:pPr>
              <a:defRPr/>
            </a:pPr>
            <a:r>
              <a:rPr lang="en-US"/>
              <a:t>تابستان 1402</a:t>
            </a:r>
          </a:p>
        </p:txBody>
      </p:sp>
      <p:sp>
        <p:nvSpPr>
          <p:cNvPr id="5" name="Footer Placeholder 4">
            <a:extLst>
              <a:ext uri="{FF2B5EF4-FFF2-40B4-BE49-F238E27FC236}">
                <a16:creationId xmlns:a16="http://schemas.microsoft.com/office/drawing/2014/main" id="{ACA8FA3F-AE7F-443A-AB88-DDE23F6AE59F}"/>
              </a:ext>
            </a:extLst>
          </p:cNvPr>
          <p:cNvSpPr>
            <a:spLocks noGrp="1"/>
          </p:cNvSpPr>
          <p:nvPr>
            <p:ph type="ftr" sz="quarter" idx="11"/>
          </p:nvPr>
        </p:nvSpPr>
        <p:spPr/>
        <p:txBody>
          <a:bodyPr/>
          <a:lstStyle/>
          <a:p>
            <a:pPr>
              <a:defRPr/>
            </a:pPr>
            <a:r>
              <a:rPr lang="fa-IR"/>
              <a:t>جواد برازنده</a:t>
            </a:r>
            <a:endParaRPr lang="en-US"/>
          </a:p>
        </p:txBody>
      </p:sp>
      <p:sp>
        <p:nvSpPr>
          <p:cNvPr id="54276" name="Text Box 11">
            <a:extLst>
              <a:ext uri="{FF2B5EF4-FFF2-40B4-BE49-F238E27FC236}">
                <a16:creationId xmlns:a16="http://schemas.microsoft.com/office/drawing/2014/main" id="{F8A1764A-5B02-4B28-91F7-BC977037B49A}"/>
              </a:ext>
            </a:extLst>
          </p:cNvPr>
          <p:cNvSpPr txBox="1">
            <a:spLocks noChangeArrowheads="1"/>
          </p:cNvSpPr>
          <p:nvPr/>
        </p:nvSpPr>
        <p:spPr bwMode="auto">
          <a:xfrm>
            <a:off x="179388" y="425450"/>
            <a:ext cx="8785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l" rtl="0" eaLnBrk="1" hangingPunct="1">
              <a:spcBef>
                <a:spcPct val="0"/>
              </a:spcBef>
              <a:buClrTx/>
              <a:buSzTx/>
              <a:buFontTx/>
              <a:buNone/>
            </a:pPr>
            <a:endParaRPr lang="fa-IR" altLang="fa-IR" sz="1800"/>
          </a:p>
        </p:txBody>
      </p:sp>
      <p:sp>
        <p:nvSpPr>
          <p:cNvPr id="25605" name="Text Box 12">
            <a:extLst>
              <a:ext uri="{FF2B5EF4-FFF2-40B4-BE49-F238E27FC236}">
                <a16:creationId xmlns:a16="http://schemas.microsoft.com/office/drawing/2014/main" id="{9C73EE33-CD0F-4634-80CE-7E223EC7F487}"/>
              </a:ext>
            </a:extLst>
          </p:cNvPr>
          <p:cNvSpPr txBox="1">
            <a:spLocks noChangeArrowheads="1"/>
          </p:cNvSpPr>
          <p:nvPr/>
        </p:nvSpPr>
        <p:spPr bwMode="auto">
          <a:xfrm>
            <a:off x="0" y="1628775"/>
            <a:ext cx="8893175" cy="4616450"/>
          </a:xfrm>
          <a:prstGeom prst="rect">
            <a:avLst/>
          </a:prstGeom>
          <a:noFill/>
          <a:ln w="9525">
            <a:noFill/>
            <a:miter lim="800000"/>
            <a:headEnd/>
            <a:tailEnd/>
          </a:ln>
        </p:spPr>
        <p:txBody>
          <a:bodyPr>
            <a:spAutoFit/>
          </a:bodyPr>
          <a:lstStyle/>
          <a:p>
            <a:pPr algn="justLow" rtl="1" eaLnBrk="1" hangingPunct="1">
              <a:spcBef>
                <a:spcPct val="50000"/>
              </a:spcBef>
              <a:defRPr/>
            </a:pPr>
            <a:r>
              <a:rPr lang="fa-IR" sz="2800" dirty="0">
                <a:solidFill>
                  <a:srgbClr val="0066FF"/>
                </a:solidFill>
                <a:effectLst>
                  <a:outerShdw blurRad="38100" dist="38100" dir="2700000" algn="tl">
                    <a:srgbClr val="000000">
                      <a:alpha val="43137"/>
                    </a:srgbClr>
                  </a:outerShdw>
                </a:effectLst>
                <a:cs typeface="B Titr" pitchFamily="2" charset="-78"/>
              </a:rPr>
              <a:t>تبصره</a:t>
            </a:r>
            <a:r>
              <a:rPr lang="fa-IR" sz="2800" dirty="0">
                <a:effectLst>
                  <a:outerShdw blurRad="38100" dist="38100" dir="2700000" algn="tl">
                    <a:srgbClr val="000000">
                      <a:alpha val="43137"/>
                    </a:srgbClr>
                  </a:outerShdw>
                </a:effectLst>
                <a:cs typeface="B Titr" pitchFamily="2" charset="-78"/>
              </a:rPr>
              <a:t> </a:t>
            </a:r>
            <a:r>
              <a:rPr lang="fa-IR" sz="2800" dirty="0">
                <a:solidFill>
                  <a:srgbClr val="0066FF"/>
                </a:solidFill>
                <a:effectLst>
                  <a:outerShdw blurRad="38100" dist="38100" dir="2700000" algn="tl">
                    <a:srgbClr val="000000">
                      <a:alpha val="43137"/>
                    </a:srgbClr>
                  </a:outerShdw>
                </a:effectLst>
                <a:cs typeface="B Titr" pitchFamily="2" charset="-78"/>
              </a:rPr>
              <a:t>1- </a:t>
            </a:r>
            <a:r>
              <a:rPr lang="fa-IR" sz="2800" dirty="0">
                <a:solidFill>
                  <a:schemeClr val="tx2"/>
                </a:solidFill>
                <a:effectLst>
                  <a:outerShdw blurRad="38100" dist="38100" dir="2700000" algn="tl">
                    <a:srgbClr val="000000">
                      <a:alpha val="43137"/>
                    </a:srgbClr>
                  </a:outerShdw>
                </a:effectLst>
                <a:cs typeface="B Titr" pitchFamily="2" charset="-78"/>
              </a:rPr>
              <a:t>کارگاههایی که مشمول قانون شورای اسلامی کار نبوده ویا</a:t>
            </a:r>
          </a:p>
          <a:p>
            <a:pPr algn="justLow" rtl="1" eaLnBrk="1" hangingPunct="1">
              <a:spcBef>
                <a:spcPct val="50000"/>
              </a:spcBef>
              <a:defRPr/>
            </a:pPr>
            <a:r>
              <a:rPr lang="fa-IR" sz="2800" dirty="0">
                <a:solidFill>
                  <a:schemeClr val="tx2"/>
                </a:solidFill>
                <a:effectLst>
                  <a:outerShdw blurRad="38100" dist="38100" dir="2700000" algn="tl">
                    <a:srgbClr val="000000">
                      <a:alpha val="43137"/>
                    </a:srgbClr>
                  </a:outerShdw>
                </a:effectLst>
                <a:cs typeface="B Titr" pitchFamily="2" charset="-78"/>
              </a:rPr>
              <a:t>             شورای اسلامی کار ویا انجمن صنفی در آن تشکیل نگردیده باشد یا فاقد نماینده کارگر باشند یا فاقد نماینده کارگر باشند اعلام نظرمثبت هیات تشخیص (موضوع ماده 158این قانون ) درفسخ قرارداد کارالزامی است</a:t>
            </a:r>
            <a:r>
              <a:rPr lang="fa-IR" sz="2800" dirty="0">
                <a:effectLst>
                  <a:outerShdw blurRad="38100" dist="38100" dir="2700000" algn="tl">
                    <a:srgbClr val="000000">
                      <a:alpha val="43137"/>
                    </a:srgbClr>
                  </a:outerShdw>
                </a:effectLst>
                <a:cs typeface="B Titr" pitchFamily="2" charset="-78"/>
              </a:rPr>
              <a:t> .</a:t>
            </a:r>
          </a:p>
          <a:p>
            <a:pPr algn="justLow" rtl="1" eaLnBrk="1" hangingPunct="1">
              <a:spcBef>
                <a:spcPct val="50000"/>
              </a:spcBef>
              <a:defRPr/>
            </a:pPr>
            <a:r>
              <a:rPr lang="fa-IR" sz="2800" dirty="0">
                <a:solidFill>
                  <a:srgbClr val="0066FF"/>
                </a:solidFill>
                <a:effectLst>
                  <a:outerShdw blurRad="38100" dist="38100" dir="2700000" algn="tl">
                    <a:srgbClr val="000000">
                      <a:alpha val="43137"/>
                    </a:srgbClr>
                  </a:outerShdw>
                </a:effectLst>
                <a:cs typeface="B Titr" pitchFamily="2" charset="-78"/>
              </a:rPr>
              <a:t>تبصره 2- </a:t>
            </a:r>
            <a:r>
              <a:rPr lang="fa-IR" sz="2800" dirty="0">
                <a:solidFill>
                  <a:schemeClr val="tx2"/>
                </a:solidFill>
                <a:effectLst>
                  <a:outerShdw blurRad="38100" dist="38100" dir="2700000" algn="tl">
                    <a:srgbClr val="000000">
                      <a:alpha val="43137"/>
                    </a:srgbClr>
                  </a:outerShdw>
                </a:effectLst>
                <a:cs typeface="B Titr" pitchFamily="2" charset="-78"/>
              </a:rPr>
              <a:t>موارد قصور ودستورالعمل هاوآیین نامــــــــه های انضباطی</a:t>
            </a:r>
          </a:p>
          <a:p>
            <a:pPr algn="justLow" rtl="1" eaLnBrk="1" hangingPunct="1">
              <a:spcBef>
                <a:spcPct val="50000"/>
              </a:spcBef>
              <a:defRPr/>
            </a:pPr>
            <a:r>
              <a:rPr lang="fa-IR" sz="2800" dirty="0">
                <a:solidFill>
                  <a:schemeClr val="tx2"/>
                </a:solidFill>
                <a:effectLst>
                  <a:outerShdw blurRad="38100" dist="38100" dir="2700000" algn="tl">
                    <a:srgbClr val="000000">
                      <a:alpha val="43137"/>
                    </a:srgbClr>
                  </a:outerShdw>
                </a:effectLst>
                <a:cs typeface="B Titr" pitchFamily="2" charset="-78"/>
              </a:rPr>
              <a:t>            کارگاهها به موجب مقرراتی است که با پیشنهادشورای عالی کار به تصویب وزیر کار اموراجتماعی خواهدرسید .</a:t>
            </a:r>
          </a:p>
        </p:txBody>
      </p:sp>
      <p:sp>
        <p:nvSpPr>
          <p:cNvPr id="6" name="Round Diagonal Corner Rectangle 5">
            <a:extLst>
              <a:ext uri="{FF2B5EF4-FFF2-40B4-BE49-F238E27FC236}">
                <a16:creationId xmlns:a16="http://schemas.microsoft.com/office/drawing/2014/main" id="{99C2FEA1-549A-4646-8800-61D6B585481D}"/>
              </a:ext>
            </a:extLst>
          </p:cNvPr>
          <p:cNvSpPr/>
          <p:nvPr/>
        </p:nvSpPr>
        <p:spPr bwMode="auto">
          <a:xfrm>
            <a:off x="4572000" y="260648"/>
            <a:ext cx="4032448" cy="1224136"/>
          </a:xfrm>
          <a:prstGeom prst="round2DiagRect">
            <a:avLst>
              <a:gd name="adj1" fmla="val 50000"/>
              <a:gd name="adj2" fmla="val 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lgn="r" eaLnBrk="1" hangingPunct="1">
              <a:defRPr/>
            </a:pPr>
            <a:r>
              <a:rPr lang="fa-IR" sz="4000" b="1" dirty="0">
                <a:solidFill>
                  <a:srgbClr val="99FF66"/>
                </a:solidFill>
                <a:cs typeface="B Titr" pitchFamily="2" charset="-78"/>
              </a:rPr>
              <a:t>ادامه</a:t>
            </a:r>
            <a:r>
              <a:rPr lang="fa-IR" sz="6000" b="1" dirty="0">
                <a:solidFill>
                  <a:srgbClr val="99FF66"/>
                </a:solidFill>
                <a:cs typeface="B Titr" pitchFamily="2" charset="-78"/>
              </a:rPr>
              <a:t> ماده</a:t>
            </a:r>
            <a:r>
              <a:rPr lang="fa-IR" sz="5400" dirty="0">
                <a:solidFill>
                  <a:srgbClr val="99FF66"/>
                </a:solidFill>
                <a:cs typeface="B Titr" pitchFamily="2" charset="-78"/>
              </a:rPr>
              <a:t>  </a:t>
            </a:r>
            <a:r>
              <a:rPr lang="fa-IR" sz="6000" b="1" dirty="0">
                <a:solidFill>
                  <a:srgbClr val="99FF66"/>
                </a:solidFill>
                <a:cs typeface="B Titr" pitchFamily="2" charset="-78"/>
              </a:rPr>
              <a:t>27</a:t>
            </a:r>
            <a:endParaRPr lang="fa-IR" sz="6000" dirty="0">
              <a:solidFill>
                <a:srgbClr val="99FF66"/>
              </a:solidFill>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box(in)">
                                      <p:cBhvr>
                                        <p:cTn id="12"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0E8120-9D24-47C3-A3FB-A66EF5E38138}"/>
              </a:ext>
            </a:extLst>
          </p:cNvPr>
          <p:cNvSpPr>
            <a:spLocks noGrp="1"/>
          </p:cNvSpPr>
          <p:nvPr>
            <p:ph type="dt" sz="quarter" idx="10"/>
          </p:nvPr>
        </p:nvSpPr>
        <p:spPr/>
        <p:txBody>
          <a:bodyPr/>
          <a:lstStyle/>
          <a:p>
            <a:pPr>
              <a:defRPr/>
            </a:pPr>
            <a:r>
              <a:rPr lang="en-US"/>
              <a:t>تابستان 1402</a:t>
            </a:r>
          </a:p>
        </p:txBody>
      </p:sp>
      <p:sp>
        <p:nvSpPr>
          <p:cNvPr id="3" name="Footer Placeholder 2">
            <a:extLst>
              <a:ext uri="{FF2B5EF4-FFF2-40B4-BE49-F238E27FC236}">
                <a16:creationId xmlns:a16="http://schemas.microsoft.com/office/drawing/2014/main" id="{C58503D3-F138-4A56-8E92-796A05E8E3AD}"/>
              </a:ext>
            </a:extLst>
          </p:cNvPr>
          <p:cNvSpPr>
            <a:spLocks noGrp="1"/>
          </p:cNvSpPr>
          <p:nvPr>
            <p:ph type="ftr" sz="quarter" idx="11"/>
          </p:nvPr>
        </p:nvSpPr>
        <p:spPr/>
        <p:txBody>
          <a:bodyPr/>
          <a:lstStyle/>
          <a:p>
            <a:pPr>
              <a:defRPr/>
            </a:pPr>
            <a:r>
              <a:rPr lang="fa-IR"/>
              <a:t>جواد برازنده</a:t>
            </a:r>
            <a:endParaRPr lang="en-US"/>
          </a:p>
        </p:txBody>
      </p:sp>
      <p:pic>
        <p:nvPicPr>
          <p:cNvPr id="55300" name="Picture 6">
            <a:extLst>
              <a:ext uri="{FF2B5EF4-FFF2-40B4-BE49-F238E27FC236}">
                <a16:creationId xmlns:a16="http://schemas.microsoft.com/office/drawing/2014/main" id="{275D0761-DBBE-439C-95D8-C0EB4666C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1376363"/>
            <a:ext cx="72421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C375CD-149B-4A07-BB7E-DDF34726AB7A}"/>
              </a:ext>
            </a:extLst>
          </p:cNvPr>
          <p:cNvSpPr>
            <a:spLocks noGrp="1"/>
          </p:cNvSpPr>
          <p:nvPr>
            <p:ph type="dt" sz="quarter" idx="10"/>
          </p:nvPr>
        </p:nvSpPr>
        <p:spPr/>
        <p:txBody>
          <a:bodyPr/>
          <a:lstStyle/>
          <a:p>
            <a:pPr>
              <a:defRPr/>
            </a:pPr>
            <a:r>
              <a:rPr lang="en-US"/>
              <a:t>تابستان 1402</a:t>
            </a:r>
          </a:p>
        </p:txBody>
      </p:sp>
      <p:sp>
        <p:nvSpPr>
          <p:cNvPr id="6" name="Footer Placeholder 5">
            <a:extLst>
              <a:ext uri="{FF2B5EF4-FFF2-40B4-BE49-F238E27FC236}">
                <a16:creationId xmlns:a16="http://schemas.microsoft.com/office/drawing/2014/main" id="{BB75E27A-9E54-478A-AFEA-143454CA4887}"/>
              </a:ext>
            </a:extLst>
          </p:cNvPr>
          <p:cNvSpPr>
            <a:spLocks noGrp="1"/>
          </p:cNvSpPr>
          <p:nvPr>
            <p:ph type="ftr" sz="quarter" idx="11"/>
          </p:nvPr>
        </p:nvSpPr>
        <p:spPr/>
        <p:txBody>
          <a:bodyPr/>
          <a:lstStyle/>
          <a:p>
            <a:pPr>
              <a:defRPr/>
            </a:pPr>
            <a:r>
              <a:rPr lang="fa-IR"/>
              <a:t>جواد برازنده</a:t>
            </a:r>
            <a:endParaRPr lang="en-US"/>
          </a:p>
        </p:txBody>
      </p:sp>
      <p:pic>
        <p:nvPicPr>
          <p:cNvPr id="56324" name="Picture 7">
            <a:extLst>
              <a:ext uri="{FF2B5EF4-FFF2-40B4-BE49-F238E27FC236}">
                <a16:creationId xmlns:a16="http://schemas.microsoft.com/office/drawing/2014/main" id="{0502BF7F-F29A-4B30-A990-C2B70ACFD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927" t="26189" r="3539" b="5177"/>
          <a:stretch>
            <a:fillRect/>
          </a:stretch>
        </p:blipFill>
        <p:spPr bwMode="auto">
          <a:xfrm>
            <a:off x="61913" y="2205038"/>
            <a:ext cx="9082087" cy="41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D8986540-A290-4E25-B91A-500E1C180110}"/>
              </a:ext>
            </a:extLst>
          </p:cNvPr>
          <p:cNvSpPr txBox="1">
            <a:spLocks/>
          </p:cNvSpPr>
          <p:nvPr/>
        </p:nvSpPr>
        <p:spPr bwMode="auto">
          <a:xfrm>
            <a:off x="457200" y="119063"/>
            <a:ext cx="8229600" cy="208915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8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b="1">
                <a:solidFill>
                  <a:schemeClr val="tx2"/>
                </a:solidFill>
                <a:effectLst>
                  <a:outerShdw blurRad="38100" dist="38100" dir="2700000" algn="tl">
                    <a:srgbClr val="000000"/>
                  </a:outerShdw>
                </a:effectLst>
                <a:latin typeface="Times New Roman" pitchFamily="18" charset="0"/>
                <a:cs typeface="Arial" pitchFamily="34" charset="0"/>
              </a:defRPr>
            </a:lvl2pPr>
            <a:lvl3pPr algn="ctr" rtl="0" eaLnBrk="0" fontAlgn="base" hangingPunct="0">
              <a:spcBef>
                <a:spcPct val="0"/>
              </a:spcBef>
              <a:spcAft>
                <a:spcPct val="0"/>
              </a:spcAft>
              <a:defRPr sz="4800" b="1">
                <a:solidFill>
                  <a:schemeClr val="tx2"/>
                </a:solidFill>
                <a:effectLst>
                  <a:outerShdw blurRad="38100" dist="38100" dir="2700000" algn="tl">
                    <a:srgbClr val="000000"/>
                  </a:outerShdw>
                </a:effectLst>
                <a:latin typeface="Times New Roman" pitchFamily="18" charset="0"/>
                <a:cs typeface="Arial" pitchFamily="34" charset="0"/>
              </a:defRPr>
            </a:lvl3pPr>
            <a:lvl4pPr algn="ctr" rtl="0" eaLnBrk="0" fontAlgn="base" hangingPunct="0">
              <a:spcBef>
                <a:spcPct val="0"/>
              </a:spcBef>
              <a:spcAft>
                <a:spcPct val="0"/>
              </a:spcAft>
              <a:defRPr sz="4800" b="1">
                <a:solidFill>
                  <a:schemeClr val="tx2"/>
                </a:solidFill>
                <a:effectLst>
                  <a:outerShdw blurRad="38100" dist="38100" dir="2700000" algn="tl">
                    <a:srgbClr val="000000"/>
                  </a:outerShdw>
                </a:effectLst>
                <a:latin typeface="Times New Roman" pitchFamily="18" charset="0"/>
                <a:cs typeface="Arial" pitchFamily="34" charset="0"/>
              </a:defRPr>
            </a:lvl4pPr>
            <a:lvl5pPr algn="ctr" rtl="0" eaLnBrk="0" fontAlgn="base" hangingPunct="0">
              <a:spcBef>
                <a:spcPct val="0"/>
              </a:spcBef>
              <a:spcAft>
                <a:spcPct val="0"/>
              </a:spcAft>
              <a:defRPr sz="4800" b="1">
                <a:solidFill>
                  <a:schemeClr val="tx2"/>
                </a:solidFill>
                <a:effectLst>
                  <a:outerShdw blurRad="38100" dist="38100" dir="2700000" algn="tl">
                    <a:srgbClr val="000000"/>
                  </a:outerShdw>
                </a:effectLst>
                <a:latin typeface="Times New Roman" pitchFamily="18" charset="0"/>
                <a:cs typeface="Arial" pitchFamily="34" charset="0"/>
              </a:defRPr>
            </a:lvl5pPr>
            <a:lvl6pPr marL="457200" algn="ctr" rtl="0" fontAlgn="base">
              <a:spcBef>
                <a:spcPct val="0"/>
              </a:spcBef>
              <a:spcAft>
                <a:spcPct val="0"/>
              </a:spcAft>
              <a:defRPr sz="4800" b="1">
                <a:solidFill>
                  <a:schemeClr val="tx2"/>
                </a:solidFill>
                <a:effectLst>
                  <a:outerShdw blurRad="38100" dist="38100" dir="2700000" algn="tl">
                    <a:srgbClr val="000000"/>
                  </a:outerShdw>
                </a:effectLst>
                <a:latin typeface="Times New Roman" pitchFamily="18" charset="0"/>
                <a:cs typeface="Arial" pitchFamily="34" charset="0"/>
              </a:defRPr>
            </a:lvl6pPr>
            <a:lvl7pPr marL="914400" algn="ctr" rtl="0" fontAlgn="base">
              <a:spcBef>
                <a:spcPct val="0"/>
              </a:spcBef>
              <a:spcAft>
                <a:spcPct val="0"/>
              </a:spcAft>
              <a:defRPr sz="4800" b="1">
                <a:solidFill>
                  <a:schemeClr val="tx2"/>
                </a:solidFill>
                <a:effectLst>
                  <a:outerShdw blurRad="38100" dist="38100" dir="2700000" algn="tl">
                    <a:srgbClr val="000000"/>
                  </a:outerShdw>
                </a:effectLst>
                <a:latin typeface="Times New Roman" pitchFamily="18" charset="0"/>
                <a:cs typeface="Arial" pitchFamily="34" charset="0"/>
              </a:defRPr>
            </a:lvl7pPr>
            <a:lvl8pPr marL="1371600" algn="ctr" rtl="0" fontAlgn="base">
              <a:spcBef>
                <a:spcPct val="0"/>
              </a:spcBef>
              <a:spcAft>
                <a:spcPct val="0"/>
              </a:spcAft>
              <a:defRPr sz="4800" b="1">
                <a:solidFill>
                  <a:schemeClr val="tx2"/>
                </a:solidFill>
                <a:effectLst>
                  <a:outerShdw blurRad="38100" dist="38100" dir="2700000" algn="tl">
                    <a:srgbClr val="000000"/>
                  </a:outerShdw>
                </a:effectLst>
                <a:latin typeface="Times New Roman" pitchFamily="18" charset="0"/>
                <a:cs typeface="Arial" pitchFamily="34" charset="0"/>
              </a:defRPr>
            </a:lvl8pPr>
            <a:lvl9pPr marL="1828800" algn="ctr" rtl="0" fontAlgn="base">
              <a:spcBef>
                <a:spcPct val="0"/>
              </a:spcBef>
              <a:spcAft>
                <a:spcPct val="0"/>
              </a:spcAft>
              <a:defRPr sz="4800" b="1">
                <a:solidFill>
                  <a:schemeClr val="tx2"/>
                </a:solidFill>
                <a:effectLst>
                  <a:outerShdw blurRad="38100" dist="38100" dir="2700000" algn="tl">
                    <a:srgbClr val="000000"/>
                  </a:outerShdw>
                </a:effectLst>
                <a:latin typeface="Times New Roman" pitchFamily="18" charset="0"/>
                <a:cs typeface="Arial" pitchFamily="34" charset="0"/>
              </a:defRPr>
            </a:lvl9pPr>
          </a:lstStyle>
          <a:p>
            <a:pPr rtl="1">
              <a:defRPr/>
            </a:pPr>
            <a:r>
              <a:rPr lang="fa-IR" sz="3600" kern="0" dirty="0">
                <a:solidFill>
                  <a:srgbClr val="000000"/>
                </a:solidFill>
                <a:effectLst/>
                <a:latin typeface="tahoma" panose="020B0604030504040204" pitchFamily="34" charset="0"/>
                <a:cs typeface="2  Titr" panose="00000700000000000000" pitchFamily="2" charset="-78"/>
              </a:rPr>
              <a:t>مقررات تعیین موارد قصور و نقص دستورالعمل ها و آیین نامه های انضباط کار </a:t>
            </a:r>
            <a:br>
              <a:rPr lang="fa-IR" sz="3600" kern="0" dirty="0">
                <a:solidFill>
                  <a:srgbClr val="000000"/>
                </a:solidFill>
                <a:effectLst/>
                <a:cs typeface="2  Titr" panose="00000700000000000000" pitchFamily="2" charset="-78"/>
              </a:rPr>
            </a:br>
            <a:r>
              <a:rPr lang="fa-IR" sz="3600" kern="0" dirty="0">
                <a:solidFill>
                  <a:srgbClr val="000000"/>
                </a:solidFill>
                <a:effectLst/>
                <a:latin typeface="tahoma" panose="020B0604030504040204" pitchFamily="34" charset="0"/>
                <a:cs typeface="2  Titr" panose="00000700000000000000" pitchFamily="2" charset="-78"/>
              </a:rPr>
              <a:t>در کارگاه ها، موضوع تبصره 2 ماده 27 قانون کار</a:t>
            </a:r>
            <a:r>
              <a:rPr lang="en-US" sz="3600" kern="0" dirty="0">
                <a:solidFill>
                  <a:srgbClr val="000000"/>
                </a:solidFill>
                <a:effectLst/>
                <a:cs typeface="2  Titr" panose="00000700000000000000" pitchFamily="2" charset="-78"/>
              </a:rPr>
              <a:t>.</a:t>
            </a:r>
            <a:endParaRPr lang="en-US" sz="3600" kern="0" dirty="0">
              <a:cs typeface="2  Titr" panose="00000700000000000000" pitchFamily="2" charset="-7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1823-94ED-47A8-99F5-1AD1C791AAE2}"/>
              </a:ext>
            </a:extLst>
          </p:cNvPr>
          <p:cNvSpPr>
            <a:spLocks noGrp="1"/>
          </p:cNvSpPr>
          <p:nvPr>
            <p:ph type="title"/>
          </p:nvPr>
        </p:nvSpPr>
        <p:spPr/>
        <p:txBody>
          <a:bodyPr/>
          <a:lstStyle/>
          <a:p>
            <a:pPr>
              <a:defRPr/>
            </a:pPr>
            <a:r>
              <a:rPr lang="fa-IR" dirty="0"/>
              <a:t>نکته مهم</a:t>
            </a:r>
            <a:endParaRPr lang="en-US" dirty="0"/>
          </a:p>
        </p:txBody>
      </p:sp>
      <p:sp>
        <p:nvSpPr>
          <p:cNvPr id="3" name="Content Placeholder 2">
            <a:extLst>
              <a:ext uri="{FF2B5EF4-FFF2-40B4-BE49-F238E27FC236}">
                <a16:creationId xmlns:a16="http://schemas.microsoft.com/office/drawing/2014/main" id="{0681D955-0984-4584-8E1B-649F0657E707}"/>
              </a:ext>
            </a:extLst>
          </p:cNvPr>
          <p:cNvSpPr>
            <a:spLocks noGrp="1"/>
          </p:cNvSpPr>
          <p:nvPr>
            <p:ph idx="1"/>
          </p:nvPr>
        </p:nvSpPr>
        <p:spPr/>
        <p:txBody>
          <a:bodyPr/>
          <a:lstStyle/>
          <a:p>
            <a:pPr>
              <a:defRPr/>
            </a:pPr>
            <a:r>
              <a:rPr lang="fa-IR" dirty="0">
                <a:cs typeface="2  Titr" panose="00000700000000000000" pitchFamily="2" charset="-78"/>
              </a:rPr>
              <a:t>کارفرما </a:t>
            </a:r>
            <a:r>
              <a:rPr lang="fa-IR" dirty="0" err="1">
                <a:cs typeface="2  Titr" panose="00000700000000000000" pitchFamily="2" charset="-78"/>
              </a:rPr>
              <a:t>نمی</a:t>
            </a:r>
            <a:r>
              <a:rPr lang="fa-IR" dirty="0">
                <a:cs typeface="2  Titr" panose="00000700000000000000" pitchFamily="2" charset="-78"/>
              </a:rPr>
              <a:t> تواند بدون نظر کمیته انضباطی راساً دستور به توبیخ و یا تذکر کارگر را صادر نماید. زیر فعل کارفرما مغایر با آیین نامه انضباطی است.</a:t>
            </a:r>
          </a:p>
          <a:p>
            <a:pPr>
              <a:defRPr/>
            </a:pPr>
            <a:r>
              <a:rPr lang="fa-IR" dirty="0">
                <a:cs typeface="2  Titr" panose="00000700000000000000" pitchFamily="2" charset="-78"/>
              </a:rPr>
              <a:t>کلیه تصمیمات کمیته انضباطی کار(چه از لحاظ ماهوی و چه از لحاظ شکلی) قابل اعتراض در مراجع حل اختلاف می باشد.</a:t>
            </a:r>
            <a:endParaRPr lang="en-US" dirty="0">
              <a:cs typeface="2  Titr" panose="00000700000000000000" pitchFamily="2" charset="-78"/>
            </a:endParaRPr>
          </a:p>
        </p:txBody>
      </p:sp>
      <p:sp>
        <p:nvSpPr>
          <p:cNvPr id="4" name="Date Placeholder 3">
            <a:extLst>
              <a:ext uri="{FF2B5EF4-FFF2-40B4-BE49-F238E27FC236}">
                <a16:creationId xmlns:a16="http://schemas.microsoft.com/office/drawing/2014/main" id="{F69A48F7-20A2-414C-97D7-48B71CC2ED22}"/>
              </a:ext>
            </a:extLst>
          </p:cNvPr>
          <p:cNvSpPr>
            <a:spLocks noGrp="1"/>
          </p:cNvSpPr>
          <p:nvPr>
            <p:ph type="dt" sz="quarter" idx="10"/>
          </p:nvPr>
        </p:nvSpPr>
        <p:spPr/>
        <p:txBody>
          <a:bodyPr/>
          <a:lstStyle/>
          <a:p>
            <a:pPr>
              <a:defRPr/>
            </a:pPr>
            <a:r>
              <a:rPr lang="en-US"/>
              <a:t>تابستان 1402</a:t>
            </a:r>
          </a:p>
        </p:txBody>
      </p:sp>
      <p:sp>
        <p:nvSpPr>
          <p:cNvPr id="5" name="Footer Placeholder 4">
            <a:extLst>
              <a:ext uri="{FF2B5EF4-FFF2-40B4-BE49-F238E27FC236}">
                <a16:creationId xmlns:a16="http://schemas.microsoft.com/office/drawing/2014/main" id="{A1E4CCDE-C181-45FE-8A34-83B28F082A86}"/>
              </a:ext>
            </a:extLst>
          </p:cNvPr>
          <p:cNvSpPr>
            <a:spLocks noGrp="1"/>
          </p:cNvSpPr>
          <p:nvPr>
            <p:ph type="ftr" sz="quarter" idx="11"/>
          </p:nvPr>
        </p:nvSpPr>
        <p:spPr/>
        <p:txBody>
          <a:bodyPr/>
          <a:lstStyle/>
          <a:p>
            <a:pPr>
              <a:defRPr/>
            </a:pPr>
            <a:r>
              <a:rPr lang="fa-IR"/>
              <a:t>جواد برازنده</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1">
            <a:extLst>
              <a:ext uri="{FF2B5EF4-FFF2-40B4-BE49-F238E27FC236}">
                <a16:creationId xmlns:a16="http://schemas.microsoft.com/office/drawing/2014/main" id="{94BFECAD-A9A8-4581-A5CA-53014EF6DA35}"/>
              </a:ext>
            </a:extLst>
          </p:cNvPr>
          <p:cNvSpPr txBox="1">
            <a:spLocks noChangeArrowheads="1"/>
          </p:cNvSpPr>
          <p:nvPr/>
        </p:nvSpPr>
        <p:spPr bwMode="auto">
          <a:xfrm>
            <a:off x="3143250" y="3000375"/>
            <a:ext cx="3214688" cy="584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0"/>
              </a:spcBef>
              <a:buClrTx/>
              <a:buSzTx/>
              <a:buFontTx/>
              <a:buNone/>
            </a:pPr>
            <a:r>
              <a:rPr lang="fa-IR" altLang="fa-IR">
                <a:cs typeface="B Titr" panose="00000700000000000000" pitchFamily="2" charset="-78"/>
              </a:rPr>
              <a:t>خاتمه قرارداد کار</a:t>
            </a:r>
            <a:endParaRPr lang="en-US" altLang="fa-IR">
              <a:cs typeface="B Titr" panose="00000700000000000000" pitchFamily="2" charset="-78"/>
            </a:endParaRPr>
          </a:p>
        </p:txBody>
      </p:sp>
      <p:graphicFrame>
        <p:nvGraphicFramePr>
          <p:cNvPr id="16" name="Diagram 15">
            <a:extLst>
              <a:ext uri="{FF2B5EF4-FFF2-40B4-BE49-F238E27FC236}">
                <a16:creationId xmlns:a16="http://schemas.microsoft.com/office/drawing/2014/main" id="{8F2338CE-2CCD-43DF-9625-8A889376E5CF}"/>
              </a:ext>
            </a:extLst>
          </p:cNvPr>
          <p:cNvGraphicFramePr/>
          <p:nvPr/>
        </p:nvGraphicFramePr>
        <p:xfrm>
          <a:off x="1285852" y="1071546"/>
          <a:ext cx="6953256"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965DA923-994F-4EC0-9451-B1E600D7649D}"/>
              </a:ext>
            </a:extLst>
          </p:cNvPr>
          <p:cNvSpPr txBox="1"/>
          <p:nvPr/>
        </p:nvSpPr>
        <p:spPr>
          <a:xfrm>
            <a:off x="1071538" y="282339"/>
            <a:ext cx="7429552" cy="646331"/>
          </a:xfrm>
          <a:prstGeom prst="rect">
            <a:avLst/>
          </a:prstGeom>
          <a:solidFill>
            <a:srgbClr val="FF3399"/>
          </a:solidFill>
        </p:spPr>
        <p:txBody>
          <a:bodyPr>
            <a:spAutoFit/>
          </a:bodyPr>
          <a:lstStyle/>
          <a:p>
            <a:pPr algn="r" rtl="1" eaLnBrk="1" hangingPunct="1">
              <a:defRPr/>
            </a:pP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Lotus" pitchFamily="2" charset="-78"/>
              </a:rPr>
              <a:t>در صورت خاتمه قرارداد کار، کارفرما مکلف است برای هر سال سابقه و براساس آخرین حقوق  معادل  سی روز حقوق به عنوان مزایای پایان کار به وی پرداخت نماید(31)</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Lotus" pitchFamily="2" charset="-78"/>
            </a:endParaRPr>
          </a:p>
        </p:txBody>
      </p:sp>
      <p:sp>
        <p:nvSpPr>
          <p:cNvPr id="18" name="TextBox 17">
            <a:extLst>
              <a:ext uri="{FF2B5EF4-FFF2-40B4-BE49-F238E27FC236}">
                <a16:creationId xmlns:a16="http://schemas.microsoft.com/office/drawing/2014/main" id="{2C6DEA00-5DB3-4922-81FB-D82D291E9695}"/>
              </a:ext>
            </a:extLst>
          </p:cNvPr>
          <p:cNvSpPr txBox="1"/>
          <p:nvPr/>
        </p:nvSpPr>
        <p:spPr>
          <a:xfrm>
            <a:off x="785786" y="5572140"/>
            <a:ext cx="7500990" cy="923330"/>
          </a:xfrm>
          <a:prstGeom prst="rect">
            <a:avLst/>
          </a:prstGeom>
          <a:solidFill>
            <a:srgbClr val="FF3399"/>
          </a:solidFill>
        </p:spPr>
        <p:txBody>
          <a:bodyPr>
            <a:spAutoFit/>
          </a:bodyPr>
          <a:lstStyle/>
          <a:p>
            <a:pPr algn="just" rtl="1" eaLnBrk="1" hangingPunct="1">
              <a:defRPr/>
            </a:pP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Lotus" pitchFamily="2" charset="-78"/>
              </a:rPr>
              <a:t>هرگاه، كارگر در انجام وظايف محوله قصور ورزد  و آئين نامه هاي انضباطي كارگاه را پس از تذكرات نقض نمايد، كارفرما حق دارد درصورت اعلام نظر مثبت شوراي اسلامي كار پس از تسویه کامل با کارگر، قرار داد كار را فسخ نمايد(27)</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Lotus" pitchFamily="2" charset="-78"/>
            </a:endParaRPr>
          </a:p>
        </p:txBody>
      </p:sp>
      <p:sp>
        <p:nvSpPr>
          <p:cNvPr id="19" name="Rectangle 18">
            <a:extLst>
              <a:ext uri="{FF2B5EF4-FFF2-40B4-BE49-F238E27FC236}">
                <a16:creationId xmlns:a16="http://schemas.microsoft.com/office/drawing/2014/main" id="{446682EE-B095-417A-AF15-04B039850616}"/>
              </a:ext>
            </a:extLst>
          </p:cNvPr>
          <p:cNvSpPr/>
          <p:nvPr/>
        </p:nvSpPr>
        <p:spPr>
          <a:xfrm>
            <a:off x="7164288" y="1450193"/>
            <a:ext cx="1800200" cy="2862322"/>
          </a:xfrm>
          <a:prstGeom prst="rect">
            <a:avLst/>
          </a:prstGeom>
          <a:solidFill>
            <a:srgbClr val="FF3399"/>
          </a:solidFill>
        </p:spPr>
        <p:txBody>
          <a:bodyPr>
            <a:spAutoFit/>
          </a:bodyPr>
          <a:lstStyle/>
          <a:p>
            <a:pPr algn="just" eaLnBrk="1" hangingPunct="1">
              <a:defRPr/>
            </a:pPr>
            <a:r>
              <a:rPr lang="fa-IR" dirty="0">
                <a:ln w="18415" cmpd="sng">
                  <a:solidFill>
                    <a:srgbClr val="FFFFFF"/>
                  </a:solidFill>
                  <a:prstDash val="solid"/>
                </a:ln>
                <a:solidFill>
                  <a:schemeClr val="bg1">
                    <a:lumMod val="50000"/>
                  </a:schemeClr>
                </a:solidFill>
                <a:effectLst>
                  <a:outerShdw blurRad="63500" dir="3600000" algn="tl" rotWithShape="0">
                    <a:srgbClr val="000000">
                      <a:alpha val="70000"/>
                    </a:srgbClr>
                  </a:outerShdw>
                </a:effectLst>
                <a:latin typeface="Arial" pitchFamily="34" charset="0"/>
                <a:cs typeface="B Lotus" pitchFamily="2" charset="-78"/>
              </a:rPr>
              <a:t>اگر خاتمه قرارداد در نتيجه كاهش توانايي هاي جسمي و فكري ناشي از كار كارگر</a:t>
            </a:r>
          </a:p>
          <a:p>
            <a:pPr algn="just" rtl="1" eaLnBrk="1" hangingPunct="1">
              <a:defRPr/>
            </a:pPr>
            <a:r>
              <a:rPr lang="fa-IR" dirty="0">
                <a:ln w="18415" cmpd="sng">
                  <a:solidFill>
                    <a:srgbClr val="FFFFFF"/>
                  </a:solidFill>
                  <a:prstDash val="solid"/>
                </a:ln>
                <a:solidFill>
                  <a:schemeClr val="bg1">
                    <a:lumMod val="50000"/>
                  </a:schemeClr>
                </a:solidFill>
                <a:effectLst>
                  <a:outerShdw blurRad="63500" dir="3600000" algn="tl" rotWithShape="0">
                    <a:srgbClr val="000000">
                      <a:alpha val="70000"/>
                    </a:srgbClr>
                  </a:outerShdw>
                </a:effectLst>
                <a:latin typeface="Arial" pitchFamily="34" charset="0"/>
                <a:cs typeface="B Lotus" pitchFamily="2" charset="-78"/>
              </a:rPr>
              <a:t>باشد، كارفرما مكلف است به نسبت هر سال سابقه خدمت، معادل دو ماه</a:t>
            </a:r>
          </a:p>
          <a:p>
            <a:pPr algn="just" rtl="1" eaLnBrk="1" hangingPunct="1">
              <a:defRPr/>
            </a:pPr>
            <a:r>
              <a:rPr lang="fa-IR" dirty="0">
                <a:ln w="18415" cmpd="sng">
                  <a:solidFill>
                    <a:srgbClr val="FFFFFF"/>
                  </a:solidFill>
                  <a:prstDash val="solid"/>
                </a:ln>
                <a:solidFill>
                  <a:schemeClr val="bg1">
                    <a:lumMod val="50000"/>
                  </a:schemeClr>
                </a:solidFill>
                <a:effectLst>
                  <a:outerShdw blurRad="63500" dir="3600000" algn="tl" rotWithShape="0">
                    <a:srgbClr val="000000">
                      <a:alpha val="70000"/>
                    </a:srgbClr>
                  </a:outerShdw>
                </a:effectLst>
                <a:latin typeface="Arial" pitchFamily="34" charset="0"/>
                <a:cs typeface="B Lotus" pitchFamily="2" charset="-78"/>
              </a:rPr>
              <a:t>آخرين حقوق به وي پرداخت كند(32)</a:t>
            </a:r>
            <a:endParaRPr lang="en-US" dirty="0">
              <a:ln w="18415" cmpd="sng">
                <a:solidFill>
                  <a:srgbClr val="FFFFFF"/>
                </a:solidFill>
                <a:prstDash val="solid"/>
              </a:ln>
              <a:solidFill>
                <a:schemeClr val="bg1">
                  <a:lumMod val="50000"/>
                </a:schemeClr>
              </a:solidFill>
              <a:effectLst>
                <a:outerShdw blurRad="63500" dir="3600000" algn="tl" rotWithShape="0">
                  <a:srgbClr val="000000">
                    <a:alpha val="70000"/>
                  </a:srgbClr>
                </a:outerShdw>
              </a:effectLst>
              <a:latin typeface="Arial" pitchFamily="34" charset="0"/>
              <a:cs typeface="B Lotus" pitchFamily="2" charset="-78"/>
            </a:endParaRPr>
          </a:p>
        </p:txBody>
      </p:sp>
      <p:sp>
        <p:nvSpPr>
          <p:cNvPr id="59399" name="TextBox 19">
            <a:extLst>
              <a:ext uri="{FF2B5EF4-FFF2-40B4-BE49-F238E27FC236}">
                <a16:creationId xmlns:a16="http://schemas.microsoft.com/office/drawing/2014/main" id="{B6B7E00F-52B0-4943-A2EF-2C6BF467D5CC}"/>
              </a:ext>
            </a:extLst>
          </p:cNvPr>
          <p:cNvSpPr txBox="1">
            <a:spLocks noChangeArrowheads="1"/>
          </p:cNvSpPr>
          <p:nvPr/>
        </p:nvSpPr>
        <p:spPr bwMode="auto">
          <a:xfrm>
            <a:off x="8308975" y="5929313"/>
            <a:ext cx="692150" cy="369887"/>
          </a:xfrm>
          <a:prstGeom prst="rect">
            <a:avLst/>
          </a:prstGeom>
          <a:solidFill>
            <a:srgbClr val="A5A23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r>
              <a:rPr lang="fa-IR" altLang="fa-IR" sz="1800">
                <a:cs typeface="B Titr" panose="00000700000000000000" pitchFamily="2" charset="-78"/>
              </a:rPr>
              <a:t>اخراج</a:t>
            </a:r>
            <a:endParaRPr lang="en-US" altLang="fa-IR" sz="1800">
              <a:cs typeface="B Titr" panose="00000700000000000000" pitchFamily="2" charset="-78"/>
            </a:endParaRPr>
          </a:p>
        </p:txBody>
      </p:sp>
      <p:sp>
        <p:nvSpPr>
          <p:cNvPr id="21" name="Rectangle 20">
            <a:extLst>
              <a:ext uri="{FF2B5EF4-FFF2-40B4-BE49-F238E27FC236}">
                <a16:creationId xmlns:a16="http://schemas.microsoft.com/office/drawing/2014/main" id="{E79F1088-E8AF-41E7-A566-1649D45B4936}"/>
              </a:ext>
            </a:extLst>
          </p:cNvPr>
          <p:cNvSpPr/>
          <p:nvPr/>
        </p:nvSpPr>
        <p:spPr>
          <a:xfrm>
            <a:off x="571472" y="2000240"/>
            <a:ext cx="1500166" cy="2308324"/>
          </a:xfrm>
          <a:prstGeom prst="rect">
            <a:avLst/>
          </a:prstGeom>
          <a:solidFill>
            <a:srgbClr val="FF3399"/>
          </a:solidFill>
        </p:spPr>
        <p:txBody>
          <a:bodyPr>
            <a:spAutoFit/>
          </a:bodyPr>
          <a:lstStyle/>
          <a:p>
            <a:pPr algn="just" rtl="1" eaLnBrk="1" hangingPunct="1">
              <a:defRPr/>
            </a:pPr>
            <a:r>
              <a:rPr lang="fa-I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Lotus" pitchFamily="2" charset="-78"/>
              </a:rPr>
              <a:t>هرگاه قرارداد كار براي مدت موقت و يا براي انجام كاري معين، منعقد شده باشد هيچ يك از طرفين به تنهايي حق فسخ آن را ندارد(25)</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B Lotus" pitchFamily="2" charset="-78"/>
            </a:endParaRPr>
          </a:p>
        </p:txBody>
      </p:sp>
      <p:sp>
        <p:nvSpPr>
          <p:cNvPr id="9" name="TextBox 8">
            <a:extLst>
              <a:ext uri="{FF2B5EF4-FFF2-40B4-BE49-F238E27FC236}">
                <a16:creationId xmlns:a16="http://schemas.microsoft.com/office/drawing/2014/main" id="{757A17E3-FA9C-420F-BD42-F63B60425ADA}"/>
              </a:ext>
            </a:extLst>
          </p:cNvPr>
          <p:cNvSpPr txBox="1"/>
          <p:nvPr/>
        </p:nvSpPr>
        <p:spPr>
          <a:xfrm>
            <a:off x="2643188" y="3071813"/>
            <a:ext cx="928687" cy="369887"/>
          </a:xfrm>
          <a:prstGeom prst="rect">
            <a:avLst/>
          </a:prstGeom>
          <a:noFill/>
        </p:spPr>
        <p:txBody>
          <a:bodyPr>
            <a:spAutoFit/>
          </a:bodyPr>
          <a:lstStyle/>
          <a:p>
            <a:pPr algn="r" eaLnBrk="1" hangingPunct="1">
              <a:defRPr/>
            </a:pPr>
            <a:r>
              <a:rPr lang="fa-IR" b="1" dirty="0">
                <a:solidFill>
                  <a:srgbClr val="000000"/>
                </a:solidFill>
                <a:effectLst>
                  <a:outerShdw blurRad="38100" dist="38100" dir="2700000" algn="tl">
                    <a:srgbClr val="000000">
                      <a:alpha val="43137"/>
                    </a:srgbClr>
                  </a:outerShdw>
                </a:effectLst>
                <a:cs typeface="Arial" charset="0"/>
              </a:rPr>
              <a:t>ماده 21</a:t>
            </a:r>
            <a:endParaRPr lang="en-US" b="1" dirty="0">
              <a:solidFill>
                <a:srgbClr val="000000"/>
              </a:solidFill>
              <a:effectLst>
                <a:outerShdw blurRad="38100" dist="38100" dir="2700000" algn="tl">
                  <a:srgbClr val="000000">
                    <a:alpha val="43137"/>
                  </a:srgbClr>
                </a:outerShdw>
              </a:effectLst>
              <a:cs typeface="Arial" charset="0"/>
            </a:endParaRPr>
          </a:p>
        </p:txBody>
      </p:sp>
      <p:sp>
        <p:nvSpPr>
          <p:cNvPr id="10" name="Date Placeholder 9">
            <a:extLst>
              <a:ext uri="{FF2B5EF4-FFF2-40B4-BE49-F238E27FC236}">
                <a16:creationId xmlns:a16="http://schemas.microsoft.com/office/drawing/2014/main" id="{56A0D5BD-8204-44FF-BF77-6C4F5680E823}"/>
              </a:ext>
            </a:extLst>
          </p:cNvPr>
          <p:cNvSpPr>
            <a:spLocks noGrp="1"/>
          </p:cNvSpPr>
          <p:nvPr>
            <p:ph type="dt" sz="quarter" idx="10"/>
          </p:nvPr>
        </p:nvSpPr>
        <p:spPr/>
        <p:txBody>
          <a:bodyPr/>
          <a:lstStyle/>
          <a:p>
            <a:pPr>
              <a:defRPr/>
            </a:pPr>
            <a:r>
              <a:rPr lang="en-US"/>
              <a:t>تابستان 1402</a:t>
            </a:r>
          </a:p>
        </p:txBody>
      </p:sp>
      <p:sp>
        <p:nvSpPr>
          <p:cNvPr id="11" name="Footer Placeholder 10">
            <a:extLst>
              <a:ext uri="{FF2B5EF4-FFF2-40B4-BE49-F238E27FC236}">
                <a16:creationId xmlns:a16="http://schemas.microsoft.com/office/drawing/2014/main" id="{03BD3E05-ADC9-46BA-96A5-6DD558B24A52}"/>
              </a:ext>
            </a:extLst>
          </p:cNvPr>
          <p:cNvSpPr>
            <a:spLocks noGrp="1"/>
          </p:cNvSpPr>
          <p:nvPr>
            <p:ph type="ftr" sz="quarter" idx="11"/>
          </p:nvPr>
        </p:nvSpPr>
        <p:spPr/>
        <p:txBody>
          <a:bodyPr/>
          <a:lstStyle/>
          <a:p>
            <a:pPr>
              <a:defRPr/>
            </a:pPr>
            <a:r>
              <a:rPr lang="fa-IR"/>
              <a:t>جواد برازنده</a:t>
            </a:r>
            <a:endParaRPr lang="en-US"/>
          </a:p>
        </p:txBody>
      </p:sp>
      <p:sp>
        <p:nvSpPr>
          <p:cNvPr id="12" name="Right Arrow 6">
            <a:hlinkClick r:id="rId7" action="ppaction://hlinksldjump"/>
            <a:extLst>
              <a:ext uri="{FF2B5EF4-FFF2-40B4-BE49-F238E27FC236}">
                <a16:creationId xmlns:a16="http://schemas.microsoft.com/office/drawing/2014/main" id="{0018AFCD-01B6-491D-AC7B-4302F6914886}"/>
              </a:ext>
            </a:extLst>
          </p:cNvPr>
          <p:cNvSpPr/>
          <p:nvPr/>
        </p:nvSpPr>
        <p:spPr>
          <a:xfrm>
            <a:off x="515888" y="4564598"/>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4E2C808B-5668-4217-B6EF-B355BFBDCE05}"/>
              </a:ext>
            </a:extLst>
          </p:cNvPr>
          <p:cNvSpPr>
            <a:spLocks noGrp="1"/>
          </p:cNvSpPr>
          <p:nvPr>
            <p:ph type="title"/>
          </p:nvPr>
        </p:nvSpPr>
        <p:spPr>
          <a:xfrm>
            <a:off x="6215062" y="4690880"/>
            <a:ext cx="2786063" cy="845541"/>
          </a:xfrm>
        </p:spPr>
        <p:txBody>
          <a:bodyPr>
            <a:normAutofit/>
          </a:bodyPr>
          <a:lstStyle/>
          <a:p>
            <a:pPr defTabSz="912813" eaLnBrk="1" hangingPunct="1">
              <a:defRPr/>
            </a:pPr>
            <a:r>
              <a:rPr lang="ar-SA" sz="2400" dirty="0">
                <a:cs typeface="B Titr" pitchFamily="2" charset="-78"/>
              </a:rPr>
              <a:t>ماده‌ </a:t>
            </a:r>
            <a:r>
              <a:rPr lang="fa-IR" sz="2400" dirty="0">
                <a:cs typeface="B Titr" pitchFamily="2" charset="-78"/>
              </a:rPr>
              <a:t>70 تامین اجتماعی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8BDE-865E-4907-BE17-5FE7A3F27073}"/>
              </a:ext>
            </a:extLst>
          </p:cNvPr>
          <p:cNvSpPr>
            <a:spLocks noGrp="1"/>
          </p:cNvSpPr>
          <p:nvPr>
            <p:ph type="title"/>
          </p:nvPr>
        </p:nvSpPr>
        <p:spPr>
          <a:xfrm>
            <a:off x="468313" y="333375"/>
            <a:ext cx="8229600" cy="1143000"/>
          </a:xfrm>
        </p:spPr>
        <p:txBody>
          <a:bodyPr>
            <a:normAutofit fontScale="90000"/>
          </a:bodyPr>
          <a:lstStyle/>
          <a:p>
            <a:pPr eaLnBrk="1" fontAlgn="auto" hangingPunct="1">
              <a:spcAft>
                <a:spcPts val="0"/>
              </a:spcAft>
              <a:defRPr/>
            </a:pPr>
            <a:r>
              <a:rPr lang="fa-IR" sz="8800" dirty="0"/>
              <a:t>عوامل زیان آور</a:t>
            </a:r>
          </a:p>
        </p:txBody>
      </p:sp>
      <p:sp>
        <p:nvSpPr>
          <p:cNvPr id="5" name="Footer Placeholder 4">
            <a:extLst>
              <a:ext uri="{FF2B5EF4-FFF2-40B4-BE49-F238E27FC236}">
                <a16:creationId xmlns:a16="http://schemas.microsoft.com/office/drawing/2014/main" id="{AAD2DDCA-C95D-47CA-83D5-98592DF57B3D}"/>
              </a:ext>
            </a:extLst>
          </p:cNvPr>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6" name="Title 1">
            <a:extLst>
              <a:ext uri="{FF2B5EF4-FFF2-40B4-BE49-F238E27FC236}">
                <a16:creationId xmlns:a16="http://schemas.microsoft.com/office/drawing/2014/main" id="{806FB502-3962-44F9-9CB1-519C30C9EE30}"/>
              </a:ext>
            </a:extLst>
          </p:cNvPr>
          <p:cNvSpPr txBox="1">
            <a:spLocks/>
          </p:cNvSpPr>
          <p:nvPr/>
        </p:nvSpPr>
        <p:spPr bwMode="auto">
          <a:xfrm>
            <a:off x="611188" y="4797425"/>
            <a:ext cx="8229600" cy="1143000"/>
          </a:xfrm>
          <a:prstGeom prst="rect">
            <a:avLst/>
          </a:prstGeom>
          <a:noFill/>
          <a:ln w="9525">
            <a:noFill/>
            <a:miter lim="800000"/>
            <a:headEnd/>
            <a:tailEnd/>
          </a:ln>
          <a:effectLst/>
        </p:spPr>
        <p:txBody>
          <a:bodyPr anchor="ctr"/>
          <a:lstStyle/>
          <a:p>
            <a:pPr algn="ctr" eaLnBrk="0" hangingPunct="0">
              <a:defRPr/>
            </a:pPr>
            <a:r>
              <a:rPr lang="fa-IR" sz="19900" b="1" kern="0" dirty="0">
                <a:solidFill>
                  <a:schemeClr val="tx2"/>
                </a:solidFill>
                <a:effectLst>
                  <a:outerShdw blurRad="38100" dist="38100" dir="2700000" algn="tl">
                    <a:srgbClr val="000000"/>
                  </a:outerShdw>
                </a:effectLst>
                <a:latin typeface="+mj-lt"/>
                <a:ea typeface="+mj-ea"/>
                <a:cs typeface="+mj-cs"/>
              </a:rPr>
              <a:t>بیماری</a:t>
            </a:r>
          </a:p>
        </p:txBody>
      </p:sp>
      <p:sp>
        <p:nvSpPr>
          <p:cNvPr id="7" name="Down Arrow 6">
            <a:extLst>
              <a:ext uri="{FF2B5EF4-FFF2-40B4-BE49-F238E27FC236}">
                <a16:creationId xmlns:a16="http://schemas.microsoft.com/office/drawing/2014/main" id="{B3B0FB40-6F05-43DC-9996-7942C6382070}"/>
              </a:ext>
            </a:extLst>
          </p:cNvPr>
          <p:cNvSpPr/>
          <p:nvPr/>
        </p:nvSpPr>
        <p:spPr>
          <a:xfrm>
            <a:off x="3203848" y="2276872"/>
            <a:ext cx="2439722" cy="1493358"/>
          </a:xfrm>
          <a:prstGeom prst="down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4">
            <a:extLst>
              <a:ext uri="{FF2B5EF4-FFF2-40B4-BE49-F238E27FC236}">
                <a16:creationId xmlns:a16="http://schemas.microsoft.com/office/drawing/2014/main" id="{62F6831F-9233-4C12-B5D9-5AF9D308A780}"/>
              </a:ext>
            </a:extLst>
          </p:cNvPr>
          <p:cNvSpPr>
            <a:spLocks noChangeArrowheads="1"/>
          </p:cNvSpPr>
          <p:nvPr/>
        </p:nvSpPr>
        <p:spPr bwMode="auto">
          <a:xfrm>
            <a:off x="2916238" y="4076700"/>
            <a:ext cx="3044825"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altLang="en-US" sz="25000">
                <a:solidFill>
                  <a:schemeClr val="tx2"/>
                </a:solidFill>
              </a:rPr>
              <a:t>؟</a:t>
            </a:r>
            <a:endParaRPr lang="en-US" altLang="en-US" sz="25000">
              <a:solidFill>
                <a:schemeClr val="tx2"/>
              </a:solidFill>
            </a:endParaRPr>
          </a:p>
        </p:txBody>
      </p:sp>
      <p:sp>
        <p:nvSpPr>
          <p:cNvPr id="9" name="Down Arrow 8">
            <a:extLst>
              <a:ext uri="{FF2B5EF4-FFF2-40B4-BE49-F238E27FC236}">
                <a16:creationId xmlns:a16="http://schemas.microsoft.com/office/drawing/2014/main" id="{9104B02B-F085-4AAE-9567-A425B9DEA9AA}"/>
              </a:ext>
            </a:extLst>
          </p:cNvPr>
          <p:cNvSpPr/>
          <p:nvPr/>
        </p:nvSpPr>
        <p:spPr>
          <a:xfrm rot="10800000">
            <a:off x="3275856" y="2564904"/>
            <a:ext cx="2439722" cy="1493358"/>
          </a:xfrm>
          <a:prstGeom prst="down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66FF"/>
              </a:solidFill>
            </a:endParaRPr>
          </a:p>
        </p:txBody>
      </p:sp>
      <p:sp>
        <p:nvSpPr>
          <p:cNvPr id="10" name="Rectangle 4">
            <a:extLst>
              <a:ext uri="{FF2B5EF4-FFF2-40B4-BE49-F238E27FC236}">
                <a16:creationId xmlns:a16="http://schemas.microsoft.com/office/drawing/2014/main" id="{66EE9FC4-17BD-4B5A-855B-78600A4A881D}"/>
              </a:ext>
            </a:extLst>
          </p:cNvPr>
          <p:cNvSpPr>
            <a:spLocks noChangeArrowheads="1"/>
          </p:cNvSpPr>
          <p:nvPr/>
        </p:nvSpPr>
        <p:spPr bwMode="auto">
          <a:xfrm>
            <a:off x="2916238" y="260350"/>
            <a:ext cx="3024187"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altLang="en-US" sz="25000">
                <a:solidFill>
                  <a:schemeClr val="tx2"/>
                </a:solidFill>
              </a:rPr>
              <a:t>؟</a:t>
            </a:r>
            <a:endParaRPr lang="en-US" altLang="en-US" sz="25000">
              <a:solidFill>
                <a:schemeClr val="tx2"/>
              </a:solidFill>
            </a:endParaRPr>
          </a:p>
        </p:txBody>
      </p:sp>
      <p:sp>
        <p:nvSpPr>
          <p:cNvPr id="13" name="Title 1">
            <a:extLst>
              <a:ext uri="{FF2B5EF4-FFF2-40B4-BE49-F238E27FC236}">
                <a16:creationId xmlns:a16="http://schemas.microsoft.com/office/drawing/2014/main" id="{8AD34554-8678-4B6A-828C-2B686A0B5C4D}"/>
              </a:ext>
            </a:extLst>
          </p:cNvPr>
          <p:cNvSpPr txBox="1">
            <a:spLocks/>
          </p:cNvSpPr>
          <p:nvPr/>
        </p:nvSpPr>
        <p:spPr bwMode="auto">
          <a:xfrm>
            <a:off x="611188" y="4868863"/>
            <a:ext cx="8229600" cy="1143000"/>
          </a:xfrm>
          <a:prstGeom prst="rect">
            <a:avLst/>
          </a:prstGeom>
          <a:noFill/>
          <a:ln w="9525">
            <a:noFill/>
            <a:miter lim="800000"/>
            <a:headEnd/>
            <a:tailEnd/>
          </a:ln>
          <a:effectLst/>
        </p:spPr>
        <p:txBody>
          <a:bodyPr anchor="ctr"/>
          <a:lstStyle/>
          <a:p>
            <a:pPr algn="ctr" eaLnBrk="0" hangingPunct="0">
              <a:defRPr/>
            </a:pPr>
            <a:r>
              <a:rPr lang="fa-IR" sz="19900" b="1" kern="0" dirty="0">
                <a:solidFill>
                  <a:schemeClr val="tx2"/>
                </a:solidFill>
                <a:effectLst>
                  <a:outerShdw blurRad="38100" dist="38100" dir="2700000" algn="tl">
                    <a:srgbClr val="000000"/>
                  </a:outerShdw>
                </a:effectLst>
                <a:latin typeface="+mj-lt"/>
                <a:ea typeface="+mj-ea"/>
                <a:cs typeface="+mj-cs"/>
              </a:rPr>
              <a:t>بیماری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6" presetClass="emph" presetSubtype="0" fill="hold" grpId="1" nodeType="afterEffect">
                                  <p:stCondLst>
                                    <p:cond delay="0"/>
                                  </p:stCondLst>
                                  <p:childTnLst>
                                    <p:animScale>
                                      <p:cBhvr>
                                        <p:cTn id="10" dur="2000" fill="hold"/>
                                        <p:tgtEl>
                                          <p:spTgt spid="2"/>
                                        </p:tgtEl>
                                      </p:cBhvr>
                                      <p:by x="150000" y="150000"/>
                                    </p:animScale>
                                  </p:childTnLst>
                                </p:cTn>
                              </p:par>
                            </p:childTnLst>
                          </p:cTn>
                        </p:par>
                        <p:par>
                          <p:cTn id="11" fill="hold" nodeType="afterGroup">
                            <p:stCondLst>
                              <p:cond delay="2500"/>
                            </p:stCondLst>
                            <p:childTnLst>
                              <p:par>
                                <p:cTn id="12" presetID="4"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in)">
                                      <p:cBhvr>
                                        <p:cTn id="14" dur="5000"/>
                                        <p:tgtEl>
                                          <p:spTgt spid="7"/>
                                        </p:tgtEl>
                                      </p:cBhvr>
                                    </p:animEffect>
                                  </p:childTnLst>
                                </p:cTn>
                              </p:par>
                            </p:childTnLst>
                          </p:cTn>
                        </p:par>
                        <p:par>
                          <p:cTn id="15" fill="hold" nodeType="afterGroup">
                            <p:stCondLst>
                              <p:cond delay="7500"/>
                            </p:stCondLst>
                            <p:childTnLst>
                              <p:par>
                                <p:cTn id="16" presetID="5"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1" nodeType="clickEffect">
                                  <p:stCondLst>
                                    <p:cond delay="0"/>
                                  </p:stCondLst>
                                  <p:childTnLst>
                                    <p:animEffect transition="out" filter="blinds(horizontal)">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par>
                          <p:cTn id="24" fill="hold" nodeType="afterGroup">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0"/>
                                        <p:tgtEl>
                                          <p:spTgt spid="6"/>
                                        </p:tgtEl>
                                      </p:cBhvr>
                                    </p:animEffect>
                                  </p:childTnLst>
                                </p:cTn>
                              </p:par>
                            </p:childTnLst>
                          </p:cTn>
                        </p:par>
                        <p:par>
                          <p:cTn id="28" fill="hold" nodeType="afterGroup">
                            <p:stCondLst>
                              <p:cond delay="5500"/>
                            </p:stCondLst>
                            <p:childTnLst>
                              <p:par>
                                <p:cTn id="29" presetID="3" presetClass="exit" presetSubtype="10" fill="hold" grpId="1" nodeType="afterEffect">
                                  <p:stCondLst>
                                    <p:cond delay="0"/>
                                  </p:stCondLst>
                                  <p:childTnLst>
                                    <p:animEffect transition="out" filter="blinds(horizontal)">
                                      <p:cBhvr>
                                        <p:cTn id="30" dur="5000"/>
                                        <p:tgtEl>
                                          <p:spTgt spid="6"/>
                                        </p:tgtEl>
                                      </p:cBhvr>
                                    </p:animEffect>
                                    <p:set>
                                      <p:cBhvr>
                                        <p:cTn id="31" dur="1" fill="hold">
                                          <p:stCondLst>
                                            <p:cond delay="4999"/>
                                          </p:stCondLst>
                                        </p:cTn>
                                        <p:tgtEl>
                                          <p:spTgt spid="6"/>
                                        </p:tgtEl>
                                        <p:attrNameLst>
                                          <p:attrName>style.visibility</p:attrName>
                                        </p:attrNameLst>
                                      </p:cBhvr>
                                      <p:to>
                                        <p:strVal val="hidden"/>
                                      </p:to>
                                    </p:set>
                                  </p:childTnLst>
                                </p:cTn>
                              </p:par>
                            </p:childTnLst>
                          </p:cTn>
                        </p:par>
                        <p:par>
                          <p:cTn id="32" fill="hold" nodeType="afterGroup">
                            <p:stCondLst>
                              <p:cond delay="10500"/>
                            </p:stCondLst>
                            <p:childTnLst>
                              <p:par>
                                <p:cTn id="33" presetID="3" presetClass="exit" presetSubtype="10" fill="hold" nodeType="afterEffect">
                                  <p:stCondLst>
                                    <p:cond delay="0"/>
                                  </p:stCondLst>
                                  <p:childTnLst>
                                    <p:animEffect transition="out" filter="blinds(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nodeType="afterGroup">
                            <p:stCondLst>
                              <p:cond delay="11000"/>
                            </p:stCondLst>
                            <p:childTnLst>
                              <p:par>
                                <p:cTn id="37" presetID="3" presetClass="exit" presetSubtype="10" fill="hold" grpId="2" nodeType="afterEffect">
                                  <p:stCondLst>
                                    <p:cond delay="0"/>
                                  </p:stCondLst>
                                  <p:childTnLst>
                                    <p:animEffect transition="out" filter="blinds(horizontal)">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childTnLst>
                          </p:cTn>
                        </p:par>
                        <p:par>
                          <p:cTn id="40" fill="hold" nodeType="afterGroup">
                            <p:stCondLst>
                              <p:cond delay="11500"/>
                            </p:stCondLst>
                            <p:childTnLst>
                              <p:par>
                                <p:cTn id="41" presetID="3" presetClass="entr" presetSubtype="1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0"/>
                                        <p:tgtEl>
                                          <p:spTgt spid="13"/>
                                        </p:tgtEl>
                                      </p:cBhvr>
                                    </p:animEffect>
                                  </p:childTnLst>
                                </p:cTn>
                              </p:par>
                            </p:childTnLst>
                          </p:cTn>
                        </p:par>
                        <p:par>
                          <p:cTn id="44" fill="hold" nodeType="afterGroup">
                            <p:stCondLst>
                              <p:cond delay="16500"/>
                            </p:stCondLst>
                            <p:childTnLst>
                              <p:par>
                                <p:cTn id="45" presetID="3" presetClass="entr" presetSubtype="1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0"/>
                                        <p:tgtEl>
                                          <p:spTgt spid="9"/>
                                        </p:tgtEl>
                                      </p:cBhvr>
                                    </p:animEffect>
                                  </p:childTnLst>
                                </p:cTn>
                              </p:par>
                            </p:childTnLst>
                          </p:cTn>
                        </p:par>
                        <p:par>
                          <p:cTn id="48" fill="hold" nodeType="afterGroup">
                            <p:stCondLst>
                              <p:cond delay="21500"/>
                            </p:stCondLst>
                            <p:childTnLst>
                              <p:par>
                                <p:cTn id="49" presetID="3" presetClass="entr" presetSubtype="1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linds(horizontal)">
                                      <p:cBhvr>
                                        <p:cTn id="51" dur="5000"/>
                                        <p:tgtEl>
                                          <p:spTgt spid="1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xit" presetSubtype="10" fill="hold" grpId="1" nodeType="clickEffect">
                                  <p:stCondLst>
                                    <p:cond delay="0"/>
                                  </p:stCondLst>
                                  <p:childTnLst>
                                    <p:animEffect transition="out" filter="blinds(horizontal)">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par>
                          <p:cTn id="57" fill="hold" nodeType="afterGroup">
                            <p:stCondLst>
                              <p:cond delay="500"/>
                            </p:stCondLst>
                            <p:childTnLst>
                              <p:par>
                                <p:cTn id="58" presetID="3" presetClass="entr" presetSubtype="10" fill="hold" grpId="3"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linds(horizontal)">
                                      <p:cBhvr>
                                        <p:cTn id="6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6" grpId="0"/>
      <p:bldP spid="6" grpId="1"/>
      <p:bldP spid="8" grpId="0"/>
      <p:bldP spid="8" grpId="1"/>
      <p:bldP spid="10" grpId="0"/>
      <p:bldP spid="10" grpId="1"/>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7709F3-3171-457C-9B21-DBCADED2260F}"/>
              </a:ext>
            </a:extLst>
          </p:cNvPr>
          <p:cNvSpPr>
            <a:spLocks noGrp="1"/>
          </p:cNvSpPr>
          <p:nvPr>
            <p:ph idx="1"/>
          </p:nvPr>
        </p:nvSpPr>
        <p:spPr>
          <a:xfrm>
            <a:off x="107950" y="1600200"/>
            <a:ext cx="8856663" cy="4276725"/>
          </a:xfrm>
        </p:spPr>
        <p:txBody>
          <a:bodyPr/>
          <a:lstStyle/>
          <a:p>
            <a:pPr marL="0" indent="0">
              <a:buFont typeface="Wingdings" panose="05000000000000000000" pitchFamily="2" charset="2"/>
              <a:buNone/>
              <a:defRPr/>
            </a:pPr>
            <a:r>
              <a:rPr lang="fa-IR" dirty="0">
                <a:cs typeface="B Titr" panose="00000700000000000000" pitchFamily="2" charset="-78"/>
              </a:rPr>
              <a:t>برای صیانت نیروی انسانی و منابع مادی کشور رعایت </a:t>
            </a:r>
            <a:r>
              <a:rPr lang="fa-IR" dirty="0" err="1">
                <a:cs typeface="B Titr" panose="00000700000000000000" pitchFamily="2" charset="-78"/>
              </a:rPr>
              <a:t>دستورالعمل‌هایی</a:t>
            </a:r>
            <a:r>
              <a:rPr lang="fa-IR" dirty="0">
                <a:cs typeface="B Titr" panose="00000700000000000000" pitchFamily="2" charset="-78"/>
              </a:rPr>
              <a:t> که از طریق شورای عالی حفاظت فنی (‌جهت تأمین </a:t>
            </a:r>
            <a:r>
              <a:rPr lang="fa-IR" dirty="0" err="1">
                <a:cs typeface="B Titr" panose="00000700000000000000" pitchFamily="2" charset="-78"/>
              </a:rPr>
              <a:t>حفاظت‌فنی</a:t>
            </a:r>
            <a:r>
              <a:rPr lang="fa-IR" dirty="0">
                <a:cs typeface="B Titr" panose="00000700000000000000" pitchFamily="2" charset="-78"/>
              </a:rPr>
              <a:t>) و وزارت بهداشت، درمان و آموزش پزشکی (‌جهت جلوگیری از بیماری </a:t>
            </a:r>
            <a:r>
              <a:rPr lang="fa-IR" dirty="0" err="1">
                <a:cs typeface="B Titr" panose="00000700000000000000" pitchFamily="2" charset="-78"/>
              </a:rPr>
              <a:t>حرفه‌ای</a:t>
            </a:r>
            <a:r>
              <a:rPr lang="fa-IR" dirty="0">
                <a:cs typeface="B Titr" panose="00000700000000000000" pitchFamily="2" charset="-78"/>
              </a:rPr>
              <a:t> و تأمین بهداشت کار و کارگر و محیط کار) تدوین </a:t>
            </a:r>
            <a:r>
              <a:rPr lang="fa-IR" dirty="0" err="1">
                <a:cs typeface="B Titr" panose="00000700000000000000" pitchFamily="2" charset="-78"/>
              </a:rPr>
              <a:t>می‌شود</a:t>
            </a:r>
            <a:r>
              <a:rPr lang="fa-IR" dirty="0">
                <a:cs typeface="B Titr" panose="00000700000000000000" pitchFamily="2" charset="-78"/>
              </a:rPr>
              <a:t>، </a:t>
            </a:r>
            <a:r>
              <a:rPr lang="fa-IR" dirty="0" err="1">
                <a:cs typeface="B Titr" panose="00000700000000000000" pitchFamily="2" charset="-78"/>
              </a:rPr>
              <a:t>برای‌کلیه</a:t>
            </a:r>
            <a:r>
              <a:rPr lang="fa-IR" dirty="0">
                <a:cs typeface="B Titr" panose="00000700000000000000" pitchFamily="2" charset="-78"/>
              </a:rPr>
              <a:t> </a:t>
            </a:r>
            <a:r>
              <a:rPr lang="fa-IR" dirty="0" err="1">
                <a:cs typeface="B Titr" panose="00000700000000000000" pitchFamily="2" charset="-78"/>
              </a:rPr>
              <a:t>کارگاه‌ها</a:t>
            </a:r>
            <a:r>
              <a:rPr lang="fa-IR" dirty="0">
                <a:cs typeface="B Titr" panose="00000700000000000000" pitchFamily="2" charset="-78"/>
              </a:rPr>
              <a:t>، </a:t>
            </a:r>
            <a:r>
              <a:rPr lang="fa-IR" dirty="0" err="1">
                <a:cs typeface="B Titr" panose="00000700000000000000" pitchFamily="2" charset="-78"/>
              </a:rPr>
              <a:t>کارفرمایان</a:t>
            </a:r>
            <a:r>
              <a:rPr lang="fa-IR" dirty="0">
                <a:cs typeface="B Titr" panose="00000700000000000000" pitchFamily="2" charset="-78"/>
              </a:rPr>
              <a:t>، کارگران و کارآموزان </a:t>
            </a:r>
            <a:r>
              <a:rPr lang="fa-IR" dirty="0" err="1">
                <a:cs typeface="B Titr" panose="00000700000000000000" pitchFamily="2" charset="-78"/>
              </a:rPr>
              <a:t>الزامی</a:t>
            </a:r>
            <a:r>
              <a:rPr lang="fa-IR" dirty="0">
                <a:cs typeface="B Titr" panose="00000700000000000000" pitchFamily="2" charset="-78"/>
              </a:rPr>
              <a:t> است.</a:t>
            </a:r>
            <a:br>
              <a:rPr lang="fa-IR" dirty="0">
                <a:cs typeface="B Titr" panose="00000700000000000000" pitchFamily="2" charset="-78"/>
              </a:rPr>
            </a:br>
            <a:r>
              <a:rPr lang="fa-IR" dirty="0">
                <a:cs typeface="B Titr" panose="00000700000000000000" pitchFamily="2" charset="-78"/>
              </a:rPr>
              <a:t>‌تبصره – </a:t>
            </a:r>
            <a:r>
              <a:rPr lang="fa-IR" dirty="0" err="1">
                <a:cs typeface="B Titr" panose="00000700000000000000" pitchFamily="2" charset="-78"/>
              </a:rPr>
              <a:t>کارگاه‌های</a:t>
            </a:r>
            <a:r>
              <a:rPr lang="fa-IR" dirty="0">
                <a:cs typeface="B Titr" panose="00000700000000000000" pitchFamily="2" charset="-78"/>
              </a:rPr>
              <a:t> خانوادگی نیز مشمول مقررات این فصل بوده و مکلف به رعایت اصول فنی و بهداشت کار </a:t>
            </a:r>
            <a:r>
              <a:rPr lang="fa-IR" dirty="0" err="1">
                <a:cs typeface="B Titr" panose="00000700000000000000" pitchFamily="2" charset="-78"/>
              </a:rPr>
              <a:t>می‌باشند</a:t>
            </a:r>
            <a:r>
              <a:rPr lang="fa-IR" dirty="0">
                <a:cs typeface="B Titr" panose="00000700000000000000" pitchFamily="2" charset="-78"/>
              </a:rPr>
              <a:t>.</a:t>
            </a:r>
            <a:endParaRPr lang="en-US" dirty="0">
              <a:cs typeface="B Titr" panose="00000700000000000000" pitchFamily="2" charset="-78"/>
            </a:endParaRPr>
          </a:p>
        </p:txBody>
      </p:sp>
      <p:sp>
        <p:nvSpPr>
          <p:cNvPr id="4" name="Date Placeholder 3">
            <a:extLst>
              <a:ext uri="{FF2B5EF4-FFF2-40B4-BE49-F238E27FC236}">
                <a16:creationId xmlns:a16="http://schemas.microsoft.com/office/drawing/2014/main" id="{F1CC556B-1F23-420A-AA9B-6E55FC16D3B6}"/>
              </a:ext>
            </a:extLst>
          </p:cNvPr>
          <p:cNvSpPr>
            <a:spLocks noGrp="1"/>
          </p:cNvSpPr>
          <p:nvPr>
            <p:ph type="dt" sz="quarter" idx="10"/>
          </p:nvPr>
        </p:nvSpPr>
        <p:spPr/>
        <p:txBody>
          <a:bodyPr/>
          <a:lstStyle/>
          <a:p>
            <a:pPr>
              <a:defRPr/>
            </a:pPr>
            <a:r>
              <a:rPr lang="en-US"/>
              <a:t>تابستان 1402</a:t>
            </a:r>
          </a:p>
        </p:txBody>
      </p:sp>
      <p:sp>
        <p:nvSpPr>
          <p:cNvPr id="5" name="Footer Placeholder 4">
            <a:extLst>
              <a:ext uri="{FF2B5EF4-FFF2-40B4-BE49-F238E27FC236}">
                <a16:creationId xmlns:a16="http://schemas.microsoft.com/office/drawing/2014/main" id="{7D64A4CC-B79B-4C8B-8554-BF04DE182467}"/>
              </a:ext>
            </a:extLst>
          </p:cNvPr>
          <p:cNvSpPr>
            <a:spLocks noGrp="1"/>
          </p:cNvSpPr>
          <p:nvPr>
            <p:ph type="ftr" sz="quarter" idx="11"/>
          </p:nvPr>
        </p:nvSpPr>
        <p:spPr/>
        <p:txBody>
          <a:bodyPr/>
          <a:lstStyle/>
          <a:p>
            <a:pPr>
              <a:defRPr/>
            </a:pPr>
            <a:r>
              <a:rPr lang="fa-IR"/>
              <a:t>جواد برازنده</a:t>
            </a:r>
            <a:endParaRPr lang="en-US"/>
          </a:p>
        </p:txBody>
      </p:sp>
      <p:sp>
        <p:nvSpPr>
          <p:cNvPr id="6" name="Round Diagonal Corner Rectangle 5">
            <a:extLst>
              <a:ext uri="{FF2B5EF4-FFF2-40B4-BE49-F238E27FC236}">
                <a16:creationId xmlns:a16="http://schemas.microsoft.com/office/drawing/2014/main" id="{E2C65E78-0433-4728-8DAA-26BB9A05FC1D}"/>
              </a:ext>
            </a:extLst>
          </p:cNvPr>
          <p:cNvSpPr/>
          <p:nvPr/>
        </p:nvSpPr>
        <p:spPr bwMode="auto">
          <a:xfrm>
            <a:off x="6660232" y="188640"/>
            <a:ext cx="1872208" cy="936104"/>
          </a:xfrm>
          <a:prstGeom prst="round2DiagRect">
            <a:avLst>
              <a:gd name="adj1" fmla="val 50000"/>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eaLnBrk="1" hangingPunct="1">
              <a:defRPr/>
            </a:pPr>
            <a:r>
              <a:rPr lang="fa-IR" sz="3200" b="1" dirty="0">
                <a:solidFill>
                  <a:srgbClr val="99FF66"/>
                </a:solidFill>
                <a:effectLst>
                  <a:outerShdw blurRad="38100" dist="38100" dir="2700000" algn="tl">
                    <a:srgbClr val="000000">
                      <a:alpha val="43137"/>
                    </a:srgbClr>
                  </a:outerShdw>
                </a:effectLst>
                <a:cs typeface="B Titr" pitchFamily="2" charset="-78"/>
              </a:rPr>
              <a:t>ماده 85</a:t>
            </a:r>
            <a:endParaRPr lang="en-US" sz="3200" b="1" dirty="0">
              <a:solidFill>
                <a:srgbClr val="99FF66"/>
              </a:solidFill>
              <a:effectLst>
                <a:outerShdw blurRad="38100" dist="38100" dir="2700000" algn="tl">
                  <a:srgbClr val="000000">
                    <a:alpha val="43137"/>
                  </a:srgbClr>
                </a:outerShdw>
              </a:effectLst>
              <a:cs typeface="B Titr" pitchFamily="2" charset="-78"/>
            </a:endParaRPr>
          </a:p>
        </p:txBody>
      </p:sp>
      <p:sp>
        <p:nvSpPr>
          <p:cNvPr id="7" name="Right Arrow 6">
            <a:hlinkClick r:id="rId2" action="ppaction://hlinksldjump"/>
            <a:extLst>
              <a:ext uri="{FF2B5EF4-FFF2-40B4-BE49-F238E27FC236}">
                <a16:creationId xmlns:a16="http://schemas.microsoft.com/office/drawing/2014/main" id="{194FE7B9-94E0-40CE-9606-FF3F45E09F1F}"/>
              </a:ext>
            </a:extLst>
          </p:cNvPr>
          <p:cNvSpPr/>
          <p:nvPr/>
        </p:nvSpPr>
        <p:spPr>
          <a:xfrm>
            <a:off x="2086501" y="5648902"/>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F4C02C-A6F0-4FCC-B5B1-98CE70D98C4A}"/>
              </a:ext>
            </a:extLst>
          </p:cNvPr>
          <p:cNvSpPr/>
          <p:nvPr/>
        </p:nvSpPr>
        <p:spPr>
          <a:xfrm>
            <a:off x="323850" y="2636838"/>
            <a:ext cx="2808288" cy="46196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rtl="1" eaLnBrk="1" hangingPunct="1">
              <a:defRPr/>
            </a:pPr>
            <a:r>
              <a:rPr lang="fa-IR" sz="2400" dirty="0">
                <a:cs typeface="B Titr" pitchFamily="2" charset="-78"/>
              </a:rPr>
              <a:t>جهت تأمين حفاظت فني</a:t>
            </a:r>
            <a:endParaRPr lang="en-US" sz="2400" dirty="0">
              <a:cs typeface="B Titr" pitchFamily="2" charset="-78"/>
            </a:endParaRPr>
          </a:p>
        </p:txBody>
      </p:sp>
      <p:sp>
        <p:nvSpPr>
          <p:cNvPr id="7" name="Plus 6">
            <a:extLst>
              <a:ext uri="{FF2B5EF4-FFF2-40B4-BE49-F238E27FC236}">
                <a16:creationId xmlns:a16="http://schemas.microsoft.com/office/drawing/2014/main" id="{974DCE65-04C8-4A41-ACB2-1BE85D701C29}"/>
              </a:ext>
            </a:extLst>
          </p:cNvPr>
          <p:cNvSpPr/>
          <p:nvPr/>
        </p:nvSpPr>
        <p:spPr>
          <a:xfrm>
            <a:off x="3707904" y="1556792"/>
            <a:ext cx="928694" cy="1000132"/>
          </a:xfrm>
          <a:prstGeom prst="mathPlus">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75BE6D16-EF62-4BCC-96ED-5DEFAD86DB19}"/>
              </a:ext>
            </a:extLst>
          </p:cNvPr>
          <p:cNvSpPr/>
          <p:nvPr/>
        </p:nvSpPr>
        <p:spPr>
          <a:xfrm>
            <a:off x="5580063" y="2492375"/>
            <a:ext cx="3240087"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rtl="1" eaLnBrk="1" hangingPunct="1">
              <a:defRPr/>
            </a:pPr>
            <a:r>
              <a:rPr lang="fa-IR" dirty="0">
                <a:cs typeface="B Titr" pitchFamily="2" charset="-78"/>
              </a:rPr>
              <a:t>جهت جلوگيري از بيماري هاي حرفه اي و تامين بهداشت كار و محيط كار</a:t>
            </a:r>
            <a:endParaRPr lang="en-US" dirty="0">
              <a:cs typeface="B Titr" pitchFamily="2" charset="-78"/>
            </a:endParaRPr>
          </a:p>
        </p:txBody>
      </p:sp>
      <p:sp>
        <p:nvSpPr>
          <p:cNvPr id="9" name="Down Arrow 8">
            <a:extLst>
              <a:ext uri="{FF2B5EF4-FFF2-40B4-BE49-F238E27FC236}">
                <a16:creationId xmlns:a16="http://schemas.microsoft.com/office/drawing/2014/main" id="{D00942AB-FE1A-45F4-A50E-72495F8E5A88}"/>
              </a:ext>
            </a:extLst>
          </p:cNvPr>
          <p:cNvSpPr/>
          <p:nvPr/>
        </p:nvSpPr>
        <p:spPr>
          <a:xfrm>
            <a:off x="1475656" y="1772816"/>
            <a:ext cx="285752" cy="642942"/>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826" name="Rectangle 9">
            <a:extLst>
              <a:ext uri="{FF2B5EF4-FFF2-40B4-BE49-F238E27FC236}">
                <a16:creationId xmlns:a16="http://schemas.microsoft.com/office/drawing/2014/main" id="{AE04D89E-CAE6-4815-BBA5-7E77344377C9}"/>
              </a:ext>
            </a:extLst>
          </p:cNvPr>
          <p:cNvSpPr>
            <a:spLocks noChangeArrowheads="1"/>
          </p:cNvSpPr>
          <p:nvPr/>
        </p:nvSpPr>
        <p:spPr bwMode="auto">
          <a:xfrm>
            <a:off x="179388" y="1268413"/>
            <a:ext cx="2897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l" eaLnBrk="1" hangingPunct="1">
              <a:spcBef>
                <a:spcPct val="0"/>
              </a:spcBef>
              <a:buClrTx/>
              <a:buSzTx/>
              <a:buFontTx/>
              <a:buNone/>
            </a:pPr>
            <a:r>
              <a:rPr lang="fa-IR" altLang="fa-IR" sz="1800">
                <a:cs typeface="B Titr" panose="00000700000000000000" pitchFamily="2" charset="-78"/>
              </a:rPr>
              <a:t>مصوبات شوراي عالي حفاظت فني</a:t>
            </a:r>
            <a:endParaRPr lang="en-US" altLang="fa-IR" sz="1800">
              <a:cs typeface="B Titr" panose="00000700000000000000" pitchFamily="2" charset="-78"/>
            </a:endParaRPr>
          </a:p>
        </p:txBody>
      </p:sp>
      <p:sp>
        <p:nvSpPr>
          <p:cNvPr id="11" name="Down Arrow 10">
            <a:extLst>
              <a:ext uri="{FF2B5EF4-FFF2-40B4-BE49-F238E27FC236}">
                <a16:creationId xmlns:a16="http://schemas.microsoft.com/office/drawing/2014/main" id="{908DCC46-1142-480D-8B92-DFE3EA6BF64B}"/>
              </a:ext>
            </a:extLst>
          </p:cNvPr>
          <p:cNvSpPr/>
          <p:nvPr/>
        </p:nvSpPr>
        <p:spPr>
          <a:xfrm>
            <a:off x="7092280" y="1772816"/>
            <a:ext cx="288032" cy="641802"/>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830" name="Rectangle 11">
            <a:extLst>
              <a:ext uri="{FF2B5EF4-FFF2-40B4-BE49-F238E27FC236}">
                <a16:creationId xmlns:a16="http://schemas.microsoft.com/office/drawing/2014/main" id="{95DF26A8-4FFB-4619-BE08-B8065E5B4688}"/>
              </a:ext>
            </a:extLst>
          </p:cNvPr>
          <p:cNvSpPr>
            <a:spLocks noChangeArrowheads="1"/>
          </p:cNvSpPr>
          <p:nvPr/>
        </p:nvSpPr>
        <p:spPr bwMode="auto">
          <a:xfrm>
            <a:off x="4989513" y="1268413"/>
            <a:ext cx="4154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l" eaLnBrk="1" hangingPunct="1">
              <a:spcBef>
                <a:spcPct val="0"/>
              </a:spcBef>
              <a:buClrTx/>
              <a:buSzTx/>
              <a:buFontTx/>
              <a:buNone/>
            </a:pPr>
            <a:r>
              <a:rPr lang="fa-IR" altLang="fa-IR" sz="1800">
                <a:cs typeface="B Titr" panose="00000700000000000000" pitchFamily="2" charset="-78"/>
              </a:rPr>
              <a:t>مصوبات وزارت بهداشت، درمان و آموزش پزشكي</a:t>
            </a:r>
            <a:endParaRPr lang="en-US" altLang="fa-IR" sz="1800">
              <a:cs typeface="B Titr" panose="00000700000000000000" pitchFamily="2" charset="-78"/>
            </a:endParaRPr>
          </a:p>
        </p:txBody>
      </p:sp>
      <p:sp>
        <p:nvSpPr>
          <p:cNvPr id="12" name="Round Diagonal Corner Rectangle 11">
            <a:extLst>
              <a:ext uri="{FF2B5EF4-FFF2-40B4-BE49-F238E27FC236}">
                <a16:creationId xmlns:a16="http://schemas.microsoft.com/office/drawing/2014/main" id="{4D990EFA-201E-490C-8A01-2566ED43F041}"/>
              </a:ext>
            </a:extLst>
          </p:cNvPr>
          <p:cNvSpPr/>
          <p:nvPr/>
        </p:nvSpPr>
        <p:spPr bwMode="auto">
          <a:xfrm>
            <a:off x="4572000" y="3500438"/>
            <a:ext cx="1285884" cy="500066"/>
          </a:xfrm>
          <a:prstGeom prst="round2Diag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eaLnBrk="1" hangingPunct="1">
              <a:defRPr/>
            </a:pPr>
            <a:r>
              <a:rPr lang="fa-IR" b="1" dirty="0">
                <a:solidFill>
                  <a:srgbClr val="000000"/>
                </a:solidFill>
                <a:effectLst>
                  <a:outerShdw blurRad="38100" dist="38100" dir="2700000" algn="tl">
                    <a:srgbClr val="000000">
                      <a:alpha val="43137"/>
                    </a:srgbClr>
                  </a:outerShdw>
                </a:effectLst>
              </a:rPr>
              <a:t>کارفرما</a:t>
            </a:r>
            <a:endParaRPr lang="en-US" b="1" dirty="0">
              <a:solidFill>
                <a:srgbClr val="000000"/>
              </a:solidFill>
              <a:effectLst>
                <a:outerShdw blurRad="38100" dist="38100" dir="2700000" algn="tl">
                  <a:srgbClr val="000000">
                    <a:alpha val="43137"/>
                  </a:srgbClr>
                </a:outerShdw>
              </a:effectLst>
            </a:endParaRPr>
          </a:p>
        </p:txBody>
      </p:sp>
      <p:sp>
        <p:nvSpPr>
          <p:cNvPr id="15" name="Round Diagonal Corner Rectangle 14">
            <a:extLst>
              <a:ext uri="{FF2B5EF4-FFF2-40B4-BE49-F238E27FC236}">
                <a16:creationId xmlns:a16="http://schemas.microsoft.com/office/drawing/2014/main" id="{B2ED0BD0-E8CA-430B-B6E4-A9BFB99B099C}"/>
              </a:ext>
            </a:extLst>
          </p:cNvPr>
          <p:cNvSpPr/>
          <p:nvPr/>
        </p:nvSpPr>
        <p:spPr bwMode="auto">
          <a:xfrm>
            <a:off x="2357422" y="3500438"/>
            <a:ext cx="1285884" cy="571504"/>
          </a:xfrm>
          <a:prstGeom prst="round2Diag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eaLnBrk="1" hangingPunct="1">
              <a:defRPr/>
            </a:pPr>
            <a:r>
              <a:rPr lang="fa-IR" b="1" dirty="0">
                <a:solidFill>
                  <a:srgbClr val="000000"/>
                </a:solidFill>
                <a:effectLst>
                  <a:outerShdw blurRad="38100" dist="38100" dir="2700000" algn="tl">
                    <a:srgbClr val="000000">
                      <a:alpha val="43137"/>
                    </a:srgbClr>
                  </a:outerShdw>
                </a:effectLst>
              </a:rPr>
              <a:t>کارگر</a:t>
            </a:r>
            <a:endParaRPr lang="en-US" b="1" dirty="0">
              <a:solidFill>
                <a:srgbClr val="000000"/>
              </a:solidFill>
              <a:effectLst>
                <a:outerShdw blurRad="38100" dist="38100" dir="2700000" algn="tl">
                  <a:srgbClr val="000000">
                    <a:alpha val="43137"/>
                  </a:srgbClr>
                </a:outerShdw>
              </a:effectLst>
            </a:endParaRPr>
          </a:p>
        </p:txBody>
      </p:sp>
      <p:sp>
        <p:nvSpPr>
          <p:cNvPr id="16" name="Round Diagonal Corner Rectangle 15">
            <a:extLst>
              <a:ext uri="{FF2B5EF4-FFF2-40B4-BE49-F238E27FC236}">
                <a16:creationId xmlns:a16="http://schemas.microsoft.com/office/drawing/2014/main" id="{1E12C471-46DA-4B3C-A4DF-6D66FD87B564}"/>
              </a:ext>
            </a:extLst>
          </p:cNvPr>
          <p:cNvSpPr/>
          <p:nvPr/>
        </p:nvSpPr>
        <p:spPr bwMode="auto">
          <a:xfrm>
            <a:off x="6715140" y="3571876"/>
            <a:ext cx="1285884" cy="571504"/>
          </a:xfrm>
          <a:prstGeom prst="round2Diag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eaLnBrk="1" hangingPunct="1">
              <a:defRPr/>
            </a:pPr>
            <a:r>
              <a:rPr lang="fa-IR" b="1" dirty="0">
                <a:solidFill>
                  <a:srgbClr val="000000"/>
                </a:solidFill>
                <a:effectLst>
                  <a:outerShdw blurRad="38100" dist="38100" dir="2700000" algn="tl">
                    <a:srgbClr val="000000">
                      <a:alpha val="43137"/>
                    </a:srgbClr>
                  </a:outerShdw>
                </a:effectLst>
              </a:rPr>
              <a:t>کارگاه</a:t>
            </a:r>
            <a:endParaRPr lang="en-US" b="1" dirty="0">
              <a:solidFill>
                <a:srgbClr val="000000"/>
              </a:solidFill>
              <a:effectLst>
                <a:outerShdw blurRad="38100" dist="38100" dir="2700000" algn="tl">
                  <a:srgbClr val="000000">
                    <a:alpha val="43137"/>
                  </a:srgbClr>
                </a:outerShdw>
              </a:effectLst>
            </a:endParaRPr>
          </a:p>
        </p:txBody>
      </p:sp>
      <p:sp>
        <p:nvSpPr>
          <p:cNvPr id="17" name="Round Diagonal Corner Rectangle 16">
            <a:extLst>
              <a:ext uri="{FF2B5EF4-FFF2-40B4-BE49-F238E27FC236}">
                <a16:creationId xmlns:a16="http://schemas.microsoft.com/office/drawing/2014/main" id="{1A24B16B-F378-4AD8-9391-F27BC7B44E20}"/>
              </a:ext>
            </a:extLst>
          </p:cNvPr>
          <p:cNvSpPr/>
          <p:nvPr/>
        </p:nvSpPr>
        <p:spPr bwMode="auto">
          <a:xfrm>
            <a:off x="285720" y="3500438"/>
            <a:ext cx="1285884" cy="571504"/>
          </a:xfrm>
          <a:prstGeom prst="round2Diag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eaLnBrk="1" hangingPunct="1">
              <a:defRPr/>
            </a:pPr>
            <a:r>
              <a:rPr lang="fa-IR" b="1" dirty="0">
                <a:solidFill>
                  <a:srgbClr val="000000"/>
                </a:solidFill>
                <a:effectLst>
                  <a:outerShdw blurRad="38100" dist="38100" dir="2700000" algn="tl">
                    <a:srgbClr val="000000">
                      <a:alpha val="43137"/>
                    </a:srgbClr>
                  </a:outerShdw>
                </a:effectLst>
              </a:rPr>
              <a:t>کارآموزان</a:t>
            </a:r>
            <a:endParaRPr lang="en-US" b="1" dirty="0">
              <a:solidFill>
                <a:srgbClr val="000000"/>
              </a:solidFill>
              <a:effectLst>
                <a:outerShdw blurRad="38100" dist="38100" dir="2700000" algn="tl">
                  <a:srgbClr val="000000">
                    <a:alpha val="43137"/>
                  </a:srgbClr>
                </a:outerShdw>
              </a:effectLst>
            </a:endParaRPr>
          </a:p>
        </p:txBody>
      </p:sp>
      <p:sp>
        <p:nvSpPr>
          <p:cNvPr id="18" name="Round Diagonal Corner Rectangle 17">
            <a:extLst>
              <a:ext uri="{FF2B5EF4-FFF2-40B4-BE49-F238E27FC236}">
                <a16:creationId xmlns:a16="http://schemas.microsoft.com/office/drawing/2014/main" id="{13D9AE1D-2448-489E-B2DA-C6AEF4E58FF0}"/>
              </a:ext>
            </a:extLst>
          </p:cNvPr>
          <p:cNvSpPr/>
          <p:nvPr/>
        </p:nvSpPr>
        <p:spPr bwMode="auto">
          <a:xfrm>
            <a:off x="3500430" y="2786058"/>
            <a:ext cx="1285884" cy="571504"/>
          </a:xfrm>
          <a:prstGeom prst="round2Diag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eaLnBrk="1" hangingPunct="1">
              <a:defRPr/>
            </a:pPr>
            <a:r>
              <a:rPr lang="fa-IR" b="1" dirty="0">
                <a:solidFill>
                  <a:srgbClr val="000000"/>
                </a:solidFill>
                <a:effectLst>
                  <a:outerShdw blurRad="38100" dist="38100" dir="2700000" algn="tl">
                    <a:srgbClr val="000000">
                      <a:alpha val="43137"/>
                    </a:srgbClr>
                  </a:outerShdw>
                </a:effectLst>
              </a:rPr>
              <a:t>برای</a:t>
            </a:r>
            <a:endParaRPr lang="en-US" b="1" dirty="0">
              <a:solidFill>
                <a:srgbClr val="000000"/>
              </a:solidFill>
              <a:effectLst>
                <a:outerShdw blurRad="38100" dist="38100" dir="2700000" algn="tl">
                  <a:srgbClr val="000000">
                    <a:alpha val="43137"/>
                  </a:srgbClr>
                </a:outerShdw>
              </a:effectLst>
            </a:endParaRPr>
          </a:p>
        </p:txBody>
      </p:sp>
      <p:sp>
        <p:nvSpPr>
          <p:cNvPr id="19" name="Round Diagonal Corner Rectangle 18">
            <a:extLst>
              <a:ext uri="{FF2B5EF4-FFF2-40B4-BE49-F238E27FC236}">
                <a16:creationId xmlns:a16="http://schemas.microsoft.com/office/drawing/2014/main" id="{971F1F43-FBDC-46E9-9366-BFE94C239E3A}"/>
              </a:ext>
            </a:extLst>
          </p:cNvPr>
          <p:cNvSpPr/>
          <p:nvPr/>
        </p:nvSpPr>
        <p:spPr bwMode="auto">
          <a:xfrm>
            <a:off x="1785918" y="4143380"/>
            <a:ext cx="4857784" cy="1071570"/>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eaLnBrk="1" hangingPunct="1">
              <a:defRPr/>
            </a:pPr>
            <a:r>
              <a:rPr lang="fa-IR" sz="5400" b="1">
                <a:solidFill>
                  <a:srgbClr val="000000"/>
                </a:solidFill>
                <a:effectLst>
                  <a:outerShdw blurRad="38100" dist="38100" dir="2700000" algn="tl">
                    <a:srgbClr val="FFFFFF"/>
                  </a:outerShdw>
                </a:effectLst>
              </a:rPr>
              <a:t>الزامی است</a:t>
            </a:r>
            <a:endParaRPr lang="en-US" sz="5400" b="1">
              <a:solidFill>
                <a:srgbClr val="000000"/>
              </a:solidFill>
              <a:effectLst>
                <a:outerShdw blurRad="38100" dist="38100" dir="2700000" algn="tl">
                  <a:srgbClr val="FFFFFF"/>
                </a:outerShdw>
              </a:effectLst>
            </a:endParaRPr>
          </a:p>
        </p:txBody>
      </p:sp>
      <p:sp>
        <p:nvSpPr>
          <p:cNvPr id="26" name="Round Diagonal Corner Rectangle 25">
            <a:extLst>
              <a:ext uri="{FF2B5EF4-FFF2-40B4-BE49-F238E27FC236}">
                <a16:creationId xmlns:a16="http://schemas.microsoft.com/office/drawing/2014/main" id="{334DB211-7DDE-4D95-BB01-D6F6928E30C8}"/>
              </a:ext>
            </a:extLst>
          </p:cNvPr>
          <p:cNvSpPr/>
          <p:nvPr/>
        </p:nvSpPr>
        <p:spPr bwMode="auto">
          <a:xfrm>
            <a:off x="0" y="5357826"/>
            <a:ext cx="9001156" cy="1285884"/>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2400" b="1" dirty="0">
                <a:solidFill>
                  <a:srgbClr val="000000"/>
                </a:solidFill>
                <a:effectLst>
                  <a:outerShdw blurRad="38100" dist="38100" dir="2700000" algn="tl">
                    <a:srgbClr val="000000">
                      <a:alpha val="43137"/>
                    </a:srgbClr>
                  </a:outerShdw>
                </a:effectLst>
              </a:rPr>
              <a:t>وزارت بهداشت ،درمان وآموزش پزشکی مسئول برنامه ریزی،کنترل، ارزشیابی وبازرسی در زمینه بهداشت کار ودرمان کارگری بوده وموظف است اقدامات لازم را در این زمینه به عمل آورد. (تبصره1ماده 96)</a:t>
            </a:r>
            <a:endParaRPr lang="en-US" sz="2400" b="1" dirty="0">
              <a:solidFill>
                <a:srgbClr val="000000"/>
              </a:solidFill>
              <a:effectLst>
                <a:outerShdw blurRad="38100" dist="38100" dir="2700000" algn="tl">
                  <a:srgbClr val="000000">
                    <a:alpha val="43137"/>
                  </a:srgbClr>
                </a:outerShdw>
              </a:effectLst>
              <a:cs typeface="2  Titr" pitchFamily="2" charset="-78"/>
            </a:endParaRPr>
          </a:p>
        </p:txBody>
      </p:sp>
      <p:sp>
        <p:nvSpPr>
          <p:cNvPr id="27" name="Round Diagonal Corner Rectangle 26">
            <a:extLst>
              <a:ext uri="{FF2B5EF4-FFF2-40B4-BE49-F238E27FC236}">
                <a16:creationId xmlns:a16="http://schemas.microsoft.com/office/drawing/2014/main" id="{7C3577A1-03A3-4FF3-9F82-E9AF2B02E0F7}"/>
              </a:ext>
            </a:extLst>
          </p:cNvPr>
          <p:cNvSpPr/>
          <p:nvPr/>
        </p:nvSpPr>
        <p:spPr bwMode="auto">
          <a:xfrm>
            <a:off x="-36543" y="5397514"/>
            <a:ext cx="9001156" cy="123952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2400" b="1" dirty="0">
                <a:solidFill>
                  <a:srgbClr val="000000"/>
                </a:solidFill>
                <a:effectLst>
                  <a:outerShdw blurRad="38100" dist="38100" dir="2700000" algn="tl">
                    <a:srgbClr val="000000">
                      <a:alpha val="43137"/>
                    </a:srgbClr>
                  </a:outerShdw>
                </a:effectLst>
                <a:hlinkClick r:id="rId2" action="ppaction://hlinksldjump"/>
              </a:rPr>
              <a:t>کارگاههای خانوادگی </a:t>
            </a:r>
            <a:r>
              <a:rPr lang="fa-IR" sz="2400" b="1" dirty="0">
                <a:solidFill>
                  <a:srgbClr val="000000"/>
                </a:solidFill>
                <a:effectLst>
                  <a:outerShdw blurRad="38100" dist="38100" dir="2700000" algn="tl">
                    <a:srgbClr val="000000">
                      <a:alpha val="43137"/>
                    </a:srgbClr>
                  </a:outerShdw>
                </a:effectLst>
              </a:rPr>
              <a:t>نیز مشمول مقررات این فصل بوده ومکلف به رعایت اصول فنی وبهداشت کار می باشند(تبصره)</a:t>
            </a:r>
            <a:endParaRPr lang="en-US" sz="2400" b="1" dirty="0">
              <a:solidFill>
                <a:srgbClr val="000000"/>
              </a:solidFill>
              <a:effectLst>
                <a:outerShdw blurRad="38100" dist="38100" dir="2700000" algn="tl">
                  <a:srgbClr val="000000">
                    <a:alpha val="43137"/>
                  </a:srgbClr>
                </a:outerShdw>
              </a:effectLst>
              <a:cs typeface="2  Titr" pitchFamily="2" charset="-78"/>
            </a:endParaRPr>
          </a:p>
        </p:txBody>
      </p:sp>
      <p:sp>
        <p:nvSpPr>
          <p:cNvPr id="20" name="Date Placeholder 19">
            <a:extLst>
              <a:ext uri="{FF2B5EF4-FFF2-40B4-BE49-F238E27FC236}">
                <a16:creationId xmlns:a16="http://schemas.microsoft.com/office/drawing/2014/main" id="{0029300A-FFEB-420B-8692-E99C42A2442C}"/>
              </a:ext>
            </a:extLst>
          </p:cNvPr>
          <p:cNvSpPr>
            <a:spLocks noGrp="1"/>
          </p:cNvSpPr>
          <p:nvPr>
            <p:ph type="dt" sz="quarter" idx="10"/>
          </p:nvPr>
        </p:nvSpPr>
        <p:spPr/>
        <p:txBody>
          <a:bodyPr/>
          <a:lstStyle/>
          <a:p>
            <a:pPr>
              <a:defRPr/>
            </a:pPr>
            <a:r>
              <a:rPr lang="en-US"/>
              <a:t>تابستان 1402</a:t>
            </a:r>
          </a:p>
        </p:txBody>
      </p:sp>
      <p:sp>
        <p:nvSpPr>
          <p:cNvPr id="22" name="Footer Placeholder 21">
            <a:extLst>
              <a:ext uri="{FF2B5EF4-FFF2-40B4-BE49-F238E27FC236}">
                <a16:creationId xmlns:a16="http://schemas.microsoft.com/office/drawing/2014/main" id="{67A07212-B324-425C-95DF-3FAF88F2F478}"/>
              </a:ext>
            </a:extLst>
          </p:cNvPr>
          <p:cNvSpPr>
            <a:spLocks noGrp="1"/>
          </p:cNvSpPr>
          <p:nvPr>
            <p:ph type="ftr" sz="quarter" idx="11"/>
          </p:nvPr>
        </p:nvSpPr>
        <p:spPr/>
        <p:txBody>
          <a:bodyPr/>
          <a:lstStyle/>
          <a:p>
            <a:pPr>
              <a:defRPr/>
            </a:pPr>
            <a:r>
              <a:rPr lang="fa-IR"/>
              <a:t>جواد برازنده</a:t>
            </a:r>
            <a:endParaRPr lang="en-US"/>
          </a:p>
        </p:txBody>
      </p:sp>
      <p:sp>
        <p:nvSpPr>
          <p:cNvPr id="24" name="Round Diagonal Corner Rectangle 23">
            <a:extLst>
              <a:ext uri="{FF2B5EF4-FFF2-40B4-BE49-F238E27FC236}">
                <a16:creationId xmlns:a16="http://schemas.microsoft.com/office/drawing/2014/main" id="{A0D61637-CD97-4413-A791-3EA7060C93A4}"/>
              </a:ext>
            </a:extLst>
          </p:cNvPr>
          <p:cNvSpPr/>
          <p:nvPr/>
        </p:nvSpPr>
        <p:spPr bwMode="auto">
          <a:xfrm>
            <a:off x="2195736" y="260648"/>
            <a:ext cx="3672408" cy="571504"/>
          </a:xfrm>
          <a:prstGeom prst="round2Diag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eaLnBrk="1" hangingPunct="1">
              <a:defRPr/>
            </a:pPr>
            <a:r>
              <a:rPr lang="fa-IR" b="1" dirty="0">
                <a:solidFill>
                  <a:srgbClr val="000000"/>
                </a:solidFill>
                <a:effectLst>
                  <a:outerShdw blurRad="38100" dist="38100" dir="2700000" algn="tl">
                    <a:srgbClr val="000000">
                      <a:alpha val="43137"/>
                    </a:srgbClr>
                  </a:outerShdw>
                </a:effectLst>
                <a:cs typeface="B Titr" pitchFamily="2" charset="-78"/>
              </a:rPr>
              <a:t>برای صیانت نیروی انسانی و منابع مادی</a:t>
            </a:r>
            <a:endParaRPr lang="en-US" b="1" dirty="0">
              <a:solidFill>
                <a:srgbClr val="000000"/>
              </a:solidFill>
              <a:effectLst>
                <a:outerShdw blurRad="38100" dist="38100" dir="2700000" algn="tl">
                  <a:srgbClr val="000000">
                    <a:alpha val="43137"/>
                  </a:srgbClr>
                </a:outerShdw>
              </a:effectLst>
              <a:cs typeface="B Titr" pitchFamily="2" charset="-78"/>
            </a:endParaRPr>
          </a:p>
        </p:txBody>
      </p:sp>
      <p:sp>
        <p:nvSpPr>
          <p:cNvPr id="25" name="Round Diagonal Corner Rectangle 24">
            <a:extLst>
              <a:ext uri="{FF2B5EF4-FFF2-40B4-BE49-F238E27FC236}">
                <a16:creationId xmlns:a16="http://schemas.microsoft.com/office/drawing/2014/main" id="{F37C59AD-6C93-4A43-91C0-D9A6EB2E7C8B}"/>
              </a:ext>
            </a:extLst>
          </p:cNvPr>
          <p:cNvSpPr/>
          <p:nvPr/>
        </p:nvSpPr>
        <p:spPr bwMode="auto">
          <a:xfrm>
            <a:off x="3059832" y="980728"/>
            <a:ext cx="1872208" cy="500066"/>
          </a:xfrm>
          <a:prstGeom prst="round2Diag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eaLnBrk="1" hangingPunct="1">
              <a:defRPr/>
            </a:pPr>
            <a:r>
              <a:rPr lang="fa-IR" b="1" dirty="0">
                <a:solidFill>
                  <a:srgbClr val="000000"/>
                </a:solidFill>
                <a:effectLst>
                  <a:outerShdw blurRad="38100" dist="38100" dir="2700000" algn="tl">
                    <a:srgbClr val="000000">
                      <a:alpha val="43137"/>
                    </a:srgbClr>
                  </a:outerShdw>
                </a:effectLst>
                <a:cs typeface="B Titr" pitchFamily="2" charset="-78"/>
              </a:rPr>
              <a:t>دستورالعمل های</a:t>
            </a:r>
            <a:endParaRPr lang="en-US" b="1" dirty="0">
              <a:solidFill>
                <a:srgbClr val="000000"/>
              </a:solidFill>
              <a:effectLst>
                <a:outerShdw blurRad="38100" dist="38100" dir="2700000" algn="tl">
                  <a:srgbClr val="000000">
                    <a:alpha val="43137"/>
                  </a:srgbClr>
                </a:outerShdw>
              </a:effectLst>
              <a:cs typeface="B Titr" pitchFamily="2" charset="-78"/>
            </a:endParaRPr>
          </a:p>
        </p:txBody>
      </p:sp>
      <p:sp>
        <p:nvSpPr>
          <p:cNvPr id="100399" name="Left Arrow 20">
            <a:hlinkClick r:id="rId3" action="ppaction://hlinksldjump"/>
            <a:extLst>
              <a:ext uri="{FF2B5EF4-FFF2-40B4-BE49-F238E27FC236}">
                <a16:creationId xmlns:a16="http://schemas.microsoft.com/office/drawing/2014/main" id="{BB607516-611B-4DC9-930C-F6B3DC1B22AA}"/>
              </a:ext>
            </a:extLst>
          </p:cNvPr>
          <p:cNvSpPr>
            <a:spLocks noChangeArrowheads="1"/>
          </p:cNvSpPr>
          <p:nvPr/>
        </p:nvSpPr>
        <p:spPr bwMode="auto">
          <a:xfrm>
            <a:off x="179388" y="4378325"/>
            <a:ext cx="1152525" cy="836613"/>
          </a:xfrm>
          <a:prstGeom prst="leftArrow">
            <a:avLst>
              <a:gd name="adj1" fmla="val 50000"/>
              <a:gd name="adj2" fmla="val 49996"/>
            </a:avLst>
          </a:prstGeom>
          <a:solidFill>
            <a:schemeClr val="accent1"/>
          </a:solidFill>
          <a:ln w="9525" algn="ctr">
            <a:solidFill>
              <a:schemeClr val="tx1"/>
            </a:solidFill>
            <a:round/>
            <a:headEnd/>
            <a:tailEnd/>
          </a:ln>
        </p:spPr>
        <p:txBody>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r>
              <a:rPr lang="fa-IR" altLang="fa-IR" sz="1800">
                <a:cs typeface="B Titr" panose="00000700000000000000" pitchFamily="2" charset="-78"/>
              </a:rPr>
              <a:t>برگشت</a:t>
            </a:r>
          </a:p>
        </p:txBody>
      </p:sp>
      <p:sp>
        <p:nvSpPr>
          <p:cNvPr id="23" name="Round Diagonal Corner Rectangle 22">
            <a:extLst>
              <a:ext uri="{FF2B5EF4-FFF2-40B4-BE49-F238E27FC236}">
                <a16:creationId xmlns:a16="http://schemas.microsoft.com/office/drawing/2014/main" id="{1897EE79-45EB-4E21-B098-DCB5189CFF07}"/>
              </a:ext>
            </a:extLst>
          </p:cNvPr>
          <p:cNvSpPr/>
          <p:nvPr/>
        </p:nvSpPr>
        <p:spPr bwMode="auto">
          <a:xfrm>
            <a:off x="7715272" y="260648"/>
            <a:ext cx="1285884" cy="571504"/>
          </a:xfrm>
          <a:prstGeom prst="round2Diag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eaLnBrk="1" hangingPunct="1">
              <a:defRPr/>
            </a:pPr>
            <a:r>
              <a:rPr lang="fa-IR" b="1" dirty="0">
                <a:solidFill>
                  <a:srgbClr val="000000"/>
                </a:solidFill>
                <a:effectLst>
                  <a:outerShdw blurRad="38100" dist="38100" dir="2700000" algn="tl">
                    <a:srgbClr val="000000">
                      <a:alpha val="43137"/>
                    </a:srgbClr>
                  </a:outerShdw>
                </a:effectLst>
              </a:rPr>
              <a:t>ماده 85</a:t>
            </a:r>
            <a:endParaRPr lang="en-US" b="1" dirty="0">
              <a:solidFill>
                <a:srgbClr val="0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30"/>
                                        </p:tgtEl>
                                        <p:attrNameLst>
                                          <p:attrName>style.visibility</p:attrName>
                                        </p:attrNameLst>
                                      </p:cBhvr>
                                      <p:to>
                                        <p:strVal val="visible"/>
                                      </p:to>
                                    </p:set>
                                    <p:animEffect transition="in" filter="blinds(horizontal)">
                                      <p:cBhvr>
                                        <p:cTn id="17" dur="500"/>
                                        <p:tgtEl>
                                          <p:spTgt spid="348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826"/>
                                        </p:tgtEl>
                                        <p:attrNameLst>
                                          <p:attrName>style.visibility</p:attrName>
                                        </p:attrNameLst>
                                      </p:cBhvr>
                                      <p:to>
                                        <p:strVal val="visible"/>
                                      </p:to>
                                    </p:set>
                                    <p:animEffect transition="in" filter="blinds(horizontal)">
                                      <p:cBhvr>
                                        <p:cTn id="37" dur="500"/>
                                        <p:tgtEl>
                                          <p:spTgt spid="348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500"/>
                                        <p:tgtEl>
                                          <p:spTgt spid="1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linds(horizontal)">
                                      <p:cBhvr>
                                        <p:cTn id="82" dur="500"/>
                                        <p:tgtEl>
                                          <p:spTgt spid="2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xit" presetSubtype="10" fill="hold" nodeType="clickEffect">
                                  <p:stCondLst>
                                    <p:cond delay="0"/>
                                  </p:stCondLst>
                                  <p:childTnLst>
                                    <p:animEffect transition="out" filter="blinds(horizontal)">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blinds(horizontal)">
                                      <p:cBhvr>
                                        <p:cTn id="92" dur="500"/>
                                        <p:tgtEl>
                                          <p:spTgt spid="27"/>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blinds(horizontal)">
                                      <p:cBhvr>
                                        <p:cTn id="9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34826" grpId="0"/>
      <p:bldP spid="348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7709F3-3171-457C-9B21-DBCADED2260F}"/>
              </a:ext>
            </a:extLst>
          </p:cNvPr>
          <p:cNvSpPr>
            <a:spLocks noGrp="1"/>
          </p:cNvSpPr>
          <p:nvPr>
            <p:ph idx="1"/>
          </p:nvPr>
        </p:nvSpPr>
        <p:spPr>
          <a:xfrm>
            <a:off x="107950" y="1600200"/>
            <a:ext cx="8856663" cy="4276725"/>
          </a:xfrm>
        </p:spPr>
        <p:txBody>
          <a:bodyPr>
            <a:normAutofit fontScale="85000" lnSpcReduction="20000"/>
          </a:bodyPr>
          <a:lstStyle/>
          <a:p>
            <a:pPr marL="0" indent="0" algn="r">
              <a:buFont typeface="Wingdings" panose="05000000000000000000" pitchFamily="2" charset="2"/>
              <a:buNone/>
              <a:defRPr/>
            </a:pPr>
            <a:r>
              <a:rPr lang="fa-IR" dirty="0"/>
              <a:t>متخلفان از هر یک از موارد مذکور در مواد ۷۸ (‌قسمت اول) - ۸۰ - ۸۱ - ۸۲ و </a:t>
            </a:r>
            <a:r>
              <a:rPr lang="fa-IR" sz="4700" b="1" dirty="0">
                <a:solidFill>
                  <a:srgbClr val="99FF66"/>
                </a:solidFill>
                <a:effectLst>
                  <a:outerShdw blurRad="38100" dist="38100" dir="2700000" algn="tl">
                    <a:srgbClr val="000000">
                      <a:alpha val="43137"/>
                    </a:srgbClr>
                  </a:outerShdw>
                </a:effectLst>
              </a:rPr>
              <a:t>۹۲</a:t>
            </a:r>
            <a:r>
              <a:rPr lang="fa-IR" dirty="0"/>
              <a:t> - برای هر مورد تخلف حسب مورد علاوه بر رفع‌ تخلف یا </a:t>
            </a:r>
            <a:r>
              <a:rPr lang="fa-IR" dirty="0" err="1"/>
              <a:t>تادیه</a:t>
            </a:r>
            <a:r>
              <a:rPr lang="fa-IR" dirty="0"/>
              <a:t> حقوق کارگر و یا هر دو در مهلتی که دادگاه با کسب نظر نماینده وزارت کار و امور اجتماعی تعیین خواهد کرد، به </a:t>
            </a:r>
            <a:r>
              <a:rPr lang="fa-IR" dirty="0" err="1"/>
              <a:t>ازای</a:t>
            </a:r>
            <a:r>
              <a:rPr lang="fa-IR" dirty="0"/>
              <a:t> هر کارگر به </a:t>
            </a:r>
            <a:r>
              <a:rPr lang="fa-IR" dirty="0" err="1"/>
              <a:t>ترتیب‌ذیل</a:t>
            </a:r>
            <a:r>
              <a:rPr lang="fa-IR" dirty="0"/>
              <a:t> محکوم خواهند شد:</a:t>
            </a:r>
            <a:br>
              <a:rPr lang="fa-IR" dirty="0"/>
            </a:br>
            <a:r>
              <a:rPr lang="fa-IR" dirty="0"/>
              <a:t>۱ - برای تا ۱۰ نفر، ۳۰ تا ۱۰۰ برابر حداقل مزد روزانه یک کارگر</a:t>
            </a:r>
            <a:br>
              <a:rPr lang="fa-IR" dirty="0"/>
            </a:br>
            <a:r>
              <a:rPr lang="fa-IR" dirty="0"/>
              <a:t>۲ - برای تا ۱۰۰ نفر نسبت به مازاد ۱۰ نفر، ۱۰ تا ۳۰ برابر حداقل مزد روزانه یک کارگر</a:t>
            </a:r>
            <a:br>
              <a:rPr lang="fa-IR" dirty="0"/>
            </a:br>
            <a:r>
              <a:rPr lang="fa-IR" dirty="0"/>
              <a:t>۳ - برای بالاتر از ۱۰۰ نفر نسبت به مازاد ۱۰۰ نفر، ۵ تا ۱۰ برابر حداقل مزد روزانه یک کارگر.</a:t>
            </a:r>
            <a:br>
              <a:rPr lang="fa-IR" dirty="0"/>
            </a:br>
            <a:r>
              <a:rPr lang="fa-IR" dirty="0"/>
              <a:t>‌در صورت تکرار تخلف، متخلفان مذکور به ۱.۱ تا ۱.۵ برابر حداکثر جرائم نقدی فوق و یا به حبس از ۹۱ روز تا ۱۲۰ روز محکوم خواهند شد.</a:t>
            </a:r>
            <a:endParaRPr lang="en-US" dirty="0">
              <a:cs typeface="B Titr" panose="00000700000000000000" pitchFamily="2" charset="-78"/>
            </a:endParaRPr>
          </a:p>
        </p:txBody>
      </p:sp>
      <p:sp>
        <p:nvSpPr>
          <p:cNvPr id="4" name="Date Placeholder 3">
            <a:extLst>
              <a:ext uri="{FF2B5EF4-FFF2-40B4-BE49-F238E27FC236}">
                <a16:creationId xmlns:a16="http://schemas.microsoft.com/office/drawing/2014/main" id="{F1CC556B-1F23-420A-AA9B-6E55FC16D3B6}"/>
              </a:ext>
            </a:extLst>
          </p:cNvPr>
          <p:cNvSpPr>
            <a:spLocks noGrp="1"/>
          </p:cNvSpPr>
          <p:nvPr>
            <p:ph type="dt" sz="quarter" idx="10"/>
          </p:nvPr>
        </p:nvSpPr>
        <p:spPr/>
        <p:txBody>
          <a:bodyPr/>
          <a:lstStyle/>
          <a:p>
            <a:pPr>
              <a:defRPr/>
            </a:pPr>
            <a:r>
              <a:rPr lang="en-US"/>
              <a:t>تابستان 1402</a:t>
            </a:r>
          </a:p>
        </p:txBody>
      </p:sp>
      <p:sp>
        <p:nvSpPr>
          <p:cNvPr id="5" name="Footer Placeholder 4">
            <a:extLst>
              <a:ext uri="{FF2B5EF4-FFF2-40B4-BE49-F238E27FC236}">
                <a16:creationId xmlns:a16="http://schemas.microsoft.com/office/drawing/2014/main" id="{7D64A4CC-B79B-4C8B-8554-BF04DE182467}"/>
              </a:ext>
            </a:extLst>
          </p:cNvPr>
          <p:cNvSpPr>
            <a:spLocks noGrp="1"/>
          </p:cNvSpPr>
          <p:nvPr>
            <p:ph type="ftr" sz="quarter" idx="11"/>
          </p:nvPr>
        </p:nvSpPr>
        <p:spPr/>
        <p:txBody>
          <a:bodyPr/>
          <a:lstStyle/>
          <a:p>
            <a:pPr>
              <a:defRPr/>
            </a:pPr>
            <a:r>
              <a:rPr lang="fa-IR"/>
              <a:t>جواد برازنده</a:t>
            </a:r>
            <a:endParaRPr lang="en-US"/>
          </a:p>
        </p:txBody>
      </p:sp>
      <p:sp>
        <p:nvSpPr>
          <p:cNvPr id="6" name="Round Diagonal Corner Rectangle 5">
            <a:extLst>
              <a:ext uri="{FF2B5EF4-FFF2-40B4-BE49-F238E27FC236}">
                <a16:creationId xmlns:a16="http://schemas.microsoft.com/office/drawing/2014/main" id="{E2C65E78-0433-4728-8DAA-26BB9A05FC1D}"/>
              </a:ext>
            </a:extLst>
          </p:cNvPr>
          <p:cNvSpPr/>
          <p:nvPr/>
        </p:nvSpPr>
        <p:spPr bwMode="auto">
          <a:xfrm>
            <a:off x="6660232" y="188640"/>
            <a:ext cx="1872208" cy="936104"/>
          </a:xfrm>
          <a:prstGeom prst="round2DiagRect">
            <a:avLst>
              <a:gd name="adj1" fmla="val 50000"/>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eaLnBrk="1" hangingPunct="1">
              <a:defRPr/>
            </a:pPr>
            <a:r>
              <a:rPr lang="fa-IR" sz="3200" b="1" dirty="0">
                <a:solidFill>
                  <a:srgbClr val="99FF66"/>
                </a:solidFill>
                <a:effectLst>
                  <a:outerShdw blurRad="38100" dist="38100" dir="2700000" algn="tl">
                    <a:srgbClr val="000000">
                      <a:alpha val="43137"/>
                    </a:srgbClr>
                  </a:outerShdw>
                </a:effectLst>
                <a:cs typeface="B Titr" pitchFamily="2" charset="-78"/>
              </a:rPr>
              <a:t>ماده 175</a:t>
            </a:r>
            <a:endParaRPr lang="en-US" sz="3200" b="1" dirty="0">
              <a:solidFill>
                <a:srgbClr val="99FF66"/>
              </a:solidFill>
              <a:effectLst>
                <a:outerShdw blurRad="38100" dist="38100" dir="2700000" algn="tl">
                  <a:srgbClr val="000000">
                    <a:alpha val="43137"/>
                  </a:srgbClr>
                </a:outerShdw>
              </a:effectLst>
              <a:cs typeface="B Titr" pitchFamily="2" charset="-78"/>
            </a:endParaRPr>
          </a:p>
        </p:txBody>
      </p:sp>
      <p:sp>
        <p:nvSpPr>
          <p:cNvPr id="7" name="Right Arrow 6">
            <a:hlinkClick r:id="rId3" action="ppaction://hlinksldjump"/>
            <a:extLst>
              <a:ext uri="{FF2B5EF4-FFF2-40B4-BE49-F238E27FC236}">
                <a16:creationId xmlns:a16="http://schemas.microsoft.com/office/drawing/2014/main" id="{01B9CCCA-36A1-455C-8A68-D06B0EB6B1A3}"/>
              </a:ext>
            </a:extLst>
          </p:cNvPr>
          <p:cNvSpPr/>
          <p:nvPr/>
        </p:nvSpPr>
        <p:spPr>
          <a:xfrm>
            <a:off x="2116088" y="5785371"/>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905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p:txBody>
          <a:bodyPr/>
          <a:lstStyle/>
          <a:p>
            <a:pPr defTabSz="912813" eaLnBrk="1" hangingPunct="1">
              <a:defRPr/>
            </a:pPr>
            <a:r>
              <a:rPr lang="ar-SA" dirty="0">
                <a:cs typeface="B Titr" pitchFamily="2" charset="-78"/>
              </a:rPr>
              <a:t>ماده‌ 61</a:t>
            </a:r>
            <a:r>
              <a:rPr lang="fa-IR" sz="4400" dirty="0">
                <a:cs typeface="B Titr" pitchFamily="2" charset="-78"/>
              </a:rPr>
              <a:t> تامین اجتماعی</a:t>
            </a:r>
            <a:endParaRPr lang="fa-IR" dirty="0">
              <a:cs typeface="B Titr" pitchFamily="2" charset="-78"/>
            </a:endParaRPr>
          </a:p>
        </p:txBody>
      </p:sp>
      <p:sp>
        <p:nvSpPr>
          <p:cNvPr id="4" name="Round Diagonal Corner Rectangle 3"/>
          <p:cNvSpPr/>
          <p:nvPr/>
        </p:nvSpPr>
        <p:spPr bwMode="auto">
          <a:xfrm>
            <a:off x="288032" y="1484784"/>
            <a:ext cx="8532440" cy="4824536"/>
          </a:xfrm>
          <a:prstGeom prst="round2DiagRect">
            <a:avLst>
              <a:gd name="adj1" fmla="val 38968"/>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defTabSz="912813" rtl="1">
              <a:defRPr/>
            </a:pPr>
            <a:r>
              <a:rPr lang="ar-SA" sz="3600" dirty="0">
                <a:solidFill>
                  <a:srgbClr val="000000"/>
                </a:solidFill>
                <a:ea typeface="B Titr" pitchFamily="2" charset="-78"/>
                <a:cs typeface="B Titr" pitchFamily="2" charset="-78"/>
              </a:rPr>
              <a:t>بيماريهاي‌ حرفه‌اي‌ به‌ موجب‌ جدولي‌ كه‌ به‌ پيشنهاد هيأت‌ مديره‌ به‌ تصويب‌ شوراي‌ عالي‌ سازمان‌ خواهد رسيد تعيين‌مي‌گردد مدت‌ مسئوليت‌ سازمان‌ تأمين‌ خدمات‌ درماني‌ نسبت‌ به‌درمان‌ هريك‌ از بيماريهاي‌ حرفه‌اي‌ پس‌ از تغيير كار بيمه‌شده</a:t>
            </a:r>
            <a:r>
              <a:rPr lang="fa-IR" sz="3600" dirty="0">
                <a:solidFill>
                  <a:srgbClr val="000000"/>
                </a:solidFill>
                <a:ea typeface="B Titr" pitchFamily="2" charset="-78"/>
                <a:cs typeface="B Titr" pitchFamily="2" charset="-78"/>
              </a:rPr>
              <a:t> </a:t>
            </a:r>
            <a:r>
              <a:rPr lang="ar-SA" sz="3600" dirty="0">
                <a:solidFill>
                  <a:srgbClr val="000000"/>
                </a:solidFill>
                <a:ea typeface="B Titr" pitchFamily="2" charset="-78"/>
                <a:cs typeface="B Titr" pitchFamily="2" charset="-78"/>
              </a:rPr>
              <a:t>به‌ شرحي‌ است‌ كه‌ در جدول‌ مزبور قيد مي‌شود.</a:t>
            </a:r>
            <a:endParaRPr lang="fa-IR" sz="3600" dirty="0">
              <a:solidFill>
                <a:srgbClr val="000000"/>
              </a:solidFill>
              <a:ea typeface="B Titr" pitchFamily="2" charset="-78"/>
              <a:cs typeface="B Titr" pitchFamily="2" charset="-78"/>
            </a:endParaRPr>
          </a:p>
        </p:txBody>
      </p:sp>
      <p:sp>
        <p:nvSpPr>
          <p:cNvPr id="5" name="Date Placeholder 4"/>
          <p:cNvSpPr>
            <a:spLocks noGrp="1"/>
          </p:cNvSpPr>
          <p:nvPr>
            <p:ph type="dt" sz="quarter" idx="10"/>
          </p:nvPr>
        </p:nvSpPr>
        <p:spPr/>
        <p:txBody>
          <a:bodyPr/>
          <a:lstStyle/>
          <a:p>
            <a:pPr>
              <a:defRPr/>
            </a:pPr>
            <a:r>
              <a:rPr lang="en-US"/>
              <a:t>تابستان 1402</a:t>
            </a:r>
          </a:p>
        </p:txBody>
      </p:sp>
      <p:sp>
        <p:nvSpPr>
          <p:cNvPr id="6" name="Footer Placeholder 5"/>
          <p:cNvSpPr>
            <a:spLocks noGrp="1"/>
          </p:cNvSpPr>
          <p:nvPr>
            <p:ph type="ftr" sz="quarter" idx="11"/>
          </p:nvPr>
        </p:nvSpPr>
        <p:spPr/>
        <p:txBody>
          <a:bodyPr/>
          <a:lstStyle/>
          <a:p>
            <a:pPr>
              <a:defRPr/>
            </a:pPr>
            <a:r>
              <a:rPr lang="fa-IR"/>
              <a:t>جواد برازنده</a:t>
            </a:r>
            <a:endParaRPr lang="en-US"/>
          </a:p>
        </p:txBody>
      </p:sp>
      <p:sp>
        <p:nvSpPr>
          <p:cNvPr id="7" name="Right Arrow 6">
            <a:hlinkClick r:id="rId2" action="ppaction://hlinksldjump"/>
          </p:cNvPr>
          <p:cNvSpPr/>
          <p:nvPr/>
        </p:nvSpPr>
        <p:spPr>
          <a:xfrm>
            <a:off x="899592" y="5517232"/>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172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468313" y="0"/>
            <a:ext cx="8229600" cy="1143000"/>
          </a:xfrm>
        </p:spPr>
        <p:txBody>
          <a:bodyPr/>
          <a:lstStyle/>
          <a:p>
            <a:pPr defTabSz="912813" eaLnBrk="1" hangingPunct="1">
              <a:defRPr/>
            </a:pPr>
            <a:r>
              <a:rPr lang="ar-SA" dirty="0">
                <a:cs typeface="B Titr" pitchFamily="2" charset="-78"/>
              </a:rPr>
              <a:t>ماده‌ </a:t>
            </a:r>
            <a:r>
              <a:rPr lang="fa-IR" dirty="0">
                <a:cs typeface="B Titr" pitchFamily="2" charset="-78"/>
              </a:rPr>
              <a:t>70</a:t>
            </a:r>
            <a:r>
              <a:rPr lang="fa-IR" sz="4400" dirty="0">
                <a:cs typeface="B Titr" pitchFamily="2" charset="-78"/>
              </a:rPr>
              <a:t> تامین اجتماعی</a:t>
            </a:r>
            <a:endParaRPr lang="fa-IR" dirty="0">
              <a:cs typeface="B Titr" pitchFamily="2" charset="-78"/>
            </a:endParaRPr>
          </a:p>
        </p:txBody>
      </p:sp>
      <p:sp>
        <p:nvSpPr>
          <p:cNvPr id="4" name="Round Diagonal Corner Rectangle 3"/>
          <p:cNvSpPr/>
          <p:nvPr/>
        </p:nvSpPr>
        <p:spPr bwMode="auto">
          <a:xfrm>
            <a:off x="179512" y="1268760"/>
            <a:ext cx="8784976" cy="5040560"/>
          </a:xfrm>
          <a:prstGeom prst="round2DiagRect">
            <a:avLst>
              <a:gd name="adj1" fmla="val 26324"/>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rtl="1">
              <a:defRPr/>
            </a:pPr>
            <a:r>
              <a:rPr lang="ar-SA" sz="3600" dirty="0">
                <a:solidFill>
                  <a:srgbClr val="000000"/>
                </a:solidFill>
                <a:ea typeface="B Titr" pitchFamily="2" charset="-78"/>
                <a:cs typeface="B Titr" pitchFamily="2" charset="-78"/>
              </a:rPr>
              <a:t>بيمه‌شدگاني‌ كه‌ طبق‌ نظر پزشك‌ معالج‌ غير قابل‌ علاج‌ تشخيص‌ داده‌ مي‌شوند پس‌ از انجام‌خدمات‌ توان‌بخشي‌ و اعلام‌ نتيجه‌ توان‌بخشي‌ يا اشتغال‌ چنانچه‌طبق‌ نظر كميسيونهاي‌ پزشكي‌ مذكور در ماده‌ 91 اين‌ قانون‌ توانائي‌خود را كلاً يا بعضاً از دست‌ داده‌ باشند به‌ ترتيب‌ زير با آنها</a:t>
            </a:r>
            <a:r>
              <a:rPr lang="fa-IR" sz="3600" dirty="0">
                <a:solidFill>
                  <a:srgbClr val="000000"/>
                </a:solidFill>
                <a:ea typeface="B Titr" pitchFamily="2" charset="-78"/>
                <a:cs typeface="B Titr" pitchFamily="2" charset="-78"/>
              </a:rPr>
              <a:t> ر</a:t>
            </a:r>
            <a:r>
              <a:rPr lang="ar-SA" sz="3600" dirty="0">
                <a:solidFill>
                  <a:srgbClr val="000000"/>
                </a:solidFill>
                <a:ea typeface="B Titr" pitchFamily="2" charset="-78"/>
                <a:cs typeface="B Titr" pitchFamily="2" charset="-78"/>
              </a:rPr>
              <a:t>فتار خواهد شد</a:t>
            </a:r>
            <a:r>
              <a:rPr lang="fa-IR" sz="3600" dirty="0">
                <a:solidFill>
                  <a:srgbClr val="000000"/>
                </a:solidFill>
                <a:ea typeface="B Titr" pitchFamily="2" charset="-78"/>
                <a:cs typeface="B Titr" pitchFamily="2" charset="-78"/>
              </a:rPr>
              <a:t>.</a:t>
            </a:r>
            <a:r>
              <a:rPr lang="ar-SA" sz="3600" dirty="0">
                <a:solidFill>
                  <a:srgbClr val="000000"/>
                </a:solidFill>
                <a:ea typeface="B Titr" pitchFamily="2" charset="-78"/>
                <a:cs typeface="B Titr" pitchFamily="2" charset="-78"/>
              </a:rPr>
              <a:t> </a:t>
            </a:r>
            <a:endParaRPr lang="en-US" sz="3600" dirty="0">
              <a:solidFill>
                <a:srgbClr val="000000"/>
              </a:solidFill>
              <a:ea typeface="B Titr" pitchFamily="2" charset="-78"/>
              <a:cs typeface="B Titr" pitchFamily="2" charset="-78"/>
            </a:endParaRPr>
          </a:p>
        </p:txBody>
      </p:sp>
      <p:sp>
        <p:nvSpPr>
          <p:cNvPr id="5" name="Date Placeholder 4"/>
          <p:cNvSpPr>
            <a:spLocks noGrp="1"/>
          </p:cNvSpPr>
          <p:nvPr>
            <p:ph type="dt" sz="quarter" idx="10"/>
          </p:nvPr>
        </p:nvSpPr>
        <p:spPr/>
        <p:txBody>
          <a:bodyPr/>
          <a:lstStyle/>
          <a:p>
            <a:pPr>
              <a:defRPr/>
            </a:pPr>
            <a:r>
              <a:rPr lang="en-US"/>
              <a:t>تابستان 1402</a:t>
            </a:r>
          </a:p>
        </p:txBody>
      </p:sp>
      <p:sp>
        <p:nvSpPr>
          <p:cNvPr id="6" name="Footer Placeholder 5"/>
          <p:cNvSpPr>
            <a:spLocks noGrp="1"/>
          </p:cNvSpPr>
          <p:nvPr>
            <p:ph type="ftr" sz="quarter" idx="11"/>
          </p:nvPr>
        </p:nvSpPr>
        <p:spPr/>
        <p:txBody>
          <a:bodyPr/>
          <a:lstStyle/>
          <a:p>
            <a:pPr>
              <a:defRPr/>
            </a:pPr>
            <a:r>
              <a:rPr lang="fa-IR"/>
              <a:t>جواد برازنده</a:t>
            </a:r>
            <a:endParaRPr lang="en-US"/>
          </a:p>
        </p:txBody>
      </p:sp>
      <p:sp>
        <p:nvSpPr>
          <p:cNvPr id="7" name="Right Arrow 6">
            <a:hlinkClick r:id="rId2" action="ppaction://hlinksldjump"/>
          </p:cNvPr>
          <p:cNvSpPr/>
          <p:nvPr/>
        </p:nvSpPr>
        <p:spPr>
          <a:xfrm>
            <a:off x="899592" y="5517232"/>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438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تابستان 1402</a:t>
            </a:r>
          </a:p>
        </p:txBody>
      </p:sp>
      <p:sp>
        <p:nvSpPr>
          <p:cNvPr id="5" name="Footer Placeholder 4"/>
          <p:cNvSpPr>
            <a:spLocks noGrp="1"/>
          </p:cNvSpPr>
          <p:nvPr>
            <p:ph type="ftr" sz="quarter" idx="11"/>
          </p:nvPr>
        </p:nvSpPr>
        <p:spPr/>
        <p:txBody>
          <a:bodyPr/>
          <a:lstStyle/>
          <a:p>
            <a:pPr>
              <a:defRPr/>
            </a:pPr>
            <a:r>
              <a:rPr lang="fa-IR"/>
              <a:t>جواد برازنده</a:t>
            </a:r>
            <a:endParaRPr lang="en-US" dirty="0"/>
          </a:p>
        </p:txBody>
      </p:sp>
      <p:sp>
        <p:nvSpPr>
          <p:cNvPr id="7" name="Round Diagonal Corner Rectangle 6"/>
          <p:cNvSpPr/>
          <p:nvPr/>
        </p:nvSpPr>
        <p:spPr bwMode="auto">
          <a:xfrm>
            <a:off x="0" y="1340768"/>
            <a:ext cx="8964488" cy="4896544"/>
          </a:xfrm>
          <a:prstGeom prst="round2DiagRect">
            <a:avLst>
              <a:gd name="adj1" fmla="val 17696"/>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r>
              <a:rPr lang="ar-SA" sz="3200" dirty="0">
                <a:solidFill>
                  <a:srgbClr val="000000"/>
                </a:solidFill>
                <a:ea typeface="B Titr" pitchFamily="2" charset="-78"/>
                <a:cs typeface="B Titr" pitchFamily="2" charset="-78"/>
              </a:rPr>
              <a:t>هر گاه‌ درجه‌ كاهش‌ قدرت‌ كار بيمه‌شده‌ </a:t>
            </a:r>
            <a:r>
              <a:rPr lang="fa-IR" sz="3200" dirty="0">
                <a:solidFill>
                  <a:srgbClr val="000000"/>
                </a:solidFill>
                <a:ea typeface="B Titr" pitchFamily="2" charset="-78"/>
                <a:cs typeface="B Titr" pitchFamily="2" charset="-78"/>
              </a:rPr>
              <a:t>66</a:t>
            </a:r>
            <a:r>
              <a:rPr lang="ar-SA" sz="3200" dirty="0">
                <a:solidFill>
                  <a:srgbClr val="000000"/>
                </a:solidFill>
                <a:ea typeface="B Titr" pitchFamily="2" charset="-78"/>
                <a:cs typeface="B Titr" pitchFamily="2" charset="-78"/>
              </a:rPr>
              <a:t>درصد</a:t>
            </a:r>
            <a:r>
              <a:rPr lang="fa-IR" sz="3200" dirty="0">
                <a:solidFill>
                  <a:srgbClr val="000000"/>
                </a:solidFill>
                <a:ea typeface="B Titr" pitchFamily="2" charset="-78"/>
                <a:cs typeface="B Titr" pitchFamily="2" charset="-78"/>
              </a:rPr>
              <a:t> </a:t>
            </a:r>
            <a:r>
              <a:rPr lang="ar-SA" sz="3200" dirty="0">
                <a:solidFill>
                  <a:srgbClr val="000000"/>
                </a:solidFill>
                <a:ea typeface="B Titr" pitchFamily="2" charset="-78"/>
                <a:cs typeface="B Titr" pitchFamily="2" charset="-78"/>
              </a:rPr>
              <a:t>و بيشتر باشد از كارافتادة‌ كلي‌ شناخته‌ مي‌شود. </a:t>
            </a:r>
            <a:endParaRPr lang="en-US" sz="3200" dirty="0">
              <a:solidFill>
                <a:srgbClr val="000000"/>
              </a:solidFill>
              <a:ea typeface="B Titr" pitchFamily="2" charset="-78"/>
              <a:cs typeface="B Titr" pitchFamily="2" charset="-78"/>
            </a:endParaRPr>
          </a:p>
          <a:p>
            <a:pPr rtl="1">
              <a:defRPr/>
            </a:pPr>
            <a:r>
              <a:rPr lang="ar-SA" sz="3200" dirty="0">
                <a:solidFill>
                  <a:srgbClr val="000000"/>
                </a:solidFill>
                <a:ea typeface="B Titr" pitchFamily="2" charset="-78"/>
                <a:cs typeface="B Titr" pitchFamily="2" charset="-78"/>
              </a:rPr>
              <a:t>چنانچه‌ ميزان‌ كاهش‌ قدرت‌ كار بيمه‌شده‌ بين‌ </a:t>
            </a:r>
            <a:r>
              <a:rPr lang="fa-IR" sz="3200" dirty="0">
                <a:solidFill>
                  <a:srgbClr val="000000"/>
                </a:solidFill>
                <a:ea typeface="B Titr" pitchFamily="2" charset="-78"/>
                <a:cs typeface="B Titr" pitchFamily="2" charset="-78"/>
              </a:rPr>
              <a:t>33 </a:t>
            </a:r>
            <a:r>
              <a:rPr lang="ar-SA" sz="3200" dirty="0">
                <a:solidFill>
                  <a:srgbClr val="000000"/>
                </a:solidFill>
                <a:ea typeface="B Titr" pitchFamily="2" charset="-78"/>
                <a:cs typeface="B Titr" pitchFamily="2" charset="-78"/>
              </a:rPr>
              <a:t>‌تا </a:t>
            </a:r>
            <a:r>
              <a:rPr lang="fa-IR" sz="3200" dirty="0">
                <a:solidFill>
                  <a:srgbClr val="000000"/>
                </a:solidFill>
                <a:ea typeface="B Titr" pitchFamily="2" charset="-78"/>
                <a:cs typeface="B Titr" pitchFamily="2" charset="-78"/>
              </a:rPr>
              <a:t>66 </a:t>
            </a:r>
            <a:r>
              <a:rPr lang="ar-SA" sz="3200" dirty="0">
                <a:solidFill>
                  <a:srgbClr val="000000"/>
                </a:solidFill>
                <a:ea typeface="B Titr" pitchFamily="2" charset="-78"/>
                <a:cs typeface="B Titr" pitchFamily="2" charset="-78"/>
              </a:rPr>
              <a:t>درصد و به‌ علت‌ حادثه‌ ناشي‌ از كار باشد از كارافتادة</a:t>
            </a:r>
            <a:r>
              <a:rPr lang="fa-IR" sz="3200" dirty="0">
                <a:solidFill>
                  <a:srgbClr val="000000"/>
                </a:solidFill>
                <a:ea typeface="B Titr" pitchFamily="2" charset="-78"/>
                <a:cs typeface="B Titr" pitchFamily="2" charset="-78"/>
              </a:rPr>
              <a:t> </a:t>
            </a:r>
            <a:r>
              <a:rPr lang="ar-SA" sz="3200" dirty="0">
                <a:solidFill>
                  <a:srgbClr val="000000"/>
                </a:solidFill>
                <a:ea typeface="B Titr" pitchFamily="2" charset="-78"/>
                <a:cs typeface="B Titr" pitchFamily="2" charset="-78"/>
              </a:rPr>
              <a:t>جزئي‌ شناخته‌ مي‌شود. </a:t>
            </a:r>
            <a:endParaRPr lang="en-US" sz="3200" dirty="0">
              <a:solidFill>
                <a:srgbClr val="000000"/>
              </a:solidFill>
              <a:ea typeface="B Titr" pitchFamily="2" charset="-78"/>
              <a:cs typeface="B Titr" pitchFamily="2" charset="-78"/>
            </a:endParaRPr>
          </a:p>
          <a:p>
            <a:pPr rtl="1">
              <a:defRPr/>
            </a:pPr>
            <a:r>
              <a:rPr lang="ar-SA" sz="3200" dirty="0">
                <a:solidFill>
                  <a:srgbClr val="000000"/>
                </a:solidFill>
                <a:ea typeface="B Titr" pitchFamily="2" charset="-78"/>
                <a:cs typeface="B Titr" pitchFamily="2" charset="-78"/>
              </a:rPr>
              <a:t>اگر درجه‌ كاهش‌ قدرت‌ كار بيمه‌شده‌ بين‌ </a:t>
            </a:r>
            <a:r>
              <a:rPr lang="fa-IR" sz="3200" dirty="0">
                <a:solidFill>
                  <a:srgbClr val="000000"/>
                </a:solidFill>
                <a:ea typeface="B Titr" pitchFamily="2" charset="-78"/>
                <a:cs typeface="B Titr" pitchFamily="2" charset="-78"/>
              </a:rPr>
              <a:t>10</a:t>
            </a:r>
            <a:r>
              <a:rPr lang="ar-SA" sz="3200" dirty="0">
                <a:solidFill>
                  <a:srgbClr val="000000"/>
                </a:solidFill>
                <a:ea typeface="B Titr" pitchFamily="2" charset="-78"/>
                <a:cs typeface="B Titr" pitchFamily="2" charset="-78"/>
              </a:rPr>
              <a:t>‌ تا </a:t>
            </a:r>
            <a:r>
              <a:rPr lang="fa-IR" sz="3200" dirty="0">
                <a:solidFill>
                  <a:srgbClr val="000000"/>
                </a:solidFill>
                <a:ea typeface="B Titr" pitchFamily="2" charset="-78"/>
                <a:cs typeface="B Titr" pitchFamily="2" charset="-78"/>
              </a:rPr>
              <a:t>33</a:t>
            </a:r>
            <a:r>
              <a:rPr lang="ar-SA" sz="3200" dirty="0">
                <a:solidFill>
                  <a:srgbClr val="000000"/>
                </a:solidFill>
                <a:ea typeface="B Titr" pitchFamily="2" charset="-78"/>
                <a:cs typeface="B Titr" pitchFamily="2" charset="-78"/>
              </a:rPr>
              <a:t> ‌درصد بوده‌ و موجب‌ آن‌ حادثه‌ ناشي‌ از كار باشد استحقاق‌ دريافت‌ غرامت‌ نقص‌ مقطوع‌ را خواهد داشت‌. </a:t>
            </a:r>
            <a:endParaRPr lang="en-US" sz="3200" dirty="0">
              <a:solidFill>
                <a:srgbClr val="000000"/>
              </a:solidFill>
              <a:ea typeface="B Titr" pitchFamily="2" charset="-78"/>
              <a:cs typeface="B Titr" pitchFamily="2" charset="-78"/>
            </a:endParaRPr>
          </a:p>
        </p:txBody>
      </p:sp>
      <p:sp>
        <p:nvSpPr>
          <p:cNvPr id="6" name="Title 2"/>
          <p:cNvSpPr>
            <a:spLocks noGrp="1"/>
          </p:cNvSpPr>
          <p:nvPr>
            <p:ph type="title"/>
          </p:nvPr>
        </p:nvSpPr>
        <p:spPr>
          <a:xfrm>
            <a:off x="395288" y="0"/>
            <a:ext cx="8229600" cy="1143000"/>
          </a:xfrm>
        </p:spPr>
        <p:txBody>
          <a:bodyPr/>
          <a:lstStyle/>
          <a:p>
            <a:pPr defTabSz="912813" eaLnBrk="1" hangingPunct="1">
              <a:defRPr/>
            </a:pPr>
            <a:r>
              <a:rPr lang="ar-SA" dirty="0">
                <a:cs typeface="B Titr" pitchFamily="2" charset="-78"/>
              </a:rPr>
              <a:t>ماده‌ </a:t>
            </a:r>
            <a:r>
              <a:rPr lang="fa-IR" dirty="0">
                <a:cs typeface="B Titr" pitchFamily="2" charset="-78"/>
              </a:rPr>
              <a:t>70</a:t>
            </a:r>
            <a:r>
              <a:rPr lang="fa-IR" sz="4400" dirty="0">
                <a:cs typeface="B Titr" pitchFamily="2" charset="-78"/>
              </a:rPr>
              <a:t> تامین اجتماعی</a:t>
            </a:r>
            <a:endParaRPr lang="fa-IR" dirty="0">
              <a:cs typeface="B Titr" pitchFamily="2" charset="-78"/>
            </a:endParaRPr>
          </a:p>
        </p:txBody>
      </p:sp>
      <p:sp>
        <p:nvSpPr>
          <p:cNvPr id="8" name="Right Arrow 7">
            <a:hlinkClick r:id="rId2" action="ppaction://hlinksldjump"/>
          </p:cNvPr>
          <p:cNvSpPr/>
          <p:nvPr/>
        </p:nvSpPr>
        <p:spPr>
          <a:xfrm>
            <a:off x="899592" y="5517232"/>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429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468313" y="0"/>
            <a:ext cx="8229600" cy="1143000"/>
          </a:xfrm>
        </p:spPr>
        <p:txBody>
          <a:bodyPr/>
          <a:lstStyle/>
          <a:p>
            <a:pPr defTabSz="912813" eaLnBrk="1" hangingPunct="1">
              <a:defRPr/>
            </a:pPr>
            <a:r>
              <a:rPr lang="ar-SA" dirty="0">
                <a:cs typeface="B Titr" pitchFamily="2" charset="-78"/>
              </a:rPr>
              <a:t>ماده‌ </a:t>
            </a:r>
            <a:r>
              <a:rPr lang="fa-IR" dirty="0">
                <a:cs typeface="B Titr" pitchFamily="2" charset="-78"/>
              </a:rPr>
              <a:t>71</a:t>
            </a:r>
            <a:r>
              <a:rPr lang="fa-IR" sz="4400" dirty="0">
                <a:cs typeface="B Titr" pitchFamily="2" charset="-78"/>
              </a:rPr>
              <a:t> تامین اجتماعی</a:t>
            </a:r>
            <a:endParaRPr lang="fa-IR" dirty="0">
              <a:cs typeface="B Titr" pitchFamily="2" charset="-78"/>
            </a:endParaRPr>
          </a:p>
        </p:txBody>
      </p:sp>
      <p:sp>
        <p:nvSpPr>
          <p:cNvPr id="4" name="Round Diagonal Corner Rectangle 3"/>
          <p:cNvSpPr/>
          <p:nvPr/>
        </p:nvSpPr>
        <p:spPr bwMode="auto">
          <a:xfrm>
            <a:off x="179512" y="1268760"/>
            <a:ext cx="8784976" cy="5040560"/>
          </a:xfrm>
          <a:prstGeom prst="round2DiagRect">
            <a:avLst>
              <a:gd name="adj1" fmla="val 26324"/>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defTabSz="912813">
              <a:defRPr/>
            </a:pPr>
            <a:r>
              <a:rPr lang="fa-IR" sz="3600" dirty="0">
                <a:cs typeface="2  Titr" panose="00000700000000000000" pitchFamily="2" charset="-78"/>
              </a:rPr>
              <a:t>بیمه </a:t>
            </a:r>
            <a:r>
              <a:rPr lang="fa-IR" sz="3600" dirty="0" err="1">
                <a:cs typeface="2  Titr" panose="00000700000000000000" pitchFamily="2" charset="-78"/>
              </a:rPr>
              <a:t>شده‌ای</a:t>
            </a:r>
            <a:r>
              <a:rPr lang="fa-IR" sz="3600" dirty="0">
                <a:cs typeface="2  Titr" panose="00000700000000000000" pitchFamily="2" charset="-78"/>
              </a:rPr>
              <a:t> که در اثر حادثه ناشی از کار یا بیماری </a:t>
            </a:r>
            <a:r>
              <a:rPr lang="fa-IR" sz="3600" dirty="0" err="1">
                <a:cs typeface="2  Titr" panose="00000700000000000000" pitchFamily="2" charset="-78"/>
              </a:rPr>
              <a:t>حرفه‌ای</a:t>
            </a:r>
            <a:r>
              <a:rPr lang="fa-IR" sz="3600" dirty="0">
                <a:cs typeface="2  Titr" panose="00000700000000000000" pitchFamily="2" charset="-78"/>
              </a:rPr>
              <a:t> از کار افتاده کلی شناخته شود بدون در نظر گرفتن مدت پرداخت حق بیمه ‌استحقاق دریافت مستمری از کار افتادگی ناشی از کار را خواهد داشت. </a:t>
            </a:r>
            <a:endParaRPr lang="fa-IR" sz="3600" dirty="0">
              <a:solidFill>
                <a:srgbClr val="000000"/>
              </a:solidFill>
              <a:ea typeface="B Titr" pitchFamily="2" charset="-78"/>
              <a:cs typeface="2  Titr" panose="00000700000000000000" pitchFamily="2" charset="-78"/>
            </a:endParaRPr>
          </a:p>
        </p:txBody>
      </p:sp>
      <p:sp>
        <p:nvSpPr>
          <p:cNvPr id="5" name="Date Placeholder 4"/>
          <p:cNvSpPr>
            <a:spLocks noGrp="1"/>
          </p:cNvSpPr>
          <p:nvPr>
            <p:ph type="dt" sz="quarter" idx="10"/>
          </p:nvPr>
        </p:nvSpPr>
        <p:spPr/>
        <p:txBody>
          <a:bodyPr/>
          <a:lstStyle/>
          <a:p>
            <a:pPr>
              <a:defRPr/>
            </a:pPr>
            <a:r>
              <a:rPr lang="en-US"/>
              <a:t>تابستان 1402</a:t>
            </a:r>
          </a:p>
        </p:txBody>
      </p:sp>
      <p:sp>
        <p:nvSpPr>
          <p:cNvPr id="6" name="Footer Placeholder 5"/>
          <p:cNvSpPr>
            <a:spLocks noGrp="1"/>
          </p:cNvSpPr>
          <p:nvPr>
            <p:ph type="ftr" sz="quarter" idx="11"/>
          </p:nvPr>
        </p:nvSpPr>
        <p:spPr/>
        <p:txBody>
          <a:bodyPr/>
          <a:lstStyle/>
          <a:p>
            <a:pPr>
              <a:defRPr/>
            </a:pPr>
            <a:r>
              <a:rPr lang="fa-IR"/>
              <a:t>جواد برازنده</a:t>
            </a:r>
            <a:endParaRPr lang="en-US"/>
          </a:p>
        </p:txBody>
      </p:sp>
      <p:sp>
        <p:nvSpPr>
          <p:cNvPr id="7" name="Right Arrow 6">
            <a:hlinkClick r:id="rId2" action="ppaction://hlinksldjump"/>
          </p:cNvPr>
          <p:cNvSpPr/>
          <p:nvPr/>
        </p:nvSpPr>
        <p:spPr>
          <a:xfrm>
            <a:off x="899592" y="5517232"/>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529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p:txBody>
          <a:bodyPr/>
          <a:lstStyle/>
          <a:p>
            <a:pPr defTabSz="912813" eaLnBrk="1" hangingPunct="1">
              <a:defRPr/>
            </a:pPr>
            <a:r>
              <a:rPr lang="ar-SA" dirty="0">
                <a:cs typeface="B Titr" pitchFamily="2" charset="-78"/>
              </a:rPr>
              <a:t>ماده‌ </a:t>
            </a:r>
            <a:r>
              <a:rPr lang="fa-IR" dirty="0">
                <a:cs typeface="B Titr" pitchFamily="2" charset="-78"/>
              </a:rPr>
              <a:t>88 </a:t>
            </a:r>
            <a:r>
              <a:rPr lang="fa-IR" sz="4400" dirty="0">
                <a:cs typeface="B Titr" pitchFamily="2" charset="-78"/>
              </a:rPr>
              <a:t>تامین اجتماعی</a:t>
            </a:r>
            <a:endParaRPr lang="fa-IR" dirty="0">
              <a:cs typeface="B Titr" pitchFamily="2" charset="-78"/>
            </a:endParaRPr>
          </a:p>
        </p:txBody>
      </p:sp>
      <p:sp>
        <p:nvSpPr>
          <p:cNvPr id="4" name="Round Diagonal Corner Rectangle 3"/>
          <p:cNvSpPr/>
          <p:nvPr/>
        </p:nvSpPr>
        <p:spPr bwMode="auto">
          <a:xfrm>
            <a:off x="288032" y="1484784"/>
            <a:ext cx="8532440" cy="5112568"/>
          </a:xfrm>
          <a:prstGeom prst="round2DiagRect">
            <a:avLst>
              <a:gd name="adj1" fmla="val 28056"/>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3600" dirty="0">
                <a:solidFill>
                  <a:srgbClr val="000000"/>
                </a:solidFill>
                <a:ea typeface="B Titr" pitchFamily="2" charset="-78"/>
                <a:cs typeface="B Titr" pitchFamily="2" charset="-78"/>
              </a:rPr>
              <a:t>انجام خدمات بهداشتي مربوط به محيط كاربه عهده كارفرمايا است . بيمه شدگاني كه درمحيط كاربا مواد زيان آور ازقبيل گازهاي سمي ، اشعه وغيره تماس داشته باشند بايد حداقل هرسالي يكبار از طرف سازمان معاينه پزشكي شوند.</a:t>
            </a:r>
            <a:endParaRPr lang="en-US" sz="3600" dirty="0">
              <a:solidFill>
                <a:srgbClr val="000000"/>
              </a:solidFill>
              <a:ea typeface="B Titr" pitchFamily="2" charset="-78"/>
              <a:cs typeface="B Titr" pitchFamily="2" charset="-78"/>
            </a:endParaRPr>
          </a:p>
        </p:txBody>
      </p:sp>
      <p:sp>
        <p:nvSpPr>
          <p:cNvPr id="5" name="Date Placeholder 4"/>
          <p:cNvSpPr>
            <a:spLocks noGrp="1"/>
          </p:cNvSpPr>
          <p:nvPr>
            <p:ph type="dt" sz="quarter" idx="10"/>
          </p:nvPr>
        </p:nvSpPr>
        <p:spPr/>
        <p:txBody>
          <a:bodyPr/>
          <a:lstStyle/>
          <a:p>
            <a:pPr>
              <a:defRPr/>
            </a:pPr>
            <a:r>
              <a:rPr lang="en-US"/>
              <a:t>تابستان 1402</a:t>
            </a:r>
          </a:p>
        </p:txBody>
      </p:sp>
      <p:sp>
        <p:nvSpPr>
          <p:cNvPr id="6" name="Footer Placeholder 5"/>
          <p:cNvSpPr>
            <a:spLocks noGrp="1"/>
          </p:cNvSpPr>
          <p:nvPr>
            <p:ph type="ftr" sz="quarter" idx="11"/>
          </p:nvPr>
        </p:nvSpPr>
        <p:spPr/>
        <p:txBody>
          <a:bodyPr/>
          <a:lstStyle/>
          <a:p>
            <a:pPr>
              <a:defRPr/>
            </a:pPr>
            <a:r>
              <a:rPr lang="fa-IR"/>
              <a:t>جواد برازنده</a:t>
            </a:r>
            <a:endParaRPr lang="en-US"/>
          </a:p>
        </p:txBody>
      </p:sp>
      <p:sp>
        <p:nvSpPr>
          <p:cNvPr id="2" name="Right Arrow 1">
            <a:hlinkClick r:id="rId2" action="ppaction://hlinksldjump"/>
          </p:cNvPr>
          <p:cNvSpPr/>
          <p:nvPr/>
        </p:nvSpPr>
        <p:spPr>
          <a:xfrm>
            <a:off x="899592" y="5517232"/>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268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468313" y="0"/>
            <a:ext cx="8229600" cy="1143000"/>
          </a:xfrm>
        </p:spPr>
        <p:txBody>
          <a:bodyPr/>
          <a:lstStyle/>
          <a:p>
            <a:pPr defTabSz="912813" eaLnBrk="1" hangingPunct="1">
              <a:defRPr/>
            </a:pPr>
            <a:r>
              <a:rPr lang="ar-SA" dirty="0">
                <a:cs typeface="B Titr" pitchFamily="2" charset="-78"/>
              </a:rPr>
              <a:t>ماده‌ </a:t>
            </a:r>
            <a:r>
              <a:rPr lang="fa-IR" dirty="0">
                <a:cs typeface="B Titr" pitchFamily="2" charset="-78"/>
              </a:rPr>
              <a:t>9</a:t>
            </a:r>
            <a:r>
              <a:rPr lang="ar-SA" dirty="0">
                <a:cs typeface="B Titr" pitchFamily="2" charset="-78"/>
              </a:rPr>
              <a:t>1</a:t>
            </a:r>
            <a:r>
              <a:rPr lang="fa-IR" sz="4400" dirty="0">
                <a:cs typeface="B Titr" pitchFamily="2" charset="-78"/>
              </a:rPr>
              <a:t> تامین اجتماعی</a:t>
            </a:r>
            <a:endParaRPr lang="fa-IR" dirty="0">
              <a:cs typeface="B Titr" pitchFamily="2" charset="-78"/>
            </a:endParaRPr>
          </a:p>
        </p:txBody>
      </p:sp>
      <p:sp>
        <p:nvSpPr>
          <p:cNvPr id="4" name="Round Diagonal Corner Rectangle 3"/>
          <p:cNvSpPr/>
          <p:nvPr/>
        </p:nvSpPr>
        <p:spPr bwMode="auto">
          <a:xfrm>
            <a:off x="179512" y="1268760"/>
            <a:ext cx="8784976" cy="5040560"/>
          </a:xfrm>
          <a:prstGeom prst="round2DiagRect">
            <a:avLst>
              <a:gd name="adj1" fmla="val 26324"/>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defTabSz="912813" rtl="1">
              <a:defRPr/>
            </a:pPr>
            <a:r>
              <a:rPr lang="ar-SA" sz="3600" dirty="0">
                <a:solidFill>
                  <a:srgbClr val="000000"/>
                </a:solidFill>
                <a:ea typeface="B Titr" pitchFamily="2" charset="-78"/>
                <a:cs typeface="B Titr" pitchFamily="2" charset="-78"/>
              </a:rPr>
              <a:t>براي‌ تعيين‌ ميزان‌ از كارافتادگي‌ جسمي‌ و روحي‌ بيمه‌شدگان‌ و افراد خانواده‌ آنها كميسيون‌هاي‌ بدوي‌ و تجديدنظر پزشكي‌ تشكيل‌ خواهد شد. ترتيب‌ تشكيل‌ و تعيين‌ اعضاء و ترتيب</a:t>
            </a:r>
            <a:r>
              <a:rPr lang="fa-IR" sz="3600" dirty="0">
                <a:solidFill>
                  <a:srgbClr val="000000"/>
                </a:solidFill>
                <a:ea typeface="B Titr" pitchFamily="2" charset="-78"/>
                <a:cs typeface="B Titr" pitchFamily="2" charset="-78"/>
              </a:rPr>
              <a:t> </a:t>
            </a:r>
            <a:r>
              <a:rPr lang="ar-SA" sz="3600" dirty="0">
                <a:solidFill>
                  <a:srgbClr val="000000"/>
                </a:solidFill>
                <a:ea typeface="B Titr" pitchFamily="2" charset="-78"/>
                <a:cs typeface="B Titr" pitchFamily="2" charset="-78"/>
              </a:rPr>
              <a:t>‌رسيدگي‌ و صدور رأي‌ براساس‌ جدول‌ ميزان‌ از كارافتادگي‌ طبق آئين‌نامه‌اي‌ خواهد بود كه‌ به‌ پيشنهاد اين‌ سازمان‌ و سازمان‌تأمين‌ خدمات‌ درماني‌ به‌ تصويب‌ شوراي‌ عالي‌ مي‌رسد. </a:t>
            </a:r>
            <a:endParaRPr lang="fa-IR" sz="3600" dirty="0">
              <a:solidFill>
                <a:srgbClr val="000000"/>
              </a:solidFill>
              <a:ea typeface="B Titr" pitchFamily="2" charset="-78"/>
              <a:cs typeface="B Titr" pitchFamily="2" charset="-78"/>
            </a:endParaRPr>
          </a:p>
        </p:txBody>
      </p:sp>
      <p:sp>
        <p:nvSpPr>
          <p:cNvPr id="5" name="Date Placeholder 4"/>
          <p:cNvSpPr>
            <a:spLocks noGrp="1"/>
          </p:cNvSpPr>
          <p:nvPr>
            <p:ph type="dt" sz="quarter" idx="10"/>
          </p:nvPr>
        </p:nvSpPr>
        <p:spPr/>
        <p:txBody>
          <a:bodyPr/>
          <a:lstStyle/>
          <a:p>
            <a:pPr>
              <a:defRPr/>
            </a:pPr>
            <a:r>
              <a:rPr lang="en-US"/>
              <a:t>تابستان 1402</a:t>
            </a:r>
          </a:p>
        </p:txBody>
      </p:sp>
      <p:sp>
        <p:nvSpPr>
          <p:cNvPr id="6" name="Footer Placeholder 5"/>
          <p:cNvSpPr>
            <a:spLocks noGrp="1"/>
          </p:cNvSpPr>
          <p:nvPr>
            <p:ph type="ftr" sz="quarter" idx="11"/>
          </p:nvPr>
        </p:nvSpPr>
        <p:spPr/>
        <p:txBody>
          <a:bodyPr/>
          <a:lstStyle/>
          <a:p>
            <a:pPr>
              <a:defRPr/>
            </a:pPr>
            <a:r>
              <a:rPr lang="fa-IR"/>
              <a:t>جواد برازنده</a:t>
            </a:r>
            <a:endParaRPr lang="en-US"/>
          </a:p>
        </p:txBody>
      </p:sp>
      <p:sp>
        <p:nvSpPr>
          <p:cNvPr id="7" name="Right Arrow 6">
            <a:hlinkClick r:id="rId2" action="ppaction://hlinksldjump"/>
          </p:cNvPr>
          <p:cNvSpPr/>
          <p:nvPr/>
        </p:nvSpPr>
        <p:spPr>
          <a:xfrm>
            <a:off x="899592" y="5517232"/>
            <a:ext cx="1008112" cy="93610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025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175C159F-ABF6-4C0F-8E0C-26768FCF286E}"/>
              </a:ext>
            </a:extLst>
          </p:cNvPr>
          <p:cNvSpPr>
            <a:spLocks noGrp="1" noChangeArrowheads="1"/>
          </p:cNvSpPr>
          <p:nvPr>
            <p:ph type="title"/>
          </p:nvPr>
        </p:nvSpPr>
        <p:spPr>
          <a:xfrm>
            <a:off x="877888" y="-84138"/>
            <a:ext cx="7981950" cy="1981201"/>
          </a:xfrm>
        </p:spPr>
        <p:txBody>
          <a:bodyPr/>
          <a:lstStyle/>
          <a:p>
            <a:pPr algn="just" eaLnBrk="1" hangingPunct="1">
              <a:defRPr/>
            </a:pPr>
            <a:r>
              <a:rPr lang="fa-IR" altLang="en-US" sz="4000" dirty="0">
                <a:cs typeface="2  Titr" panose="00000700000000000000" pitchFamily="2" charset="-78"/>
              </a:rPr>
              <a:t>مهمترین عوامل و عناصر لازم برای تولید:</a:t>
            </a:r>
          </a:p>
        </p:txBody>
      </p:sp>
      <p:sp>
        <p:nvSpPr>
          <p:cNvPr id="106499" name="Content Placeholder 2">
            <a:extLst>
              <a:ext uri="{FF2B5EF4-FFF2-40B4-BE49-F238E27FC236}">
                <a16:creationId xmlns:a16="http://schemas.microsoft.com/office/drawing/2014/main" id="{997ECA54-D07B-47C6-B71B-C9EE14B71ABA}"/>
              </a:ext>
            </a:extLst>
          </p:cNvPr>
          <p:cNvSpPr>
            <a:spLocks noGrp="1" noChangeArrowheads="1"/>
          </p:cNvSpPr>
          <p:nvPr>
            <p:ph idx="1"/>
          </p:nvPr>
        </p:nvSpPr>
        <p:spPr>
          <a:xfrm>
            <a:off x="1016000" y="2133600"/>
            <a:ext cx="7705725" cy="2286000"/>
          </a:xfrm>
        </p:spPr>
        <p:txBody>
          <a:bodyPr/>
          <a:lstStyle/>
          <a:p>
            <a:pPr eaLnBrk="1" hangingPunct="1">
              <a:defRPr/>
            </a:pPr>
            <a:r>
              <a:rPr lang="fa-IR" altLang="en-US" dirty="0">
                <a:cs typeface="2  Titr" panose="00000700000000000000" pitchFamily="2" charset="-78"/>
              </a:rPr>
              <a:t>منابع طبیعی  </a:t>
            </a:r>
          </a:p>
          <a:p>
            <a:pPr eaLnBrk="1" hangingPunct="1">
              <a:defRPr/>
            </a:pPr>
            <a:r>
              <a:rPr lang="fa-IR" altLang="en-US" dirty="0">
                <a:cs typeface="2  Titr" panose="00000700000000000000" pitchFamily="2" charset="-78"/>
              </a:rPr>
              <a:t>سرمایه </a:t>
            </a:r>
          </a:p>
          <a:p>
            <a:pPr eaLnBrk="1" hangingPunct="1">
              <a:defRPr/>
            </a:pPr>
            <a:r>
              <a:rPr lang="fa-IR" altLang="en-US" dirty="0">
                <a:cs typeface="2  Titr" panose="00000700000000000000" pitchFamily="2" charset="-78"/>
              </a:rPr>
              <a:t>نیروی انسانی                  </a:t>
            </a:r>
          </a:p>
        </p:txBody>
      </p:sp>
      <p:pic>
        <p:nvPicPr>
          <p:cNvPr id="32772" name="Graphic 7" descr="Head with gears with solid fill">
            <a:extLst>
              <a:ext uri="{FF2B5EF4-FFF2-40B4-BE49-F238E27FC236}">
                <a16:creationId xmlns:a16="http://schemas.microsoft.com/office/drawing/2014/main" id="{A163583F-F892-4533-ADCE-864417FCC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8638"/>
            <a:ext cx="17684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Content Placeholder 2">
            <a:extLst>
              <a:ext uri="{FF2B5EF4-FFF2-40B4-BE49-F238E27FC236}">
                <a16:creationId xmlns:a16="http://schemas.microsoft.com/office/drawing/2014/main" id="{ACA6FDFE-B78B-4348-BCD9-E6025BA20214}"/>
              </a:ext>
            </a:extLst>
          </p:cNvPr>
          <p:cNvSpPr txBox="1">
            <a:spLocks noChangeArrowheads="1"/>
          </p:cNvSpPr>
          <p:nvPr/>
        </p:nvSpPr>
        <p:spPr bwMode="auto">
          <a:xfrm>
            <a:off x="3087688" y="4508500"/>
            <a:ext cx="57007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200150" indent="-28575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543050" indent="-17145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00250" indent="-17145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457450" indent="-17145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14650" indent="-17145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371850" indent="-17145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29050" indent="-17145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just" eaLnBrk="1" hangingPunct="1">
              <a:spcAft>
                <a:spcPts val="600"/>
              </a:spcAft>
              <a:buClr>
                <a:srgbClr val="C59B00"/>
              </a:buClr>
              <a:buSzPct val="145000"/>
              <a:buFont typeface="Arial" panose="020B0604020202020204" pitchFamily="34" charset="0"/>
              <a:buChar char="•"/>
            </a:pPr>
            <a:endParaRPr lang="en-US" altLang="en-US" sz="2400" b="1">
              <a:latin typeface="Corbel" panose="020B0503020204020204" pitchFamily="34" charset="0"/>
              <a:cs typeface="2  Titr" panose="00000700000000000000" pitchFamily="2" charset="-78"/>
            </a:endParaRPr>
          </a:p>
        </p:txBody>
      </p:sp>
      <p:sp>
        <p:nvSpPr>
          <p:cNvPr id="2" name="Arrow: Left 1">
            <a:extLst>
              <a:ext uri="{FF2B5EF4-FFF2-40B4-BE49-F238E27FC236}">
                <a16:creationId xmlns:a16="http://schemas.microsoft.com/office/drawing/2014/main" id="{53F2EC7E-5030-4D03-B4F8-E0C78DDBBD63}"/>
              </a:ext>
            </a:extLst>
          </p:cNvPr>
          <p:cNvSpPr/>
          <p:nvPr/>
        </p:nvSpPr>
        <p:spPr>
          <a:xfrm>
            <a:off x="5535613" y="3938588"/>
            <a:ext cx="3252787" cy="25923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fa-IR" altLang="en-US" sz="2800" dirty="0">
                <a:solidFill>
                  <a:schemeClr val="tx1"/>
                </a:solidFill>
                <a:cs typeface="2  Titr" panose="00000700000000000000" pitchFamily="2" charset="-78"/>
              </a:rPr>
              <a:t>اساس توسعه پایدار</a:t>
            </a:r>
            <a:endParaRPr lang="en-US" sz="2800" dirty="0">
              <a:solidFill>
                <a:schemeClr val="tx1"/>
              </a:solidFill>
              <a:cs typeface="2  Titr" panose="00000700000000000000" pitchFamily="2" charset="-78"/>
            </a:endParaRPr>
          </a:p>
        </p:txBody>
      </p:sp>
      <p:sp>
        <p:nvSpPr>
          <p:cNvPr id="5" name="Date Placeholder 4">
            <a:extLst>
              <a:ext uri="{FF2B5EF4-FFF2-40B4-BE49-F238E27FC236}">
                <a16:creationId xmlns:a16="http://schemas.microsoft.com/office/drawing/2014/main" id="{7CAE5848-FE48-4B20-8178-9CB8B2EFAAF4}"/>
              </a:ext>
            </a:extLst>
          </p:cNvPr>
          <p:cNvSpPr>
            <a:spLocks noGrp="1"/>
          </p:cNvSpPr>
          <p:nvPr>
            <p:ph type="dt" sz="quarter" idx="10"/>
          </p:nvPr>
        </p:nvSpPr>
        <p:spPr/>
        <p:txBody>
          <a:bodyPr/>
          <a:lstStyle/>
          <a:p>
            <a:pPr>
              <a:defRPr/>
            </a:pPr>
            <a:r>
              <a:rPr lang="en-US"/>
              <a:t>تابستان 1402</a:t>
            </a:r>
          </a:p>
        </p:txBody>
      </p:sp>
      <p:sp>
        <p:nvSpPr>
          <p:cNvPr id="6" name="Footer Placeholder 5">
            <a:extLst>
              <a:ext uri="{FF2B5EF4-FFF2-40B4-BE49-F238E27FC236}">
                <a16:creationId xmlns:a16="http://schemas.microsoft.com/office/drawing/2014/main" id="{DD26BAE4-51E5-4A59-A416-0FC6DDE6A3C0}"/>
              </a:ext>
            </a:extLst>
          </p:cNvPr>
          <p:cNvSpPr>
            <a:spLocks noGrp="1"/>
          </p:cNvSpPr>
          <p:nvPr>
            <p:ph type="ftr" sz="quarter" idx="11"/>
          </p:nvPr>
        </p:nvSpPr>
        <p:spPr/>
        <p:txBody>
          <a:bodyPr/>
          <a:lstStyle/>
          <a:p>
            <a:pPr>
              <a:defRPr/>
            </a:pPr>
            <a:r>
              <a:rPr lang="fa-IR"/>
              <a:t>جواد برازنده</a:t>
            </a:r>
            <a:endParaRPr lang="en-US"/>
          </a:p>
        </p:txBody>
      </p:sp>
      <p:sp>
        <p:nvSpPr>
          <p:cNvPr id="11" name="Rectangle 10">
            <a:extLst>
              <a:ext uri="{FF2B5EF4-FFF2-40B4-BE49-F238E27FC236}">
                <a16:creationId xmlns:a16="http://schemas.microsoft.com/office/drawing/2014/main" id="{9127F073-6451-4DB1-8C16-43CF22E1B2E7}"/>
              </a:ext>
            </a:extLst>
          </p:cNvPr>
          <p:cNvSpPr/>
          <p:nvPr/>
        </p:nvSpPr>
        <p:spPr bwMode="auto">
          <a:xfrm>
            <a:off x="2557946" y="3271988"/>
            <a:ext cx="3640448" cy="5955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eaLnBrk="1" hangingPunct="1">
              <a:defRPr/>
            </a:pPr>
            <a:r>
              <a:rPr lang="fa-IR" sz="3200" dirty="0">
                <a:solidFill>
                  <a:schemeClr val="tx1"/>
                </a:solidFill>
                <a:cs typeface="2  Titr" panose="00000700000000000000" pitchFamily="2" charset="-78"/>
              </a:rPr>
              <a:t>مهم ترین عنصر تولید</a:t>
            </a:r>
            <a:endParaRPr lang="en-US" sz="3200" dirty="0">
              <a:solidFill>
                <a:schemeClr val="tx1"/>
              </a:solidFill>
              <a:cs typeface="2  Titr" panose="00000700000000000000" pitchFamily="2" charset="-78"/>
            </a:endParaRPr>
          </a:p>
        </p:txBody>
      </p:sp>
      <p:sp>
        <p:nvSpPr>
          <p:cNvPr id="32780" name="Arrow: Right 6">
            <a:extLst>
              <a:ext uri="{FF2B5EF4-FFF2-40B4-BE49-F238E27FC236}">
                <a16:creationId xmlns:a16="http://schemas.microsoft.com/office/drawing/2014/main" id="{696A4E10-9B7D-4040-A9EA-870CC179237F}"/>
              </a:ext>
            </a:extLst>
          </p:cNvPr>
          <p:cNvSpPr>
            <a:spLocks noChangeArrowheads="1"/>
          </p:cNvSpPr>
          <p:nvPr/>
        </p:nvSpPr>
        <p:spPr bwMode="auto">
          <a:xfrm>
            <a:off x="3492500" y="4244975"/>
            <a:ext cx="1800225" cy="19812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endParaRPr lang="en-US" altLang="en-US" sz="1800"/>
          </a:p>
        </p:txBody>
      </p:sp>
      <p:sp>
        <p:nvSpPr>
          <p:cNvPr id="13" name="Oval 12">
            <a:extLst>
              <a:ext uri="{FF2B5EF4-FFF2-40B4-BE49-F238E27FC236}">
                <a16:creationId xmlns:a16="http://schemas.microsoft.com/office/drawing/2014/main" id="{5124EF65-4F1F-4DBA-A8B3-B671071165E2}"/>
              </a:ext>
            </a:extLst>
          </p:cNvPr>
          <p:cNvSpPr/>
          <p:nvPr/>
        </p:nvSpPr>
        <p:spPr>
          <a:xfrm>
            <a:off x="422275" y="3571875"/>
            <a:ext cx="3252788" cy="3094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fa-IR" altLang="en-US" sz="3200" dirty="0">
                <a:solidFill>
                  <a:schemeClr val="tx1"/>
                </a:solidFill>
                <a:cs typeface="2  Titr" panose="00000700000000000000" pitchFamily="2" charset="-78"/>
              </a:rPr>
              <a:t>نیروی انسانی </a:t>
            </a:r>
            <a:r>
              <a:rPr lang="fa-IR" altLang="en-US" sz="3200" dirty="0" err="1">
                <a:solidFill>
                  <a:schemeClr val="tx1"/>
                </a:solidFill>
                <a:cs typeface="2  Titr" panose="00000700000000000000" pitchFamily="2" charset="-78"/>
              </a:rPr>
              <a:t>ماهرسالم</a:t>
            </a:r>
            <a:r>
              <a:rPr lang="fa-IR" altLang="en-US" sz="3200" dirty="0">
                <a:solidFill>
                  <a:schemeClr val="tx1"/>
                </a:solidFill>
                <a:cs typeface="2  Titr" panose="00000700000000000000" pitchFamily="2" charset="-78"/>
              </a:rPr>
              <a:t> </a:t>
            </a:r>
            <a:endParaRPr lang="en-US" altLang="en-US" sz="3200" dirty="0">
              <a:solidFill>
                <a:schemeClr val="tx1"/>
              </a:solidFill>
              <a:cs typeface="2  Titr" panose="00000700000000000000"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1DC8E29-4F7C-4B97-9DDA-29306F10DB26}"/>
              </a:ext>
            </a:extLst>
          </p:cNvPr>
          <p:cNvSpPr>
            <a:spLocks noGrp="1"/>
          </p:cNvSpPr>
          <p:nvPr>
            <p:ph type="title"/>
          </p:nvPr>
        </p:nvSpPr>
        <p:spPr>
          <a:xfrm>
            <a:off x="0" y="333375"/>
            <a:ext cx="9144000" cy="1143000"/>
          </a:xfrm>
        </p:spPr>
        <p:txBody>
          <a:bodyPr>
            <a:normAutofit fontScale="90000"/>
          </a:bodyPr>
          <a:lstStyle/>
          <a:p>
            <a:pPr eaLnBrk="1" fontAlgn="auto" hangingPunct="1">
              <a:spcAft>
                <a:spcPts val="0"/>
              </a:spcAft>
              <a:defRPr/>
            </a:pPr>
            <a:r>
              <a:rPr lang="fa-IR" sz="8000" dirty="0"/>
              <a:t>عوامل زیان آور کجا هست</a:t>
            </a:r>
          </a:p>
        </p:txBody>
      </p:sp>
      <p:sp>
        <p:nvSpPr>
          <p:cNvPr id="17410" name="Date Placeholder 3">
            <a:extLst>
              <a:ext uri="{FF2B5EF4-FFF2-40B4-BE49-F238E27FC236}">
                <a16:creationId xmlns:a16="http://schemas.microsoft.com/office/drawing/2014/main" id="{7853A50D-DD2B-486D-8F2B-436AF5B3B8CF}"/>
              </a:ext>
            </a:extLst>
          </p:cNvPr>
          <p:cNvSpPr>
            <a:spLocks noGrp="1"/>
          </p:cNvSpPr>
          <p:nvPr>
            <p:ph type="dt" sz="quarter" idx="10"/>
          </p:nvPr>
        </p:nvSpPr>
        <p:spPr bwMode="auto">
          <a:xfrm>
            <a:off x="107950" y="6427788"/>
            <a:ext cx="2133600" cy="457200"/>
          </a:xfrm>
          <a:ln>
            <a:miter lim="800000"/>
            <a:headEnd/>
            <a:tailEnd/>
          </a:ln>
        </p:spPr>
        <p:txBody>
          <a:bodyPr/>
          <a:lstStyle/>
          <a:p>
            <a:pPr defTabSz="912813">
              <a:defRPr/>
            </a:pPr>
            <a:r>
              <a:rPr lang="en-US">
                <a:solidFill>
                  <a:schemeClr val="tx2">
                    <a:shade val="90000"/>
                  </a:schemeClr>
                </a:solidFill>
              </a:rPr>
              <a:t>1392</a:t>
            </a:r>
          </a:p>
        </p:txBody>
      </p:sp>
      <p:sp>
        <p:nvSpPr>
          <p:cNvPr id="5" name="Footer Placeholder 4">
            <a:extLst>
              <a:ext uri="{FF2B5EF4-FFF2-40B4-BE49-F238E27FC236}">
                <a16:creationId xmlns:a16="http://schemas.microsoft.com/office/drawing/2014/main" id="{1480AFFA-1006-4EC8-B44C-908516C10E84}"/>
              </a:ext>
            </a:extLst>
          </p:cNvPr>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7" name="Rectangle 4">
            <a:extLst>
              <a:ext uri="{FF2B5EF4-FFF2-40B4-BE49-F238E27FC236}">
                <a16:creationId xmlns:a16="http://schemas.microsoft.com/office/drawing/2014/main" id="{E7C75C20-C5DC-42F3-97F1-F2963E14BDD8}"/>
              </a:ext>
            </a:extLst>
          </p:cNvPr>
          <p:cNvSpPr>
            <a:spLocks noChangeArrowheads="1"/>
          </p:cNvSpPr>
          <p:nvPr/>
        </p:nvSpPr>
        <p:spPr bwMode="auto">
          <a:xfrm>
            <a:off x="6875463" y="2349500"/>
            <a:ext cx="1893887"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altLang="en-US" sz="25000">
                <a:solidFill>
                  <a:schemeClr val="tx2"/>
                </a:solidFill>
              </a:rPr>
              <a:t>؟</a:t>
            </a:r>
            <a:endParaRPr lang="en-US" altLang="en-US" sz="25000">
              <a:solidFill>
                <a:schemeClr val="tx2"/>
              </a:solidFill>
            </a:endParaRPr>
          </a:p>
        </p:txBody>
      </p:sp>
      <p:sp>
        <p:nvSpPr>
          <p:cNvPr id="8" name="Rectangle 4">
            <a:extLst>
              <a:ext uri="{FF2B5EF4-FFF2-40B4-BE49-F238E27FC236}">
                <a16:creationId xmlns:a16="http://schemas.microsoft.com/office/drawing/2014/main" id="{AF26AB5B-54E9-4AA4-ABB6-4FF18F73A489}"/>
              </a:ext>
            </a:extLst>
          </p:cNvPr>
          <p:cNvSpPr>
            <a:spLocks noChangeArrowheads="1"/>
          </p:cNvSpPr>
          <p:nvPr/>
        </p:nvSpPr>
        <p:spPr bwMode="auto">
          <a:xfrm>
            <a:off x="5508625" y="3933825"/>
            <a:ext cx="18923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altLang="en-US" sz="25000">
                <a:solidFill>
                  <a:schemeClr val="tx2"/>
                </a:solidFill>
              </a:rPr>
              <a:t>؟</a:t>
            </a:r>
            <a:endParaRPr lang="en-US" altLang="en-US" sz="25000">
              <a:solidFill>
                <a:schemeClr val="tx2"/>
              </a:solidFill>
            </a:endParaRPr>
          </a:p>
        </p:txBody>
      </p:sp>
      <p:sp>
        <p:nvSpPr>
          <p:cNvPr id="9" name="Rectangle 4">
            <a:extLst>
              <a:ext uri="{FF2B5EF4-FFF2-40B4-BE49-F238E27FC236}">
                <a16:creationId xmlns:a16="http://schemas.microsoft.com/office/drawing/2014/main" id="{B6ADCEEB-1BF3-459F-A61F-BCD608CCB841}"/>
              </a:ext>
            </a:extLst>
          </p:cNvPr>
          <p:cNvSpPr>
            <a:spLocks noChangeArrowheads="1"/>
          </p:cNvSpPr>
          <p:nvPr/>
        </p:nvSpPr>
        <p:spPr bwMode="auto">
          <a:xfrm>
            <a:off x="1763713" y="4292600"/>
            <a:ext cx="18923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altLang="en-US" sz="25000">
                <a:solidFill>
                  <a:schemeClr val="tx2"/>
                </a:solidFill>
              </a:rPr>
              <a:t>؟</a:t>
            </a:r>
            <a:endParaRPr lang="en-US" altLang="en-US" sz="25000">
              <a:solidFill>
                <a:schemeClr val="tx2"/>
              </a:solidFill>
            </a:endParaRPr>
          </a:p>
        </p:txBody>
      </p:sp>
      <p:sp>
        <p:nvSpPr>
          <p:cNvPr id="10" name="Rectangle 4">
            <a:extLst>
              <a:ext uri="{FF2B5EF4-FFF2-40B4-BE49-F238E27FC236}">
                <a16:creationId xmlns:a16="http://schemas.microsoft.com/office/drawing/2014/main" id="{D959B189-D056-4C1A-A976-2D222C073883}"/>
              </a:ext>
            </a:extLst>
          </p:cNvPr>
          <p:cNvSpPr>
            <a:spLocks noChangeArrowheads="1"/>
          </p:cNvSpPr>
          <p:nvPr/>
        </p:nvSpPr>
        <p:spPr bwMode="auto">
          <a:xfrm>
            <a:off x="4140200" y="2420938"/>
            <a:ext cx="18923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altLang="en-US" sz="25000">
                <a:solidFill>
                  <a:schemeClr val="tx2"/>
                </a:solidFill>
              </a:rPr>
              <a:t>؟</a:t>
            </a:r>
            <a:endParaRPr lang="en-US" altLang="en-US" sz="25000">
              <a:solidFill>
                <a:schemeClr val="tx2"/>
              </a:solidFill>
            </a:endParaRPr>
          </a:p>
        </p:txBody>
      </p:sp>
      <p:sp>
        <p:nvSpPr>
          <p:cNvPr id="11" name="Rectangle 4">
            <a:extLst>
              <a:ext uri="{FF2B5EF4-FFF2-40B4-BE49-F238E27FC236}">
                <a16:creationId xmlns:a16="http://schemas.microsoft.com/office/drawing/2014/main" id="{C31AD541-F9EC-48B6-BB03-A7E504A2BB35}"/>
              </a:ext>
            </a:extLst>
          </p:cNvPr>
          <p:cNvSpPr>
            <a:spLocks noChangeArrowheads="1"/>
          </p:cNvSpPr>
          <p:nvPr/>
        </p:nvSpPr>
        <p:spPr bwMode="auto">
          <a:xfrm>
            <a:off x="611188" y="1916113"/>
            <a:ext cx="18923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altLang="en-US" sz="25000">
                <a:solidFill>
                  <a:schemeClr val="tx2"/>
                </a:solidFill>
              </a:rPr>
              <a:t>؟</a:t>
            </a:r>
            <a:endParaRPr lang="en-US" altLang="en-US" sz="25000">
              <a:solidFill>
                <a:schemeClr val="tx2"/>
              </a:solidFill>
            </a:endParaRPr>
          </a:p>
        </p:txBody>
      </p:sp>
      <p:sp>
        <p:nvSpPr>
          <p:cNvPr id="12" name="Rectangle 4">
            <a:extLst>
              <a:ext uri="{FF2B5EF4-FFF2-40B4-BE49-F238E27FC236}">
                <a16:creationId xmlns:a16="http://schemas.microsoft.com/office/drawing/2014/main" id="{D1E6A6F2-7F01-41A1-8F36-AF3C50436E84}"/>
              </a:ext>
            </a:extLst>
          </p:cNvPr>
          <p:cNvSpPr>
            <a:spLocks noChangeArrowheads="1"/>
          </p:cNvSpPr>
          <p:nvPr/>
        </p:nvSpPr>
        <p:spPr bwMode="auto">
          <a:xfrm>
            <a:off x="3492500" y="4437063"/>
            <a:ext cx="18923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altLang="en-US" sz="25000">
                <a:solidFill>
                  <a:schemeClr val="tx2"/>
                </a:solidFill>
              </a:rPr>
              <a:t>؟</a:t>
            </a:r>
            <a:endParaRPr lang="en-US" altLang="en-US" sz="25000">
              <a:solidFill>
                <a:schemeClr val="tx2"/>
              </a:solidFill>
            </a:endParaRPr>
          </a:p>
        </p:txBody>
      </p:sp>
      <p:sp>
        <p:nvSpPr>
          <p:cNvPr id="13" name="Rectangle 4">
            <a:extLst>
              <a:ext uri="{FF2B5EF4-FFF2-40B4-BE49-F238E27FC236}">
                <a16:creationId xmlns:a16="http://schemas.microsoft.com/office/drawing/2014/main" id="{FAAB6A3B-0D43-44BB-B2D5-5724BAA10B9C}"/>
              </a:ext>
            </a:extLst>
          </p:cNvPr>
          <p:cNvSpPr>
            <a:spLocks noChangeArrowheads="1"/>
          </p:cNvSpPr>
          <p:nvPr/>
        </p:nvSpPr>
        <p:spPr bwMode="auto">
          <a:xfrm>
            <a:off x="5148263" y="1557338"/>
            <a:ext cx="18923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altLang="en-US" sz="25000">
                <a:solidFill>
                  <a:schemeClr val="tx2"/>
                </a:solidFill>
              </a:rPr>
              <a:t>؟</a:t>
            </a:r>
            <a:endParaRPr lang="en-US" altLang="en-US" sz="25000">
              <a:solidFill>
                <a:schemeClr val="tx2"/>
              </a:solidFill>
            </a:endParaRPr>
          </a:p>
        </p:txBody>
      </p:sp>
      <p:sp>
        <p:nvSpPr>
          <p:cNvPr id="14" name="Rectangle 4">
            <a:extLst>
              <a:ext uri="{FF2B5EF4-FFF2-40B4-BE49-F238E27FC236}">
                <a16:creationId xmlns:a16="http://schemas.microsoft.com/office/drawing/2014/main" id="{2B063897-D523-430F-8B2B-D81FED77E6BD}"/>
              </a:ext>
            </a:extLst>
          </p:cNvPr>
          <p:cNvSpPr>
            <a:spLocks noChangeArrowheads="1"/>
          </p:cNvSpPr>
          <p:nvPr/>
        </p:nvSpPr>
        <p:spPr bwMode="auto">
          <a:xfrm>
            <a:off x="2051050" y="1773238"/>
            <a:ext cx="1893888"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altLang="en-US" sz="25000">
                <a:solidFill>
                  <a:schemeClr val="tx2"/>
                </a:solidFill>
              </a:rPr>
              <a:t>؟</a:t>
            </a:r>
            <a:endParaRPr lang="en-US" altLang="en-US" sz="250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3000"/>
                                        <p:tgtEl>
                                          <p:spTgt spid="6"/>
                                        </p:tgtEl>
                                      </p:cBhvr>
                                    </p:animEffect>
                                  </p:childTnLst>
                                </p:cTn>
                              </p:par>
                            </p:childTnLst>
                          </p:cTn>
                        </p:par>
                        <p:par>
                          <p:cTn id="8" fill="hold" nodeType="afterGroup">
                            <p:stCondLst>
                              <p:cond delay="3000"/>
                            </p:stCondLst>
                            <p:childTnLst>
                              <p:par>
                                <p:cTn id="9" presetID="3"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0"/>
                                        <p:tgtEl>
                                          <p:spTgt spid="14"/>
                                        </p:tgtEl>
                                      </p:cBhvr>
                                    </p:animEffect>
                                  </p:childTnLst>
                                </p:cTn>
                              </p:par>
                            </p:childTnLst>
                          </p:cTn>
                        </p:par>
                        <p:par>
                          <p:cTn id="12" fill="hold" nodeType="afterGroup">
                            <p:stCondLst>
                              <p:cond delay="8000"/>
                            </p:stCondLst>
                            <p:childTnLst>
                              <p:par>
                                <p:cTn id="13" presetID="3"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3000"/>
                                        <p:tgtEl>
                                          <p:spTgt spid="11"/>
                                        </p:tgtEl>
                                      </p:cBhvr>
                                    </p:animEffect>
                                  </p:childTnLst>
                                </p:cTn>
                              </p:par>
                            </p:childTnLst>
                          </p:cTn>
                        </p:par>
                        <p:par>
                          <p:cTn id="16" fill="hold" nodeType="afterGroup">
                            <p:stCondLst>
                              <p:cond delay="110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3000" fill="hold"/>
                                        <p:tgtEl>
                                          <p:spTgt spid="9"/>
                                        </p:tgtEl>
                                        <p:attrNameLst>
                                          <p:attrName>ppt_x</p:attrName>
                                        </p:attrNameLst>
                                      </p:cBhvr>
                                      <p:tavLst>
                                        <p:tav tm="0">
                                          <p:val>
                                            <p:strVal val="#ppt_x"/>
                                          </p:val>
                                        </p:tav>
                                        <p:tav tm="100000">
                                          <p:val>
                                            <p:strVal val="#ppt_x"/>
                                          </p:val>
                                        </p:tav>
                                      </p:tavLst>
                                    </p:anim>
                                    <p:anim calcmode="lin" valueType="num">
                                      <p:cBhvr additive="base">
                                        <p:cTn id="20" dur="3000" fill="hold"/>
                                        <p:tgtEl>
                                          <p:spTgt spid="9"/>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4000"/>
                            </p:stCondLst>
                            <p:childTnLst>
                              <p:par>
                                <p:cTn id="22" presetID="5" presetClass="entr" presetSubtype="1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3000"/>
                                        <p:tgtEl>
                                          <p:spTgt spid="13"/>
                                        </p:tgtEl>
                                      </p:cBhvr>
                                    </p:animEffect>
                                  </p:childTnLst>
                                </p:cTn>
                              </p:par>
                            </p:childTnLst>
                          </p:cTn>
                        </p:par>
                        <p:par>
                          <p:cTn id="25" fill="hold" nodeType="afterGroup">
                            <p:stCondLst>
                              <p:cond delay="17000"/>
                            </p:stCondLst>
                            <p:childTnLst>
                              <p:par>
                                <p:cTn id="26" presetID="5" presetClass="entr" presetSubtype="1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3000"/>
                                        <p:tgtEl>
                                          <p:spTgt spid="7"/>
                                        </p:tgtEl>
                                      </p:cBhvr>
                                    </p:animEffect>
                                  </p:childTnLst>
                                </p:cTn>
                              </p:par>
                            </p:childTnLst>
                          </p:cTn>
                        </p:par>
                        <p:par>
                          <p:cTn id="29" fill="hold" nodeType="afterGroup">
                            <p:stCondLst>
                              <p:cond delay="200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3000" fill="hold"/>
                                        <p:tgtEl>
                                          <p:spTgt spid="10"/>
                                        </p:tgtEl>
                                        <p:attrNameLst>
                                          <p:attrName>ppt_x</p:attrName>
                                        </p:attrNameLst>
                                      </p:cBhvr>
                                      <p:tavLst>
                                        <p:tav tm="0">
                                          <p:val>
                                            <p:strVal val="#ppt_x"/>
                                          </p:val>
                                        </p:tav>
                                        <p:tav tm="100000">
                                          <p:val>
                                            <p:strVal val="#ppt_x"/>
                                          </p:val>
                                        </p:tav>
                                      </p:tavLst>
                                    </p:anim>
                                    <p:anim calcmode="lin" valueType="num">
                                      <p:cBhvr additive="base">
                                        <p:cTn id="33" dur="3000" fill="hold"/>
                                        <p:tgtEl>
                                          <p:spTgt spid="10"/>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23000"/>
                            </p:stCondLst>
                            <p:childTnLst>
                              <p:par>
                                <p:cTn id="35" presetID="4"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par>
                          <p:cTn id="38" fill="hold" nodeType="afterGroup">
                            <p:stCondLst>
                              <p:cond delay="23500"/>
                            </p:stCondLst>
                            <p:childTnLst>
                              <p:par>
                                <p:cTn id="39" presetID="3" presetClass="entr" presetSubtype="1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هدف کلی</a:t>
            </a:r>
          </a:p>
        </p:txBody>
      </p:sp>
      <p:sp>
        <p:nvSpPr>
          <p:cNvPr id="3" name="Content Placeholder 2"/>
          <p:cNvSpPr>
            <a:spLocks noGrp="1"/>
          </p:cNvSpPr>
          <p:nvPr>
            <p:ph idx="1"/>
          </p:nvPr>
        </p:nvSpPr>
        <p:spPr/>
        <p:txBody>
          <a:bodyPr/>
          <a:lstStyle/>
          <a:p>
            <a:r>
              <a:rPr lang="fa-IR" dirty="0"/>
              <a:t>حفظ و ارتقای سطح سلامت نیروی کار به عنوان یکی از معیارهای توسعه پایدار در کشور، افزایش دسترسی و پوشش عادلانه در زمینه مراقبت های سلامت شاغلین انجام معاینات سلامت شغلی با کیفیت مناسب و هزینه اثر بخشی قابل قبول زیر نظر دانشگاه ها و دانشکده های علوم پزشکی</a:t>
            </a:r>
          </a:p>
        </p:txBody>
      </p:sp>
      <p:sp>
        <p:nvSpPr>
          <p:cNvPr id="4" name="Date Placeholder 3"/>
          <p:cNvSpPr>
            <a:spLocks noGrp="1"/>
          </p:cNvSpPr>
          <p:nvPr>
            <p:ph type="dt" sz="half" idx="10"/>
          </p:nvPr>
        </p:nvSpPr>
        <p:spPr/>
        <p:txBody>
          <a:bodyPr/>
          <a:lstStyle/>
          <a:p>
            <a:r>
              <a:rPr lang="fa-IR"/>
              <a:t>بهار1401</a:t>
            </a:r>
            <a:endParaRPr lang="en-US"/>
          </a:p>
        </p:txBody>
      </p:sp>
      <p:sp>
        <p:nvSpPr>
          <p:cNvPr id="5" name="Footer Placeholder 4"/>
          <p:cNvSpPr>
            <a:spLocks noGrp="1"/>
          </p:cNvSpPr>
          <p:nvPr>
            <p:ph type="ftr" sz="quarter" idx="11"/>
          </p:nvPr>
        </p:nvSpPr>
        <p:spPr/>
        <p:txBody>
          <a:bodyPr/>
          <a:lstStyle/>
          <a:p>
            <a:r>
              <a:rPr lang="fa-IR"/>
              <a:t>جواد برازنده</a:t>
            </a:r>
            <a:endParaRPr lang="en-US"/>
          </a:p>
        </p:txBody>
      </p:sp>
    </p:spTree>
    <p:extLst>
      <p:ext uri="{BB962C8B-B14F-4D97-AF65-F5344CB8AC3E}">
        <p14:creationId xmlns:p14="http://schemas.microsoft.com/office/powerpoint/2010/main" val="2381281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C7F1-D641-48BA-A331-000498475F3C}"/>
              </a:ext>
            </a:extLst>
          </p:cNvPr>
          <p:cNvSpPr>
            <a:spLocks noGrp="1"/>
          </p:cNvSpPr>
          <p:nvPr>
            <p:ph type="title"/>
          </p:nvPr>
        </p:nvSpPr>
        <p:spPr/>
        <p:txBody>
          <a:bodyPr/>
          <a:lstStyle/>
          <a:p>
            <a:r>
              <a:rPr lang="fa-IR" b="1" dirty="0"/>
              <a:t>مهم ترین </a:t>
            </a:r>
            <a:r>
              <a:rPr lang="ar-SA" sz="4400" dirty="0">
                <a:solidFill>
                  <a:srgbClr val="000000"/>
                </a:solidFill>
                <a:latin typeface="Mistral" panose="03090702030407020403" pitchFamily="66" charset="0"/>
                <a:cs typeface="B Titr" panose="00000700000000000000" pitchFamily="2" charset="-78"/>
              </a:rPr>
              <a:t>اهداف</a:t>
            </a:r>
            <a:r>
              <a:rPr lang="fa-IR" sz="4400" dirty="0">
                <a:solidFill>
                  <a:srgbClr val="000000"/>
                </a:solidFill>
                <a:latin typeface="Mistral" panose="03090702030407020403" pitchFamily="66" charset="0"/>
                <a:cs typeface="B Titr" panose="00000700000000000000" pitchFamily="2" charset="-78"/>
              </a:rPr>
              <a:t> </a:t>
            </a:r>
            <a:r>
              <a:rPr lang="ar-SA" sz="4400" dirty="0">
                <a:solidFill>
                  <a:srgbClr val="000000"/>
                </a:solidFill>
                <a:latin typeface="Mistral" panose="03090702030407020403" pitchFamily="66" charset="0"/>
                <a:cs typeface="B Titr" panose="00000700000000000000" pitchFamily="2" charset="-78"/>
              </a:rPr>
              <a:t>معاينات </a:t>
            </a:r>
            <a:r>
              <a:rPr lang="fa-IR" sz="4400" dirty="0">
                <a:solidFill>
                  <a:srgbClr val="000000"/>
                </a:solidFill>
                <a:latin typeface="Mistral" panose="03090702030407020403" pitchFamily="66" charset="0"/>
                <a:cs typeface="B Titr" panose="00000700000000000000" pitchFamily="2" charset="-78"/>
              </a:rPr>
              <a:t>بدو استخدام</a:t>
            </a:r>
            <a:endParaRPr lang="en-US" dirty="0"/>
          </a:p>
        </p:txBody>
      </p:sp>
      <p:sp>
        <p:nvSpPr>
          <p:cNvPr id="3" name="Content Placeholder 2">
            <a:extLst>
              <a:ext uri="{FF2B5EF4-FFF2-40B4-BE49-F238E27FC236}">
                <a16:creationId xmlns:a16="http://schemas.microsoft.com/office/drawing/2014/main" id="{5ED123F6-A16A-406D-9E09-FE6026485111}"/>
              </a:ext>
            </a:extLst>
          </p:cNvPr>
          <p:cNvSpPr>
            <a:spLocks noGrp="1"/>
          </p:cNvSpPr>
          <p:nvPr>
            <p:ph idx="1"/>
          </p:nvPr>
        </p:nvSpPr>
        <p:spPr/>
        <p:txBody>
          <a:bodyPr>
            <a:normAutofit/>
          </a:bodyPr>
          <a:lstStyle/>
          <a:p>
            <a:pPr>
              <a:buFont typeface="+mj-lt"/>
              <a:buAutoNum type="arabicPeriod"/>
            </a:pPr>
            <a:r>
              <a:rPr lang="fa-IR" dirty="0">
                <a:solidFill>
                  <a:srgbClr val="FF0000"/>
                </a:solidFill>
              </a:rPr>
              <a:t>تعیین استعداد و قابلیت های فرد برای کار مورد نظر</a:t>
            </a:r>
          </a:p>
          <a:p>
            <a:pPr>
              <a:buFont typeface="+mj-lt"/>
              <a:buAutoNum type="arabicPeriod"/>
            </a:pPr>
            <a:r>
              <a:rPr lang="fa-IR" dirty="0"/>
              <a:t>تشخیص بیماری ها و درمان آنها</a:t>
            </a:r>
          </a:p>
          <a:p>
            <a:pPr>
              <a:buFont typeface="+mj-lt"/>
              <a:buAutoNum type="arabicPeriod"/>
            </a:pPr>
            <a:r>
              <a:rPr lang="fa-IR" dirty="0"/>
              <a:t>حفظ سلامت دیگر کارگران</a:t>
            </a:r>
          </a:p>
          <a:p>
            <a:pPr>
              <a:buFont typeface="+mj-lt"/>
              <a:buAutoNum type="arabicPeriod"/>
            </a:pPr>
            <a:r>
              <a:rPr lang="fa-IR" dirty="0"/>
              <a:t>تعیین بیماری ها و نواقص پیشین متقاضی و ثبت در پرونده پزشکی</a:t>
            </a:r>
          </a:p>
          <a:p>
            <a:pPr>
              <a:buFont typeface="+mj-lt"/>
              <a:buAutoNum type="arabicPeriod"/>
            </a:pPr>
            <a:r>
              <a:rPr lang="fa-IR" dirty="0"/>
              <a:t>کشف بیماری های سرایت کننده کارگر و جلوگیری از پخش آنها</a:t>
            </a:r>
          </a:p>
          <a:p>
            <a:pPr>
              <a:buFont typeface="+mj-lt"/>
              <a:buAutoNum type="arabicPeriod"/>
            </a:pPr>
            <a:r>
              <a:rPr lang="fa-IR" dirty="0" err="1"/>
              <a:t>تعین</a:t>
            </a:r>
            <a:r>
              <a:rPr lang="fa-IR" dirty="0"/>
              <a:t> لزوم دفعات و فاصله های </a:t>
            </a:r>
            <a:r>
              <a:rPr lang="fa-IR" b="1" dirty="0"/>
              <a:t>معاینه</a:t>
            </a:r>
            <a:r>
              <a:rPr lang="fa-IR" dirty="0"/>
              <a:t> های بعدی</a:t>
            </a:r>
          </a:p>
          <a:p>
            <a:endParaRPr lang="en-US" dirty="0"/>
          </a:p>
        </p:txBody>
      </p:sp>
      <p:sp>
        <p:nvSpPr>
          <p:cNvPr id="4" name="Date Placeholder 3">
            <a:extLst>
              <a:ext uri="{FF2B5EF4-FFF2-40B4-BE49-F238E27FC236}">
                <a16:creationId xmlns:a16="http://schemas.microsoft.com/office/drawing/2014/main" id="{81E28692-2D51-46F6-9ABD-7E8A6FBFD296}"/>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251637E1-226A-4774-A030-0D9E4E02E287}"/>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663972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4400" dirty="0">
                <a:solidFill>
                  <a:srgbClr val="000000"/>
                </a:solidFill>
                <a:latin typeface="Mistral" panose="03090702030407020403" pitchFamily="66" charset="0"/>
                <a:cs typeface="B Titr" panose="00000700000000000000" pitchFamily="2" charset="-78"/>
              </a:rPr>
              <a:t>مهمترین </a:t>
            </a:r>
            <a:r>
              <a:rPr lang="ar-SA" sz="4400" dirty="0">
                <a:solidFill>
                  <a:srgbClr val="000000"/>
                </a:solidFill>
                <a:latin typeface="Mistral" panose="03090702030407020403" pitchFamily="66" charset="0"/>
                <a:cs typeface="B Titr" panose="00000700000000000000" pitchFamily="2" charset="-78"/>
              </a:rPr>
              <a:t>اهداف</a:t>
            </a:r>
            <a:r>
              <a:rPr lang="fa-IR" sz="4400" dirty="0">
                <a:solidFill>
                  <a:srgbClr val="000000"/>
                </a:solidFill>
                <a:latin typeface="Mistral" panose="03090702030407020403" pitchFamily="66" charset="0"/>
                <a:cs typeface="B Titr" panose="00000700000000000000" pitchFamily="2" charset="-78"/>
              </a:rPr>
              <a:t> </a:t>
            </a:r>
            <a:r>
              <a:rPr lang="ar-SA" sz="4400" dirty="0">
                <a:solidFill>
                  <a:srgbClr val="000000"/>
                </a:solidFill>
                <a:latin typeface="Mistral" panose="03090702030407020403" pitchFamily="66" charset="0"/>
                <a:cs typeface="B Titr" panose="00000700000000000000" pitchFamily="2" charset="-78"/>
              </a:rPr>
              <a:t>معاينات دوره اي</a:t>
            </a:r>
            <a:endParaRPr lang="fa-IR" dirty="0">
              <a:latin typeface="Mistral" panose="03090702030407020403" pitchFamily="66" charset="0"/>
              <a:cs typeface="B Titr" panose="00000700000000000000" pitchFamily="2" charset="-78"/>
            </a:endParaRPr>
          </a:p>
        </p:txBody>
      </p:sp>
      <p:sp>
        <p:nvSpPr>
          <p:cNvPr id="4" name="Rectangle 2"/>
          <p:cNvSpPr>
            <a:spLocks noGrp="1" noChangeArrowheads="1"/>
          </p:cNvSpPr>
          <p:nvPr>
            <p:ph idx="1"/>
          </p:nvPr>
        </p:nvSpPr>
        <p:spPr>
          <a:xfrm>
            <a:off x="457200" y="1268760"/>
            <a:ext cx="8229600" cy="5112568"/>
          </a:xfrm>
          <a:ln/>
        </p:spPr>
        <p:txBody>
          <a:bodyPr>
            <a:normAutofit/>
          </a:bodyPr>
          <a:lstStyle/>
          <a:p>
            <a:pPr marL="109728" indent="0" algn="r">
              <a:buNone/>
            </a:pPr>
            <a:br>
              <a:rPr lang="fa-IR" sz="2800" b="1" dirty="0">
                <a:cs typeface="B Titr" panose="00000700000000000000" pitchFamily="2" charset="-78"/>
              </a:rPr>
            </a:br>
            <a:r>
              <a:rPr lang="fa-IR" sz="2800" b="1" dirty="0">
                <a:cs typeface="B Titr" panose="00000700000000000000" pitchFamily="2" charset="-78"/>
              </a:rPr>
              <a:t>- </a:t>
            </a:r>
            <a:r>
              <a:rPr lang="ar-SA" sz="3600" b="1" dirty="0">
                <a:solidFill>
                  <a:srgbClr val="FF0000"/>
                </a:solidFill>
                <a:cs typeface="B Titr" panose="00000700000000000000" pitchFamily="2" charset="-78"/>
              </a:rPr>
              <a:t>تشخيص زودرس بيماريهاي ناشي از کار</a:t>
            </a:r>
            <a:br>
              <a:rPr lang="fa-IR" sz="2800" b="1" dirty="0">
                <a:cs typeface="B Titr" panose="00000700000000000000" pitchFamily="2" charset="-78"/>
              </a:rPr>
            </a:br>
            <a:r>
              <a:rPr lang="fa-IR" sz="2800" b="1" dirty="0">
                <a:cs typeface="B Titr" panose="00000700000000000000" pitchFamily="2" charset="-78"/>
              </a:rPr>
              <a:t>- </a:t>
            </a:r>
            <a:r>
              <a:rPr lang="ar-SA" sz="2800" b="1" dirty="0">
                <a:cs typeface="B Titr" panose="00000700000000000000" pitchFamily="2" charset="-78"/>
              </a:rPr>
              <a:t>درمان به هنگام و جلوگيري از بيماريهاي شغلي</a:t>
            </a:r>
            <a:br>
              <a:rPr lang="fa-IR" sz="2800" b="1" dirty="0">
                <a:cs typeface="B Titr" panose="00000700000000000000" pitchFamily="2" charset="-78"/>
              </a:rPr>
            </a:br>
            <a:r>
              <a:rPr lang="fa-IR" sz="2800" b="1" dirty="0">
                <a:cs typeface="B Titr" panose="00000700000000000000" pitchFamily="2" charset="-78"/>
              </a:rPr>
              <a:t>- </a:t>
            </a:r>
            <a:r>
              <a:rPr lang="ar-SA" sz="2800" b="1" dirty="0">
                <a:cs typeface="B Titr" panose="00000700000000000000" pitchFamily="2" charset="-78"/>
              </a:rPr>
              <a:t>توصيه براي تغيير شغل و يا محدود کردن کار کارگران بيمار </a:t>
            </a:r>
            <a:br>
              <a:rPr lang="fa-IR" sz="2800" b="1" dirty="0">
                <a:cs typeface="B Titr" panose="00000700000000000000" pitchFamily="2" charset="-78"/>
              </a:rPr>
            </a:br>
            <a:r>
              <a:rPr lang="fa-IR" sz="2800" b="1" dirty="0">
                <a:cs typeface="B Titr" panose="00000700000000000000" pitchFamily="2" charset="-78"/>
              </a:rPr>
              <a:t>- </a:t>
            </a:r>
            <a:r>
              <a:rPr lang="ar-SA" sz="2800" b="1" dirty="0">
                <a:cs typeface="B Titr" panose="00000700000000000000" pitchFamily="2" charset="-78"/>
              </a:rPr>
              <a:t>جلوگيري از انتقال و انتشار بيماريهاي قابل انتقال</a:t>
            </a:r>
            <a:br>
              <a:rPr lang="fa-IR" sz="2800" b="1" dirty="0">
                <a:cs typeface="B Titr" panose="00000700000000000000" pitchFamily="2" charset="-78"/>
              </a:rPr>
            </a:br>
            <a:r>
              <a:rPr lang="fa-IR" sz="2800" b="1" dirty="0">
                <a:cs typeface="B Titr" panose="00000700000000000000" pitchFamily="2" charset="-78"/>
              </a:rPr>
              <a:t>- </a:t>
            </a:r>
            <a:r>
              <a:rPr lang="ar-SA" sz="2800" b="1" dirty="0">
                <a:cs typeface="B Titr" panose="00000700000000000000" pitchFamily="2" charset="-78"/>
              </a:rPr>
              <a:t>پيش گيري از بروز بيماريهاي حرفه اي در افرادي که کار مشابه دارند.</a:t>
            </a:r>
            <a:br>
              <a:rPr lang="fa-IR" sz="2800" b="1" dirty="0">
                <a:cs typeface="B Titr" panose="00000700000000000000" pitchFamily="2" charset="-78"/>
              </a:rPr>
            </a:br>
            <a:r>
              <a:rPr lang="fa-IR" sz="2800" b="1" dirty="0">
                <a:cs typeface="B Titr" panose="00000700000000000000" pitchFamily="2" charset="-78"/>
              </a:rPr>
              <a:t>- </a:t>
            </a:r>
            <a:r>
              <a:rPr lang="ar-SA" sz="2800" b="1" dirty="0">
                <a:cs typeface="B Titr" panose="00000700000000000000" pitchFamily="2" charset="-78"/>
              </a:rPr>
              <a:t>مطالعه اثرات عوامل زيان آور محيط کار بر روي کارگران</a:t>
            </a:r>
            <a:br>
              <a:rPr lang="fa-IR" sz="2800" b="1" dirty="0">
                <a:cs typeface="B Titr" panose="00000700000000000000" pitchFamily="2" charset="-78"/>
              </a:rPr>
            </a:br>
            <a:r>
              <a:rPr lang="fa-IR" sz="2800" b="1" dirty="0">
                <a:cs typeface="B Titr" panose="00000700000000000000" pitchFamily="2" charset="-78"/>
              </a:rPr>
              <a:t>- </a:t>
            </a:r>
            <a:r>
              <a:rPr lang="ar-SA" sz="2800" b="1" dirty="0">
                <a:cs typeface="B Titr" panose="00000700000000000000" pitchFamily="2" charset="-78"/>
              </a:rPr>
              <a:t>ارزشيابي روشهاي پيش گيري و ايمني</a:t>
            </a:r>
            <a:endParaRPr lang="en-US" sz="2800" b="1" dirty="0">
              <a:cs typeface="B Titr" panose="00000700000000000000" pitchFamily="2" charset="-78"/>
            </a:endParaRPr>
          </a:p>
        </p:txBody>
      </p:sp>
    </p:spTree>
    <p:extLst>
      <p:ext uri="{BB962C8B-B14F-4D97-AF65-F5344CB8AC3E}">
        <p14:creationId xmlns:p14="http://schemas.microsoft.com/office/powerpoint/2010/main" val="31400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چگونگی انجام معاینات</a:t>
            </a:r>
          </a:p>
        </p:txBody>
      </p:sp>
      <p:sp>
        <p:nvSpPr>
          <p:cNvPr id="3" name="Content Placeholder 2"/>
          <p:cNvSpPr>
            <a:spLocks noGrp="1"/>
          </p:cNvSpPr>
          <p:nvPr>
            <p:ph idx="1"/>
          </p:nvPr>
        </p:nvSpPr>
        <p:spPr/>
        <p:txBody>
          <a:bodyPr/>
          <a:lstStyle/>
          <a:p>
            <a:r>
              <a:rPr lang="fa-IR" dirty="0"/>
              <a:t>تعیین تناسب شغلی و نظریه نهایی برای شاغلین مشمول« راهنمای خطر ابتلا به بیماری به اقتضای نوع کار» در واحد های کاری با مواجهات خطرناک(ریسک) غیر قابل تحمل از قبیل مواد سرطانزا و تراتوژن همچون آزبست، سیلیس، فلزات سنگین، ترکیبات نوروتوکسیک، اشعه یونیزان و شاغلین فعال در مشاغل حساس از نظر ایمنی که مسئولیت جان افراد را به عهده دارند(</a:t>
            </a:r>
            <a:r>
              <a:rPr lang="en-US" dirty="0"/>
              <a:t>Safety Sensitive</a:t>
            </a:r>
            <a:r>
              <a:rPr lang="fa-IR" dirty="0"/>
              <a:t> ) می بایست توسط متخصص طب کار صورت پذیرد.(5-9)</a:t>
            </a:r>
          </a:p>
        </p:txBody>
      </p:sp>
      <p:sp>
        <p:nvSpPr>
          <p:cNvPr id="4" name="Date Placeholder 3"/>
          <p:cNvSpPr>
            <a:spLocks noGrp="1"/>
          </p:cNvSpPr>
          <p:nvPr>
            <p:ph type="dt" sz="half" idx="10"/>
          </p:nvPr>
        </p:nvSpPr>
        <p:spPr/>
        <p:txBody>
          <a:bodyPr/>
          <a:lstStyle/>
          <a:p>
            <a:r>
              <a:rPr lang="fa-IR"/>
              <a:t>بهار1401</a:t>
            </a:r>
            <a:endParaRPr lang="en-US"/>
          </a:p>
        </p:txBody>
      </p:sp>
      <p:sp>
        <p:nvSpPr>
          <p:cNvPr id="5" name="Footer Placeholder 4"/>
          <p:cNvSpPr>
            <a:spLocks noGrp="1"/>
          </p:cNvSpPr>
          <p:nvPr>
            <p:ph type="ftr" sz="quarter" idx="11"/>
          </p:nvPr>
        </p:nvSpPr>
        <p:spPr/>
        <p:txBody>
          <a:bodyPr/>
          <a:lstStyle/>
          <a:p>
            <a:r>
              <a:rPr lang="fa-IR"/>
              <a:t>جواد برازنده</a:t>
            </a:r>
            <a:endParaRPr lang="en-US"/>
          </a:p>
        </p:txBody>
      </p:sp>
    </p:spTree>
    <p:extLst>
      <p:ext uri="{BB962C8B-B14F-4D97-AF65-F5344CB8AC3E}">
        <p14:creationId xmlns:p14="http://schemas.microsoft.com/office/powerpoint/2010/main" val="3620725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rtl="1"/>
            <a:r>
              <a:rPr lang="fa-IR" dirty="0"/>
              <a:t>زماني كه كارگر به دليل بازنشستگي و يا تغيير شغل به هر دليلي از يك محيط كاري خارج مي شود لازم است به منظور ارزيابي وضعيت سلامت فردي، مورد معاينه پزشك قرارگرفته و تست ها و آزمايشات لازم- بر اساس خطرات محيط كار- از وي بعمل آيد.اين امر به جهت آگاهي فرد و ارائه آموزش هاي لازم در رابطه با پيگيري هاي احتمالي مورد نياز در آينده – به ويژه در رابطه با موادي مثل سيليس، آزبست و مواد سرطان زا- و هم چنين عدم انتساب بيماري هاي ايجاد شده در آينده به شغل مذكور، انجام مي شود.</a:t>
            </a:r>
            <a:endParaRPr lang="en-US" dirty="0"/>
          </a:p>
          <a:p>
            <a:endParaRPr lang="en-US" dirty="0"/>
          </a:p>
        </p:txBody>
      </p:sp>
      <p:sp>
        <p:nvSpPr>
          <p:cNvPr id="2" name="Title 1"/>
          <p:cNvSpPr>
            <a:spLocks noGrp="1"/>
          </p:cNvSpPr>
          <p:nvPr>
            <p:ph type="title"/>
          </p:nvPr>
        </p:nvSpPr>
        <p:spPr/>
        <p:txBody>
          <a:bodyPr>
            <a:normAutofit/>
          </a:bodyPr>
          <a:lstStyle/>
          <a:p>
            <a:r>
              <a:rPr lang="fa-IR" b="1" dirty="0"/>
              <a:t>معاينات خروج از كار</a:t>
            </a:r>
            <a:endParaRPr lang="en-US" dirty="0"/>
          </a:p>
        </p:txBody>
      </p:sp>
      <p:sp>
        <p:nvSpPr>
          <p:cNvPr id="4" name="Date Placeholder 3"/>
          <p:cNvSpPr>
            <a:spLocks noGrp="1"/>
          </p:cNvSpPr>
          <p:nvPr>
            <p:ph type="dt" sz="half" idx="10"/>
          </p:nvPr>
        </p:nvSpPr>
        <p:spPr/>
        <p:txBody>
          <a:bodyPr/>
          <a:lstStyle/>
          <a:p>
            <a:r>
              <a:rPr lang="fa-IR"/>
              <a:t>بهار1401</a:t>
            </a:r>
            <a:endParaRPr lang="en-US"/>
          </a:p>
        </p:txBody>
      </p:sp>
      <p:sp>
        <p:nvSpPr>
          <p:cNvPr id="5" name="Footer Placeholder 4"/>
          <p:cNvSpPr>
            <a:spLocks noGrp="1"/>
          </p:cNvSpPr>
          <p:nvPr>
            <p:ph type="ftr" sz="quarter" idx="11"/>
          </p:nvPr>
        </p:nvSpPr>
        <p:spPr/>
        <p:txBody>
          <a:bodyPr/>
          <a:lstStyle/>
          <a:p>
            <a:r>
              <a:rPr lang="fa-IR"/>
              <a:t>جواد برازنده</a:t>
            </a:r>
            <a:endParaRPr lang="en-US"/>
          </a:p>
        </p:txBody>
      </p:sp>
    </p:spTree>
    <p:extLst>
      <p:ext uri="{BB962C8B-B14F-4D97-AF65-F5344CB8AC3E}">
        <p14:creationId xmlns:p14="http://schemas.microsoft.com/office/powerpoint/2010/main" val="2393212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معاینات سلامت شغلی</a:t>
            </a:r>
          </a:p>
        </p:txBody>
      </p:sp>
      <p:sp>
        <p:nvSpPr>
          <p:cNvPr id="3" name="Content Placeholder 2"/>
          <p:cNvSpPr>
            <a:spLocks noGrp="1"/>
          </p:cNvSpPr>
          <p:nvPr>
            <p:ph idx="1"/>
          </p:nvPr>
        </p:nvSpPr>
        <p:spPr/>
        <p:txBody>
          <a:bodyPr/>
          <a:lstStyle/>
          <a:p>
            <a:r>
              <a:rPr lang="fa-IR" dirty="0"/>
              <a:t>معاینات بدو شروع به کار</a:t>
            </a:r>
          </a:p>
          <a:p>
            <a:r>
              <a:rPr lang="fa-IR" dirty="0"/>
              <a:t>معاینات دوره ای</a:t>
            </a:r>
          </a:p>
          <a:p>
            <a:r>
              <a:rPr lang="fa-IR" dirty="0"/>
              <a:t>معاینات موردی</a:t>
            </a:r>
          </a:p>
          <a:p>
            <a:endParaRPr lang="fa-IR" dirty="0"/>
          </a:p>
          <a:p>
            <a:pPr marL="0" indent="0" algn="ctr">
              <a:buNone/>
            </a:pPr>
            <a:r>
              <a:rPr lang="fa-IR" dirty="0"/>
              <a:t>آزمایشات به معنی معاینات سلامت شغلی نیست</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4928308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688632"/>
          </a:xfrm>
        </p:spPr>
        <p:txBody>
          <a:bodyPr>
            <a:normAutofit fontScale="92500" lnSpcReduction="10000"/>
          </a:bodyPr>
          <a:lstStyle/>
          <a:p>
            <a:r>
              <a:rPr lang="fa-IR" dirty="0"/>
              <a:t>اندازه گیری و ارزیابی عوامل زیان آور</a:t>
            </a:r>
          </a:p>
          <a:p>
            <a:r>
              <a:rPr lang="fa-IR" sz="4100" dirty="0">
                <a:solidFill>
                  <a:srgbClr val="FF0000"/>
                </a:solidFill>
              </a:rPr>
              <a:t>بازدید محیط کار و شناسنامه شغلی(طراحی معاینات)</a:t>
            </a:r>
          </a:p>
          <a:p>
            <a:r>
              <a:rPr lang="fa-IR" dirty="0"/>
              <a:t>تکمیل فرم معاینات سلامت شغلی با حضور کارگر</a:t>
            </a:r>
          </a:p>
          <a:p>
            <a:r>
              <a:rPr lang="fa-IR" dirty="0"/>
              <a:t>معاینه بالینی توسط پزشک مجاز</a:t>
            </a:r>
          </a:p>
          <a:p>
            <a:r>
              <a:rPr lang="fa-IR" dirty="0"/>
              <a:t>درخواست پاراکلینیک</a:t>
            </a:r>
          </a:p>
          <a:p>
            <a:r>
              <a:rPr lang="fa-IR" dirty="0"/>
              <a:t>انجام پاراکلینیک در مراکزمجاز</a:t>
            </a:r>
          </a:p>
          <a:p>
            <a:r>
              <a:rPr lang="fa-IR" dirty="0"/>
              <a:t>مشاهده پاراکلینیک توسط پزشک معاین</a:t>
            </a:r>
          </a:p>
          <a:p>
            <a:r>
              <a:rPr lang="fa-IR" dirty="0"/>
              <a:t>درج نتایج در پرونده</a:t>
            </a:r>
          </a:p>
          <a:p>
            <a:r>
              <a:rPr lang="fa-IR" dirty="0"/>
              <a:t>معاینه نهایی  ارجاعات احتمالی </a:t>
            </a:r>
          </a:p>
          <a:p>
            <a:r>
              <a:rPr lang="fa-IR" dirty="0"/>
              <a:t>اعلام نظریه</a:t>
            </a:r>
          </a:p>
          <a:p>
            <a:endParaRPr lang="fa-IR" dirty="0"/>
          </a:p>
        </p:txBody>
      </p:sp>
      <p:sp>
        <p:nvSpPr>
          <p:cNvPr id="3" name="Title 2"/>
          <p:cNvSpPr>
            <a:spLocks noGrp="1"/>
          </p:cNvSpPr>
          <p:nvPr>
            <p:ph type="title"/>
          </p:nvPr>
        </p:nvSpPr>
        <p:spPr>
          <a:xfrm>
            <a:off x="467544" y="0"/>
            <a:ext cx="8229600" cy="1052736"/>
          </a:xfrm>
        </p:spPr>
        <p:txBody>
          <a:bodyPr/>
          <a:lstStyle/>
          <a:p>
            <a:r>
              <a:rPr lang="fa-IR" dirty="0"/>
              <a:t>مراحل انجام معاینات</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476868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3983-D121-41C5-A74C-2B153E2970A5}"/>
              </a:ext>
            </a:extLst>
          </p:cNvPr>
          <p:cNvSpPr>
            <a:spLocks noGrp="1"/>
          </p:cNvSpPr>
          <p:nvPr>
            <p:ph type="title"/>
          </p:nvPr>
        </p:nvSpPr>
        <p:spPr/>
        <p:txBody>
          <a:bodyPr/>
          <a:lstStyle/>
          <a:p>
            <a:r>
              <a:rPr lang="fa-IR" dirty="0"/>
              <a:t>مراحل انجام معاینات</a:t>
            </a:r>
            <a:endParaRPr lang="en-US" dirty="0"/>
          </a:p>
        </p:txBody>
      </p:sp>
      <p:sp>
        <p:nvSpPr>
          <p:cNvPr id="3" name="Content Placeholder 2">
            <a:extLst>
              <a:ext uri="{FF2B5EF4-FFF2-40B4-BE49-F238E27FC236}">
                <a16:creationId xmlns:a16="http://schemas.microsoft.com/office/drawing/2014/main" id="{08E7A37C-0F28-426A-A46F-00B4CBA363CD}"/>
              </a:ext>
            </a:extLst>
          </p:cNvPr>
          <p:cNvSpPr>
            <a:spLocks noGrp="1"/>
          </p:cNvSpPr>
          <p:nvPr>
            <p:ph idx="1"/>
          </p:nvPr>
        </p:nvSpPr>
        <p:spPr/>
        <p:txBody>
          <a:bodyPr>
            <a:normAutofit lnSpcReduction="10000"/>
          </a:bodyPr>
          <a:lstStyle/>
          <a:p>
            <a:r>
              <a:rPr lang="fa-IR" dirty="0"/>
              <a:t>ثبت در سامانه </a:t>
            </a:r>
          </a:p>
          <a:p>
            <a:r>
              <a:rPr lang="fa-IR" dirty="0"/>
              <a:t>استخراج خلاصه نتایج</a:t>
            </a:r>
          </a:p>
          <a:p>
            <a:r>
              <a:rPr lang="fa-IR" dirty="0"/>
              <a:t>اعلام به شاغل</a:t>
            </a:r>
          </a:p>
          <a:p>
            <a:r>
              <a:rPr lang="fa-IR" dirty="0"/>
              <a:t>اعلام به مرکز بهداشت تا قبل از پایان سال</a:t>
            </a:r>
          </a:p>
          <a:p>
            <a:r>
              <a:rPr lang="fa-IR" dirty="0"/>
              <a:t>تجزیه و تحلیل معاینات</a:t>
            </a:r>
          </a:p>
          <a:p>
            <a:r>
              <a:rPr lang="fa-IR" dirty="0"/>
              <a:t>طرح در کمیته حفاظت فنی و بهداشت کار</a:t>
            </a:r>
          </a:p>
          <a:p>
            <a:r>
              <a:rPr lang="fa-IR" dirty="0"/>
              <a:t>پیگیری ارجاعات</a:t>
            </a:r>
          </a:p>
          <a:p>
            <a:r>
              <a:rPr lang="fa-IR" dirty="0"/>
              <a:t>بایگانی</a:t>
            </a:r>
          </a:p>
          <a:p>
            <a:endParaRPr lang="en-US" dirty="0"/>
          </a:p>
        </p:txBody>
      </p:sp>
      <p:sp>
        <p:nvSpPr>
          <p:cNvPr id="4" name="Date Placeholder 3">
            <a:extLst>
              <a:ext uri="{FF2B5EF4-FFF2-40B4-BE49-F238E27FC236}">
                <a16:creationId xmlns:a16="http://schemas.microsoft.com/office/drawing/2014/main" id="{A1E7FB73-F016-459B-9D65-8D9C99CAA4B2}"/>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59C47D65-1C24-4BD8-82AD-72587D29CC80}"/>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1620461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2984"/>
            <a:ext cx="8229600" cy="5357850"/>
          </a:xfrm>
        </p:spPr>
        <p:txBody>
          <a:bodyPr>
            <a:normAutofit fontScale="92500" lnSpcReduction="20000"/>
          </a:bodyPr>
          <a:lstStyle/>
          <a:p>
            <a:pPr>
              <a:buFont typeface="Wingdings" pitchFamily="2" charset="2"/>
              <a:buChar char="q"/>
            </a:pPr>
            <a:r>
              <a:rPr lang="fa-IR" dirty="0">
                <a:solidFill>
                  <a:srgbClr val="FF0000"/>
                </a:solidFill>
                <a:cs typeface="B Titr" pitchFamily="2" charset="-78"/>
              </a:rPr>
              <a:t>پزشک عمومی دوره دیده طب کار</a:t>
            </a:r>
          </a:p>
          <a:p>
            <a:r>
              <a:rPr lang="fa-IR" dirty="0"/>
              <a:t>الف) واحد کاری</a:t>
            </a:r>
          </a:p>
          <a:p>
            <a:r>
              <a:rPr lang="fa-IR" dirty="0"/>
              <a:t>ب) مطب</a:t>
            </a:r>
          </a:p>
          <a:p>
            <a:r>
              <a:rPr lang="fa-IR" dirty="0"/>
              <a:t>د)همکار متخصص طب کار،مرکز تخصصی طب کار</a:t>
            </a:r>
          </a:p>
          <a:p>
            <a:pPr>
              <a:buFont typeface="Wingdings" pitchFamily="2" charset="2"/>
              <a:buChar char="q"/>
            </a:pPr>
            <a:r>
              <a:rPr lang="fa-IR" dirty="0">
                <a:solidFill>
                  <a:srgbClr val="FF0000"/>
                </a:solidFill>
                <a:cs typeface="B Titr" pitchFamily="2" charset="-78"/>
              </a:rPr>
              <a:t>متخصص طب کار</a:t>
            </a:r>
          </a:p>
          <a:p>
            <a:r>
              <a:rPr lang="fa-IR" dirty="0"/>
              <a:t>الف) واحد کاری</a:t>
            </a:r>
          </a:p>
          <a:p>
            <a:r>
              <a:rPr lang="fa-IR" dirty="0"/>
              <a:t>ب) مطب</a:t>
            </a:r>
          </a:p>
          <a:p>
            <a:r>
              <a:rPr lang="fa-IR" dirty="0"/>
              <a:t>ج) مرکز تخصصی طب کار</a:t>
            </a:r>
          </a:p>
          <a:p>
            <a:pPr>
              <a:buFont typeface="Wingdings" pitchFamily="2" charset="2"/>
              <a:buChar char="q"/>
            </a:pPr>
            <a:r>
              <a:rPr lang="fa-IR" dirty="0">
                <a:solidFill>
                  <a:srgbClr val="FF0000"/>
                </a:solidFill>
                <a:cs typeface="B Titr" pitchFamily="2" charset="-78"/>
              </a:rPr>
              <a:t>مراکز دولتی </a:t>
            </a:r>
          </a:p>
          <a:p>
            <a:r>
              <a:rPr lang="fa-IR" dirty="0"/>
              <a:t>الف)مرکز خدمات جامع سلامت امیر المومنین</a:t>
            </a:r>
          </a:p>
          <a:p>
            <a:r>
              <a:rPr lang="fa-IR" dirty="0"/>
              <a:t>ب)پزشک خانواده</a:t>
            </a:r>
          </a:p>
          <a:p>
            <a:endParaRPr lang="en-US" dirty="0"/>
          </a:p>
        </p:txBody>
      </p:sp>
      <p:sp>
        <p:nvSpPr>
          <p:cNvPr id="3" name="Title 2"/>
          <p:cNvSpPr>
            <a:spLocks noGrp="1"/>
          </p:cNvSpPr>
          <p:nvPr>
            <p:ph type="title"/>
          </p:nvPr>
        </p:nvSpPr>
        <p:spPr/>
        <p:txBody>
          <a:bodyPr>
            <a:normAutofit/>
          </a:bodyPr>
          <a:lstStyle/>
          <a:p>
            <a:r>
              <a:rPr lang="fa-IR" sz="4000" dirty="0">
                <a:effectLst>
                  <a:outerShdw blurRad="38100" dist="38100" dir="2700000" algn="tl">
                    <a:srgbClr val="000000">
                      <a:alpha val="43137"/>
                    </a:srgbClr>
                  </a:outerShdw>
                </a:effectLst>
              </a:rPr>
              <a:t>روش های انجام معاینات سلامت شغلی</a:t>
            </a:r>
            <a:endParaRPr lang="en-US" sz="4000"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a:t>زمستان 97</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9865110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5EBA-6C0F-4269-BF7B-A7C8DBC0A162}"/>
              </a:ext>
            </a:extLst>
          </p:cNvPr>
          <p:cNvSpPr>
            <a:spLocks noGrp="1"/>
          </p:cNvSpPr>
          <p:nvPr>
            <p:ph type="title"/>
          </p:nvPr>
        </p:nvSpPr>
        <p:spPr/>
        <p:txBody>
          <a:bodyPr/>
          <a:lstStyle/>
          <a:p>
            <a:r>
              <a:rPr lang="fa-IR" dirty="0"/>
              <a:t>مدارک صدور مجوز پزشک عمومی</a:t>
            </a:r>
            <a:endParaRPr lang="en-US" dirty="0"/>
          </a:p>
        </p:txBody>
      </p:sp>
      <p:sp>
        <p:nvSpPr>
          <p:cNvPr id="3" name="Content Placeholder 2">
            <a:extLst>
              <a:ext uri="{FF2B5EF4-FFF2-40B4-BE49-F238E27FC236}">
                <a16:creationId xmlns:a16="http://schemas.microsoft.com/office/drawing/2014/main" id="{C8E4F4CF-58A4-4FDD-9639-04AE88ED4032}"/>
              </a:ext>
            </a:extLst>
          </p:cNvPr>
          <p:cNvSpPr>
            <a:spLocks noGrp="1"/>
          </p:cNvSpPr>
          <p:nvPr>
            <p:ph idx="1"/>
          </p:nvPr>
        </p:nvSpPr>
        <p:spPr/>
        <p:txBody>
          <a:bodyPr/>
          <a:lstStyle/>
          <a:p>
            <a:r>
              <a:rPr lang="fa-IR" dirty="0"/>
              <a:t>دانشنامه پزشکی</a:t>
            </a:r>
          </a:p>
          <a:p>
            <a:r>
              <a:rPr lang="fa-IR" dirty="0"/>
              <a:t>پروانه مطب قم</a:t>
            </a:r>
          </a:p>
          <a:p>
            <a:r>
              <a:rPr lang="fa-IR" dirty="0"/>
              <a:t>باز آموزی مدون طب کار دو سال اخیر</a:t>
            </a:r>
          </a:p>
          <a:p>
            <a:r>
              <a:rPr lang="fa-IR" dirty="0"/>
              <a:t>تصویر کارت ملی و کارت نظام پزشکی</a:t>
            </a:r>
          </a:p>
          <a:p>
            <a:r>
              <a:rPr lang="fa-IR" dirty="0"/>
              <a:t>عدم سوء پیشینه از نظام پزشکی</a:t>
            </a:r>
          </a:p>
          <a:p>
            <a:r>
              <a:rPr lang="fa-IR" dirty="0"/>
              <a:t>آزمایش عدم اعتیاد</a:t>
            </a:r>
          </a:p>
          <a:p>
            <a:r>
              <a:rPr lang="fa-IR" dirty="0"/>
              <a:t>پرداخت هزینه صدور</a:t>
            </a:r>
          </a:p>
          <a:p>
            <a:endParaRPr lang="en-US" dirty="0"/>
          </a:p>
        </p:txBody>
      </p:sp>
      <p:sp>
        <p:nvSpPr>
          <p:cNvPr id="4" name="Date Placeholder 3">
            <a:extLst>
              <a:ext uri="{FF2B5EF4-FFF2-40B4-BE49-F238E27FC236}">
                <a16:creationId xmlns:a16="http://schemas.microsoft.com/office/drawing/2014/main" id="{0C7B12D0-CC56-472D-A3AE-5C27701B6BDD}"/>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E8709CBF-B5B7-4B45-A651-788FC3E5873D}"/>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91045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A50C54E-0892-4AD8-8870-DA1C941E8F34}"/>
              </a:ext>
            </a:extLst>
          </p:cNvPr>
          <p:cNvSpPr>
            <a:spLocks noGrp="1"/>
          </p:cNvSpPr>
          <p:nvPr>
            <p:ph type="title"/>
          </p:nvPr>
        </p:nvSpPr>
        <p:spPr>
          <a:xfrm>
            <a:off x="468313" y="333375"/>
            <a:ext cx="8229600" cy="1143000"/>
          </a:xfrm>
        </p:spPr>
        <p:txBody>
          <a:bodyPr>
            <a:normAutofit fontScale="90000"/>
          </a:bodyPr>
          <a:lstStyle/>
          <a:p>
            <a:pPr eaLnBrk="1" fontAlgn="auto" hangingPunct="1">
              <a:spcAft>
                <a:spcPts val="0"/>
              </a:spcAft>
              <a:defRPr/>
            </a:pPr>
            <a:r>
              <a:rPr lang="fa-IR" sz="8800" dirty="0"/>
              <a:t>عوامل زیان آور</a:t>
            </a:r>
          </a:p>
        </p:txBody>
      </p:sp>
      <p:sp>
        <p:nvSpPr>
          <p:cNvPr id="18434" name="Date Placeholder 3">
            <a:extLst>
              <a:ext uri="{FF2B5EF4-FFF2-40B4-BE49-F238E27FC236}">
                <a16:creationId xmlns:a16="http://schemas.microsoft.com/office/drawing/2014/main" id="{7EAF7EA8-ACE7-47C4-B30C-7CC91C5FBB29}"/>
              </a:ext>
            </a:extLst>
          </p:cNvPr>
          <p:cNvSpPr>
            <a:spLocks noGrp="1"/>
          </p:cNvSpPr>
          <p:nvPr>
            <p:ph type="dt" sz="quarter" idx="10"/>
          </p:nvPr>
        </p:nvSpPr>
        <p:spPr bwMode="auto">
          <a:xfrm>
            <a:off x="107950" y="6427788"/>
            <a:ext cx="2133600" cy="457200"/>
          </a:xfrm>
          <a:ln>
            <a:miter lim="800000"/>
            <a:headEnd/>
            <a:tailEnd/>
          </a:ln>
        </p:spPr>
        <p:txBody>
          <a:bodyPr/>
          <a:lstStyle/>
          <a:p>
            <a:pPr defTabSz="912813">
              <a:defRPr/>
            </a:pPr>
            <a:r>
              <a:rPr lang="en-US">
                <a:solidFill>
                  <a:schemeClr val="tx2">
                    <a:shade val="90000"/>
                  </a:schemeClr>
                </a:solidFill>
              </a:rPr>
              <a:t>1392</a:t>
            </a:r>
          </a:p>
        </p:txBody>
      </p:sp>
      <p:sp>
        <p:nvSpPr>
          <p:cNvPr id="5" name="Footer Placeholder 4">
            <a:extLst>
              <a:ext uri="{FF2B5EF4-FFF2-40B4-BE49-F238E27FC236}">
                <a16:creationId xmlns:a16="http://schemas.microsoft.com/office/drawing/2014/main" id="{2E2BE7B4-0736-43E9-9193-2C57C65A3192}"/>
              </a:ext>
            </a:extLst>
          </p:cNvPr>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6" name="Title 1">
            <a:extLst>
              <a:ext uri="{FF2B5EF4-FFF2-40B4-BE49-F238E27FC236}">
                <a16:creationId xmlns:a16="http://schemas.microsoft.com/office/drawing/2014/main" id="{53A4BEC2-0E3F-42D3-9FC8-476C8B2DAC8F}"/>
              </a:ext>
            </a:extLst>
          </p:cNvPr>
          <p:cNvSpPr txBox="1">
            <a:spLocks/>
          </p:cNvSpPr>
          <p:nvPr/>
        </p:nvSpPr>
        <p:spPr bwMode="auto">
          <a:xfrm>
            <a:off x="1835150" y="2060575"/>
            <a:ext cx="5473700" cy="1143000"/>
          </a:xfrm>
          <a:prstGeom prst="rect">
            <a:avLst/>
          </a:prstGeom>
          <a:noFill/>
          <a:ln w="9525">
            <a:noFill/>
            <a:miter lim="800000"/>
            <a:headEnd/>
            <a:tailEnd/>
          </a:ln>
          <a:effectLst/>
        </p:spPr>
        <p:txBody>
          <a:bodyPr anchor="ctr"/>
          <a:lstStyle/>
          <a:p>
            <a:pPr algn="ctr" eaLnBrk="0" hangingPunct="0">
              <a:defRPr/>
            </a:pPr>
            <a:r>
              <a:rPr lang="fa-IR" sz="8800" b="1" kern="0" dirty="0">
                <a:solidFill>
                  <a:schemeClr val="tx2"/>
                </a:solidFill>
                <a:effectLst>
                  <a:outerShdw blurRad="38100" dist="38100" dir="2700000" algn="tl">
                    <a:srgbClr val="000000"/>
                  </a:outerShdw>
                </a:effectLst>
                <a:latin typeface="+mj-lt"/>
                <a:ea typeface="+mj-ea"/>
                <a:cs typeface="+mj-cs"/>
              </a:rPr>
              <a:t>محیط خانه</a:t>
            </a:r>
          </a:p>
        </p:txBody>
      </p:sp>
      <p:sp>
        <p:nvSpPr>
          <p:cNvPr id="8" name="Title 1">
            <a:extLst>
              <a:ext uri="{FF2B5EF4-FFF2-40B4-BE49-F238E27FC236}">
                <a16:creationId xmlns:a16="http://schemas.microsoft.com/office/drawing/2014/main" id="{3C1D872F-BF86-486A-AFAC-B017E724F8BB}"/>
              </a:ext>
            </a:extLst>
          </p:cNvPr>
          <p:cNvSpPr txBox="1">
            <a:spLocks/>
          </p:cNvSpPr>
          <p:nvPr/>
        </p:nvSpPr>
        <p:spPr bwMode="auto">
          <a:xfrm>
            <a:off x="250825" y="3500438"/>
            <a:ext cx="8497888" cy="1143000"/>
          </a:xfrm>
          <a:prstGeom prst="rect">
            <a:avLst/>
          </a:prstGeom>
          <a:noFill/>
          <a:ln w="9525">
            <a:noFill/>
            <a:miter lim="800000"/>
            <a:headEnd/>
            <a:tailEnd/>
          </a:ln>
          <a:effectLst/>
        </p:spPr>
        <p:txBody>
          <a:bodyPr anchor="ctr"/>
          <a:lstStyle/>
          <a:p>
            <a:pPr algn="ctr" eaLnBrk="0" hangingPunct="0">
              <a:defRPr/>
            </a:pPr>
            <a:r>
              <a:rPr lang="fa-IR" sz="8000" b="1" kern="0" dirty="0">
                <a:solidFill>
                  <a:schemeClr val="tx2"/>
                </a:solidFill>
                <a:effectLst>
                  <a:outerShdw blurRad="38100" dist="38100" dir="2700000" algn="tl">
                    <a:srgbClr val="000000"/>
                  </a:outerShdw>
                </a:effectLst>
                <a:latin typeface="+mj-lt"/>
                <a:ea typeface="+mj-ea"/>
                <a:cs typeface="+mj-cs"/>
              </a:rPr>
              <a:t>از محیط خانه تا محل کار</a:t>
            </a:r>
          </a:p>
        </p:txBody>
      </p:sp>
      <p:sp>
        <p:nvSpPr>
          <p:cNvPr id="9" name="Title 1">
            <a:extLst>
              <a:ext uri="{FF2B5EF4-FFF2-40B4-BE49-F238E27FC236}">
                <a16:creationId xmlns:a16="http://schemas.microsoft.com/office/drawing/2014/main" id="{4C41AC77-10A0-4425-9575-55CEFA356AE6}"/>
              </a:ext>
            </a:extLst>
          </p:cNvPr>
          <p:cNvSpPr txBox="1">
            <a:spLocks/>
          </p:cNvSpPr>
          <p:nvPr/>
        </p:nvSpPr>
        <p:spPr bwMode="auto">
          <a:xfrm>
            <a:off x="2124075" y="5229225"/>
            <a:ext cx="5472113" cy="1143000"/>
          </a:xfrm>
          <a:prstGeom prst="rect">
            <a:avLst/>
          </a:prstGeom>
          <a:noFill/>
          <a:ln w="9525">
            <a:noFill/>
            <a:miter lim="800000"/>
            <a:headEnd/>
            <a:tailEnd/>
          </a:ln>
          <a:effectLst/>
        </p:spPr>
        <p:txBody>
          <a:bodyPr anchor="ctr"/>
          <a:lstStyle/>
          <a:p>
            <a:pPr algn="ctr" eaLnBrk="0" hangingPunct="0">
              <a:defRPr/>
            </a:pPr>
            <a:r>
              <a:rPr lang="fa-IR" sz="8800" b="1" kern="0" dirty="0">
                <a:solidFill>
                  <a:schemeClr val="tx2"/>
                </a:solidFill>
                <a:effectLst>
                  <a:outerShdw blurRad="38100" dist="38100" dir="2700000" algn="tl">
                    <a:srgbClr val="000000"/>
                  </a:outerShdw>
                </a:effectLst>
                <a:latin typeface="+mj-lt"/>
                <a:ea typeface="+mj-ea"/>
                <a:cs typeface="+mj-cs"/>
              </a:rPr>
              <a:t>محیط کار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0"/>
                                        <p:tgtEl>
                                          <p:spTgt spid="6"/>
                                        </p:tgtEl>
                                      </p:cBhvr>
                                    </p:animEffect>
                                  </p:childTnLst>
                                </p:cTn>
                              </p:par>
                            </p:childTnLst>
                          </p:cTn>
                        </p:par>
                        <p:par>
                          <p:cTn id="8" fill="hold" nodeType="afterGroup">
                            <p:stCondLst>
                              <p:cond delay="50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0"/>
                                        <p:tgtEl>
                                          <p:spTgt spid="8"/>
                                        </p:tgtEl>
                                      </p:cBhvr>
                                    </p:animEffect>
                                  </p:childTnLst>
                                </p:cTn>
                              </p:par>
                            </p:childTnLst>
                          </p:cTn>
                        </p:par>
                        <p:par>
                          <p:cTn id="12" fill="hold" nodeType="afterGroup">
                            <p:stCondLst>
                              <p:cond delay="10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090812"/>
          </a:xfrm>
        </p:spPr>
        <p:txBody>
          <a:bodyPr/>
          <a:lstStyle/>
          <a:p>
            <a:r>
              <a:rPr lang="fa-IR" dirty="0"/>
              <a:t>ادیومتری</a:t>
            </a:r>
          </a:p>
          <a:p>
            <a:r>
              <a:rPr lang="fa-IR" dirty="0"/>
              <a:t>اسپیرومتری</a:t>
            </a:r>
          </a:p>
          <a:p>
            <a:r>
              <a:rPr lang="fa-IR" dirty="0"/>
              <a:t>اپتومتری</a:t>
            </a:r>
          </a:p>
          <a:p>
            <a:r>
              <a:rPr lang="fa-IR" dirty="0"/>
              <a:t>رادیولوژی</a:t>
            </a:r>
          </a:p>
          <a:p>
            <a:r>
              <a:rPr lang="fa-IR" dirty="0"/>
              <a:t>آزمایشگاه تشخیص طبی</a:t>
            </a:r>
            <a:endParaRPr lang="en-US" dirty="0"/>
          </a:p>
        </p:txBody>
      </p:sp>
      <p:sp>
        <p:nvSpPr>
          <p:cNvPr id="3" name="Title 2"/>
          <p:cNvSpPr>
            <a:spLocks noGrp="1"/>
          </p:cNvSpPr>
          <p:nvPr>
            <p:ph type="title"/>
          </p:nvPr>
        </p:nvSpPr>
        <p:spPr/>
        <p:txBody>
          <a:bodyPr/>
          <a:lstStyle/>
          <a:p>
            <a:r>
              <a:rPr lang="fa-IR" dirty="0"/>
              <a:t>مراکز پاراکیلینک</a:t>
            </a:r>
            <a:endParaRPr lang="en-US" dirty="0"/>
          </a:p>
        </p:txBody>
      </p:sp>
      <p:sp>
        <p:nvSpPr>
          <p:cNvPr id="4" name="Date Placeholder 3"/>
          <p:cNvSpPr>
            <a:spLocks noGrp="1"/>
          </p:cNvSpPr>
          <p:nvPr>
            <p:ph type="dt" sz="half" idx="10"/>
          </p:nvPr>
        </p:nvSpPr>
        <p:spPr/>
        <p:txBody>
          <a:bodyPr/>
          <a:lstStyle/>
          <a:p>
            <a:r>
              <a:rPr lang="fa-IR"/>
              <a:t>بهار1401</a:t>
            </a:r>
            <a:endParaRPr lang="en-US"/>
          </a:p>
        </p:txBody>
      </p:sp>
      <p:sp>
        <p:nvSpPr>
          <p:cNvPr id="5" name="Footer Placeholder 4"/>
          <p:cNvSpPr>
            <a:spLocks noGrp="1"/>
          </p:cNvSpPr>
          <p:nvPr>
            <p:ph type="ftr" sz="quarter" idx="11"/>
          </p:nvPr>
        </p:nvSpPr>
        <p:spPr/>
        <p:txBody>
          <a:bodyPr/>
          <a:lstStyle/>
          <a:p>
            <a:r>
              <a:rPr lang="fa-IR"/>
              <a:t>جواد برازنده</a:t>
            </a:r>
            <a:endParaRPr lang="en-US"/>
          </a:p>
        </p:txBody>
      </p:sp>
    </p:spTree>
    <p:extLst>
      <p:ext uri="{BB962C8B-B14F-4D97-AF65-F5344CB8AC3E}">
        <p14:creationId xmlns:p14="http://schemas.microsoft.com/office/powerpoint/2010/main" val="358955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00200"/>
            <a:ext cx="8507288" cy="4525963"/>
          </a:xfrm>
        </p:spPr>
        <p:txBody>
          <a:bodyPr>
            <a:normAutofit/>
          </a:bodyPr>
          <a:lstStyle/>
          <a:p>
            <a:pPr lvl="0" algn="r" rtl="1"/>
            <a:r>
              <a:rPr lang="fa-IR" dirty="0"/>
              <a:t>خصوصیات فردی</a:t>
            </a:r>
          </a:p>
          <a:p>
            <a:pPr lvl="0" algn="r" rtl="1"/>
            <a:r>
              <a:rPr lang="fa-IR" dirty="0"/>
              <a:t>سوابق شغلی </a:t>
            </a:r>
          </a:p>
          <a:p>
            <a:pPr lvl="0" algn="r" rtl="1"/>
            <a:r>
              <a:rPr lang="fa-IR" dirty="0"/>
              <a:t>سوابق بيماري فرد </a:t>
            </a:r>
          </a:p>
          <a:p>
            <a:pPr lvl="0" algn="r" rtl="1"/>
            <a:r>
              <a:rPr lang="fa-IR" sz="4000" dirty="0">
                <a:solidFill>
                  <a:srgbClr val="FF0000"/>
                </a:solidFill>
              </a:rPr>
              <a:t>مواجهات شغلی(عوامل زيان آور محيط كار) </a:t>
            </a:r>
          </a:p>
          <a:p>
            <a:pPr lvl="0" algn="r" rtl="1"/>
            <a:r>
              <a:rPr lang="fa-IR" dirty="0"/>
              <a:t>يافته هاي باليني ،شكايات كارگر </a:t>
            </a:r>
          </a:p>
          <a:p>
            <a:pPr lvl="0" algn="r" rtl="1"/>
            <a:r>
              <a:rPr lang="fa-IR" dirty="0"/>
              <a:t>خصوصيات ويژه شغلي فرد</a:t>
            </a:r>
            <a:endParaRPr lang="en-US" dirty="0"/>
          </a:p>
          <a:p>
            <a:endParaRPr lang="en-US" dirty="0"/>
          </a:p>
        </p:txBody>
      </p:sp>
      <p:sp>
        <p:nvSpPr>
          <p:cNvPr id="2" name="Title 1"/>
          <p:cNvSpPr>
            <a:spLocks noGrp="1"/>
          </p:cNvSpPr>
          <p:nvPr>
            <p:ph type="title"/>
          </p:nvPr>
        </p:nvSpPr>
        <p:spPr/>
        <p:txBody>
          <a:bodyPr>
            <a:normAutofit fontScale="90000"/>
          </a:bodyPr>
          <a:lstStyle/>
          <a:p>
            <a:r>
              <a:rPr lang="fa-IR" dirty="0"/>
              <a:t>عوامل موثر در تجویز پاراکلینیک در معاینات سلامت شغلی </a:t>
            </a:r>
            <a:endParaRPr lang="en-US" dirty="0"/>
          </a:p>
        </p:txBody>
      </p:sp>
      <p:sp>
        <p:nvSpPr>
          <p:cNvPr id="4" name="Date Placeholder 3"/>
          <p:cNvSpPr>
            <a:spLocks noGrp="1"/>
          </p:cNvSpPr>
          <p:nvPr>
            <p:ph type="dt" sz="half" idx="10"/>
          </p:nvPr>
        </p:nvSpPr>
        <p:spPr/>
        <p:txBody>
          <a:bodyPr/>
          <a:lstStyle/>
          <a:p>
            <a:r>
              <a:rPr lang="fa-IR"/>
              <a:t>بهار1401</a:t>
            </a:r>
            <a:endParaRPr lang="en-US"/>
          </a:p>
        </p:txBody>
      </p:sp>
      <p:sp>
        <p:nvSpPr>
          <p:cNvPr id="5" name="Footer Placeholder 4"/>
          <p:cNvSpPr>
            <a:spLocks noGrp="1"/>
          </p:cNvSpPr>
          <p:nvPr>
            <p:ph type="ftr" sz="quarter" idx="11"/>
          </p:nvPr>
        </p:nvSpPr>
        <p:spPr/>
        <p:txBody>
          <a:bodyPr/>
          <a:lstStyle/>
          <a:p>
            <a:r>
              <a:rPr lang="fa-IR"/>
              <a:t>جواد برازنده</a:t>
            </a:r>
            <a:endParaRPr lang="en-US"/>
          </a:p>
        </p:txBody>
      </p:sp>
    </p:spTree>
    <p:extLst>
      <p:ext uri="{BB962C8B-B14F-4D97-AF65-F5344CB8AC3E}">
        <p14:creationId xmlns:p14="http://schemas.microsoft.com/office/powerpoint/2010/main" val="15478881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آزمایشات و خدمات پاراکلینیک</a:t>
            </a:r>
          </a:p>
        </p:txBody>
      </p:sp>
      <p:sp>
        <p:nvSpPr>
          <p:cNvPr id="3" name="Content Placeholder 2"/>
          <p:cNvSpPr>
            <a:spLocks noGrp="1"/>
          </p:cNvSpPr>
          <p:nvPr>
            <p:ph idx="1"/>
          </p:nvPr>
        </p:nvSpPr>
        <p:spPr/>
        <p:txBody>
          <a:bodyPr>
            <a:normAutofit fontScale="92500"/>
          </a:bodyPr>
          <a:lstStyle/>
          <a:p>
            <a:r>
              <a:rPr lang="fa-IR" dirty="0"/>
              <a:t>لزوم انجام کلیه اقدامات آزمایشگاهی و پاراکلینیکی بر اساس شواهد علمی و تنها </a:t>
            </a:r>
            <a:r>
              <a:rPr lang="fa-IR" sz="3500" b="1" i="1" dirty="0">
                <a:solidFill>
                  <a:srgbClr val="FF0000"/>
                </a:solidFill>
                <a:effectLst>
                  <a:outerShdw blurRad="38100" dist="38100" dir="2700000" algn="tl">
                    <a:srgbClr val="000000">
                      <a:alpha val="43137"/>
                    </a:srgbClr>
                  </a:outerShdw>
                </a:effectLst>
              </a:rPr>
              <a:t>در صورت ضرورت و ذکر علت </a:t>
            </a:r>
            <a:r>
              <a:rPr lang="fa-IR" dirty="0"/>
              <a:t>انجام می پذیرد.(ماده 10)</a:t>
            </a:r>
          </a:p>
          <a:p>
            <a:r>
              <a:rPr lang="fa-IR" dirty="0"/>
              <a:t>انجام تست های پاراکلینیک از جمله اسپیرومتری، ادیومتری، انواع رادیوگرافی، آزمایش های تشخیص طبی و نظایر آن بر اساس ضوابط و دستورالعمل های جاری معاونت درمان صورت می گیرد و نیز تفسیرتست هایی نظیر اسپیرومتری و ادیومتری بر اساس ضوابط و مقررات ابلاغی معاونت یاد شده انجام خواهد شد.(ماده11)</a:t>
            </a:r>
          </a:p>
        </p:txBody>
      </p:sp>
      <p:sp>
        <p:nvSpPr>
          <p:cNvPr id="4" name="Date Placeholder 3"/>
          <p:cNvSpPr>
            <a:spLocks noGrp="1"/>
          </p:cNvSpPr>
          <p:nvPr>
            <p:ph type="dt" sz="half" idx="10"/>
          </p:nvPr>
        </p:nvSpPr>
        <p:spPr/>
        <p:txBody>
          <a:bodyPr/>
          <a:lstStyle/>
          <a:p>
            <a:r>
              <a:rPr lang="en-US"/>
              <a:t>زمستان 97</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1531013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p:txBody>
          <a:bodyPr/>
          <a:lstStyle/>
          <a:p>
            <a:r>
              <a:rPr lang="fa-IR" dirty="0"/>
              <a:t>انجام ادیومتری صرفا برای کارگران دارای مواجهه با سرو صدای بیش از حد مراقبت(اقدام) بر اساس آخرین ابلاغ کتابچه حدود مجاز و افراد با مواجهه با مواد شیمیایی اتوتوکسیک، افراد با حساسیت بالا به سروصدا، کارگران با افت شنوایی مطابق پرونده پزشکی، و همچنین مشاغلی که شنوایی شاغل جنبه ایمنی داشته باشد.</a:t>
            </a:r>
          </a:p>
        </p:txBody>
      </p:sp>
      <p:sp>
        <p:nvSpPr>
          <p:cNvPr id="4" name="Date Placeholder 3"/>
          <p:cNvSpPr>
            <a:spLocks noGrp="1"/>
          </p:cNvSpPr>
          <p:nvPr>
            <p:ph type="dt" sz="half" idx="10"/>
          </p:nvPr>
        </p:nvSpPr>
        <p:spPr/>
        <p:txBody>
          <a:bodyPr/>
          <a:lstStyle/>
          <a:p>
            <a:r>
              <a:rPr lang="en-US"/>
              <a:t>زمستان 97</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7687617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p:txBody>
          <a:bodyPr/>
          <a:lstStyle/>
          <a:p>
            <a:r>
              <a:rPr lang="fa-IR" dirty="0"/>
              <a:t>انجام اسپیرومتری صرفا  در افراد با مواجهه با آلاینده های تنفسی، افراد دارای سابقه بیماری های تنفسی مطابق پرونده پزشکی و افراد نیازمند تعیین ظرفیت ریوی با توجه به نیاز شغلی نظیر شغل های نیازمند استفاده از رسپیراتور</a:t>
            </a:r>
          </a:p>
        </p:txBody>
      </p:sp>
      <p:sp>
        <p:nvSpPr>
          <p:cNvPr id="4" name="Date Placeholder 3"/>
          <p:cNvSpPr>
            <a:spLocks noGrp="1"/>
          </p:cNvSpPr>
          <p:nvPr>
            <p:ph type="dt" sz="half" idx="10"/>
          </p:nvPr>
        </p:nvSpPr>
        <p:spPr/>
        <p:txBody>
          <a:bodyPr/>
          <a:lstStyle/>
          <a:p>
            <a:r>
              <a:rPr lang="en-US"/>
              <a:t>زمستان 97</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7708977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06" y="116632"/>
            <a:ext cx="8229600" cy="1143000"/>
          </a:xfrm>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a:xfrm>
            <a:off x="395536" y="1209173"/>
            <a:ext cx="8229600" cy="4092035"/>
          </a:xfrm>
        </p:spPr>
        <p:txBody>
          <a:bodyPr/>
          <a:lstStyle/>
          <a:p>
            <a:r>
              <a:rPr lang="fa-IR" dirty="0"/>
              <a:t>انجام آزمایشات پاراکیلینیک با در نظر گرفتن دستورالعمل برنامه ملی پیشگیری و کنترل بیماری های غیر واگیر ابلاغیه معاون بهداشت وزارت بهداشت و تامین مستندات سلامت پایه فرد</a:t>
            </a:r>
          </a:p>
          <a:p>
            <a:r>
              <a:rPr lang="fa-IR" dirty="0"/>
              <a:t>انجام نوار قلب صرفا در شاغلین دارای مواجهه کاردیوتوکسیک و شاغلین دارای سابقه بیماری های قلبی بر اساس پرونده پزشکی و یا شک به بیماری قلبی در حین</a:t>
            </a:r>
          </a:p>
        </p:txBody>
      </p:sp>
      <p:sp>
        <p:nvSpPr>
          <p:cNvPr id="4" name="Date Placeholder 3"/>
          <p:cNvSpPr>
            <a:spLocks noGrp="1"/>
          </p:cNvSpPr>
          <p:nvPr>
            <p:ph type="dt" sz="half" idx="10"/>
          </p:nvPr>
        </p:nvSpPr>
        <p:spPr/>
        <p:txBody>
          <a:bodyPr/>
          <a:lstStyle/>
          <a:p>
            <a:r>
              <a:rPr lang="en-US"/>
              <a:t>زمستان 97</a:t>
            </a:r>
            <a:endParaRPr lang="fa-IR"/>
          </a:p>
        </p:txBody>
      </p:sp>
      <p:sp>
        <p:nvSpPr>
          <p:cNvPr id="5" name="Footer Placeholder 4"/>
          <p:cNvSpPr>
            <a:spLocks noGrp="1"/>
          </p:cNvSpPr>
          <p:nvPr>
            <p:ph type="ftr" sz="quarter" idx="11"/>
          </p:nvPr>
        </p:nvSpPr>
        <p:spPr/>
        <p:txBody>
          <a:bodyPr/>
          <a:lstStyle/>
          <a:p>
            <a:r>
              <a:rPr lang="fa-IR"/>
              <a:t>جواد برازنده</a:t>
            </a:r>
          </a:p>
        </p:txBody>
      </p:sp>
      <p:sp>
        <p:nvSpPr>
          <p:cNvPr id="6" name="TextBox 5"/>
          <p:cNvSpPr txBox="1"/>
          <p:nvPr/>
        </p:nvSpPr>
        <p:spPr>
          <a:xfrm>
            <a:off x="107504" y="5898940"/>
            <a:ext cx="7632848" cy="461665"/>
          </a:xfrm>
          <a:prstGeom prst="rect">
            <a:avLst/>
          </a:prstGeom>
          <a:noFill/>
        </p:spPr>
        <p:txBody>
          <a:bodyPr wrap="square" rtlCol="0">
            <a:spAutoFit/>
          </a:bodyPr>
          <a:lstStyle/>
          <a:p>
            <a:r>
              <a:rPr lang="fa-IR" sz="2400" dirty="0">
                <a:cs typeface="B Titr" panose="00000700000000000000" pitchFamily="2" charset="-78"/>
              </a:rPr>
              <a:t>جنسیت</a:t>
            </a:r>
            <a:r>
              <a:rPr lang="fa-IR" sz="2400" dirty="0">
                <a:solidFill>
                  <a:srgbClr val="FF0000"/>
                </a:solidFill>
                <a:cs typeface="B Titr" panose="00000700000000000000" pitchFamily="2" charset="-78"/>
              </a:rPr>
              <a:t>، سن، وزن، مصرف دخانیات، چربی خون ، دیابت و فشارخون</a:t>
            </a:r>
            <a:endParaRPr lang="en-US" sz="2400" dirty="0">
              <a:solidFill>
                <a:srgbClr val="FF0000"/>
              </a:solidFill>
              <a:cs typeface="B Titr" panose="00000700000000000000" pitchFamily="2" charset="-78"/>
            </a:endParaRPr>
          </a:p>
        </p:txBody>
      </p:sp>
      <p:sp>
        <p:nvSpPr>
          <p:cNvPr id="7" name="TextBox 6"/>
          <p:cNvSpPr txBox="1"/>
          <p:nvPr/>
        </p:nvSpPr>
        <p:spPr>
          <a:xfrm>
            <a:off x="1115616" y="5232143"/>
            <a:ext cx="5876930" cy="461665"/>
          </a:xfrm>
          <a:prstGeom prst="rect">
            <a:avLst/>
          </a:prstGeom>
          <a:noFill/>
        </p:spPr>
        <p:txBody>
          <a:bodyPr wrap="none" rtlCol="0">
            <a:spAutoFit/>
          </a:bodyPr>
          <a:lstStyle/>
          <a:p>
            <a:r>
              <a:rPr lang="fa-IR" sz="2400" dirty="0">
                <a:solidFill>
                  <a:srgbClr val="FF0000"/>
                </a:solidFill>
                <a:cs typeface="B Titr" panose="00000700000000000000" pitchFamily="2" charset="-78"/>
              </a:rPr>
              <a:t>خطر سنجی سکته های قلبی و مغزی در ده سال آینده</a:t>
            </a:r>
            <a:endParaRPr lang="en-US" sz="2400" dirty="0">
              <a:solidFill>
                <a:srgbClr val="FF0000"/>
              </a:solidFill>
              <a:cs typeface="B Titr" panose="00000700000000000000" pitchFamily="2" charset="-78"/>
            </a:endParaRPr>
          </a:p>
        </p:txBody>
      </p:sp>
      <p:sp>
        <p:nvSpPr>
          <p:cNvPr id="8" name="TextBox 7">
            <a:extLst>
              <a:ext uri="{FF2B5EF4-FFF2-40B4-BE49-F238E27FC236}">
                <a16:creationId xmlns:a16="http://schemas.microsoft.com/office/drawing/2014/main" id="{500E6EAB-89B0-426C-9804-EE59E6C59B44}"/>
              </a:ext>
            </a:extLst>
          </p:cNvPr>
          <p:cNvSpPr txBox="1"/>
          <p:nvPr/>
        </p:nvSpPr>
        <p:spPr>
          <a:xfrm rot="19502128">
            <a:off x="-117186" y="5048811"/>
            <a:ext cx="1468131" cy="646331"/>
          </a:xfrm>
          <a:prstGeom prst="rect">
            <a:avLst/>
          </a:prstGeom>
          <a:noFill/>
        </p:spPr>
        <p:txBody>
          <a:bodyPr wrap="square" rtlCol="0">
            <a:spAutoFit/>
          </a:bodyPr>
          <a:lstStyle/>
          <a:p>
            <a:r>
              <a:rPr lang="fa-IR" sz="3600" dirty="0" err="1">
                <a:solidFill>
                  <a:srgbClr val="FF0000"/>
                </a:solidFill>
                <a:cs typeface="B Titr" panose="00000700000000000000" pitchFamily="2" charset="-78"/>
              </a:rPr>
              <a:t>ایراپن</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15586846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نحوه انجام آزمایشات و اقدامات تشخیصی</a:t>
            </a:r>
          </a:p>
        </p:txBody>
      </p:sp>
      <p:sp>
        <p:nvSpPr>
          <p:cNvPr id="3" name="Content Placeholder 2"/>
          <p:cNvSpPr>
            <a:spLocks noGrp="1"/>
          </p:cNvSpPr>
          <p:nvPr>
            <p:ph idx="1"/>
          </p:nvPr>
        </p:nvSpPr>
        <p:spPr/>
        <p:txBody>
          <a:bodyPr/>
          <a:lstStyle/>
          <a:p>
            <a:r>
              <a:rPr lang="fa-IR" dirty="0"/>
              <a:t>انجام سایر اقدامات پاراکلینیک مستند بر نوع مواجهات شناسایی شده و نیاز شاغل با </a:t>
            </a:r>
            <a:r>
              <a:rPr lang="fa-IR" sz="3600" dirty="0">
                <a:solidFill>
                  <a:srgbClr val="FF0000"/>
                </a:solidFill>
              </a:rPr>
              <a:t>ذکر علت</a:t>
            </a:r>
          </a:p>
          <a:p>
            <a:r>
              <a:rPr lang="fa-IR" dirty="0"/>
              <a:t>انجام هر یک از موارد ذکر شده در بند های قبل برای افراد غیر مشمول ممنوع  می باشد.</a:t>
            </a:r>
          </a:p>
        </p:txBody>
      </p:sp>
      <p:sp>
        <p:nvSpPr>
          <p:cNvPr id="4" name="Date Placeholder 3"/>
          <p:cNvSpPr>
            <a:spLocks noGrp="1"/>
          </p:cNvSpPr>
          <p:nvPr>
            <p:ph type="dt" sz="half" idx="10"/>
          </p:nvPr>
        </p:nvSpPr>
        <p:spPr/>
        <p:txBody>
          <a:bodyPr/>
          <a:lstStyle/>
          <a:p>
            <a:r>
              <a:rPr lang="en-US"/>
              <a:t>زمستان 97</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6108084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مراحل انجام معاینات سلامت شغلی</a:t>
            </a:r>
          </a:p>
        </p:txBody>
      </p:sp>
      <p:sp>
        <p:nvSpPr>
          <p:cNvPr id="3" name="Content Placeholder 2"/>
          <p:cNvSpPr>
            <a:spLocks noGrp="1"/>
          </p:cNvSpPr>
          <p:nvPr>
            <p:ph idx="1"/>
          </p:nvPr>
        </p:nvSpPr>
        <p:spPr/>
        <p:txBody>
          <a:bodyPr>
            <a:normAutofit fontScale="77500" lnSpcReduction="20000"/>
          </a:bodyPr>
          <a:lstStyle/>
          <a:p>
            <a:r>
              <a:rPr lang="fa-IR" dirty="0"/>
              <a:t>اندازه گیری و ارزیابی عوامل زیان آور محیط کار</a:t>
            </a:r>
          </a:p>
          <a:p>
            <a:r>
              <a:rPr lang="fa-IR" dirty="0"/>
              <a:t>تکمیل فرم معاینات توسط فرد مجاز</a:t>
            </a:r>
          </a:p>
          <a:p>
            <a:r>
              <a:rPr lang="fa-IR" dirty="0"/>
              <a:t>انجام معاینات بالینی و ثبت در فرم توسط پزشک مجاز</a:t>
            </a:r>
          </a:p>
          <a:p>
            <a:r>
              <a:rPr lang="fa-IR" dirty="0"/>
              <a:t>درخواست آزمایشات پاراکلنیکی</a:t>
            </a:r>
          </a:p>
          <a:p>
            <a:r>
              <a:rPr lang="fa-IR" dirty="0"/>
              <a:t>انجام آزمایشات در </a:t>
            </a:r>
            <a:r>
              <a:rPr lang="fa-IR" dirty="0">
                <a:solidFill>
                  <a:srgbClr val="FF0000"/>
                </a:solidFill>
              </a:rPr>
              <a:t>مراکز مجاز</a:t>
            </a:r>
          </a:p>
          <a:p>
            <a:r>
              <a:rPr lang="fa-IR" dirty="0"/>
              <a:t>درج نتایج آزمایشات در فرم معاینات</a:t>
            </a:r>
          </a:p>
          <a:p>
            <a:r>
              <a:rPr lang="fa-IR" dirty="0"/>
              <a:t>معاینه نهایی و اعلام نظریه نهایی توسط متخصص طب کار</a:t>
            </a:r>
          </a:p>
          <a:p>
            <a:r>
              <a:rPr lang="fa-IR" dirty="0"/>
              <a:t>استخراج خلاصه نتایج</a:t>
            </a:r>
          </a:p>
          <a:p>
            <a:r>
              <a:rPr lang="fa-IR" dirty="0"/>
              <a:t>تجزیه و تحلیل حداقل سه سال معاینات و ارسال به مرکز بهداشت</a:t>
            </a:r>
          </a:p>
          <a:p>
            <a:r>
              <a:rPr lang="fa-IR" dirty="0"/>
              <a:t>انجام ارجاعات احتمالی</a:t>
            </a:r>
          </a:p>
          <a:p>
            <a:r>
              <a:rPr lang="fa-IR" dirty="0"/>
              <a:t>طرح در کمیته حفاظت فنی و بهداشت کار به منظور تصمیم گیری عوارض شغلی احتمالی</a:t>
            </a:r>
          </a:p>
          <a:p>
            <a:endParaRPr lang="fa-IR" dirty="0"/>
          </a:p>
        </p:txBody>
      </p:sp>
      <p:sp>
        <p:nvSpPr>
          <p:cNvPr id="4" name="Date Placeholder 3"/>
          <p:cNvSpPr>
            <a:spLocks noGrp="1"/>
          </p:cNvSpPr>
          <p:nvPr>
            <p:ph type="dt" sz="half" idx="10"/>
          </p:nvPr>
        </p:nvSpPr>
        <p:spPr/>
        <p:txBody>
          <a:bodyPr/>
          <a:lstStyle/>
          <a:p>
            <a:r>
              <a:rPr lang="fa-IR"/>
              <a:t>بهار1401</a:t>
            </a:r>
            <a:endParaRPr lang="en-US"/>
          </a:p>
        </p:txBody>
      </p:sp>
      <p:sp>
        <p:nvSpPr>
          <p:cNvPr id="5" name="Footer Placeholder 4"/>
          <p:cNvSpPr>
            <a:spLocks noGrp="1"/>
          </p:cNvSpPr>
          <p:nvPr>
            <p:ph type="ftr" sz="quarter" idx="11"/>
          </p:nvPr>
        </p:nvSpPr>
        <p:spPr/>
        <p:txBody>
          <a:bodyPr/>
          <a:lstStyle/>
          <a:p>
            <a:r>
              <a:rPr lang="fa-IR"/>
              <a:t>جواد برازنده</a:t>
            </a:r>
            <a:endParaRPr lang="en-US"/>
          </a:p>
        </p:txBody>
      </p:sp>
    </p:spTree>
    <p:extLst>
      <p:ext uri="{BB962C8B-B14F-4D97-AF65-F5344CB8AC3E}">
        <p14:creationId xmlns:p14="http://schemas.microsoft.com/office/powerpoint/2010/main" val="19106621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a:t>معاینات سلامت شغلی و پرونده پزشکی از جمله اسناد رسمی است. و در صورت تایید مرکز بهداشت قابل استناد قضایی می باشد.</a:t>
            </a:r>
          </a:p>
          <a:p>
            <a:endParaRPr lang="fa-IR" dirty="0"/>
          </a:p>
          <a:p>
            <a:pPr marL="0" indent="0" algn="ctr">
              <a:buNone/>
            </a:pPr>
            <a:r>
              <a:rPr lang="fa-IR" dirty="0"/>
              <a:t>خط خوردگی و لاک گرفتگی</a:t>
            </a:r>
          </a:p>
          <a:p>
            <a:pPr marL="0" indent="0" algn="ctr">
              <a:buNone/>
            </a:pPr>
            <a:r>
              <a:rPr lang="fa-IR" sz="5400" dirty="0">
                <a:solidFill>
                  <a:srgbClr val="FF0000"/>
                </a:solidFill>
              </a:rPr>
              <a:t>نظارت حین معاینات</a:t>
            </a:r>
            <a:endParaRPr lang="en-US" sz="5400" dirty="0">
              <a:solidFill>
                <a:srgbClr val="FF0000"/>
              </a:solidFill>
            </a:endParaRPr>
          </a:p>
        </p:txBody>
      </p:sp>
      <p:sp>
        <p:nvSpPr>
          <p:cNvPr id="3" name="Title 2"/>
          <p:cNvSpPr>
            <a:spLocks noGrp="1"/>
          </p:cNvSpPr>
          <p:nvPr>
            <p:ph type="title"/>
          </p:nvPr>
        </p:nvSpPr>
        <p:spPr/>
        <p:txBody>
          <a:bodyPr/>
          <a:lstStyle/>
          <a:p>
            <a:r>
              <a:rPr lang="fa-IR" dirty="0"/>
              <a:t>نکات مهم</a:t>
            </a:r>
            <a:endParaRPr lang="en-US" dirty="0"/>
          </a:p>
        </p:txBody>
      </p:sp>
      <p:sp>
        <p:nvSpPr>
          <p:cNvPr id="4" name="Date Placeholder 3"/>
          <p:cNvSpPr>
            <a:spLocks noGrp="1"/>
          </p:cNvSpPr>
          <p:nvPr>
            <p:ph type="dt" sz="half" idx="10"/>
          </p:nvPr>
        </p:nvSpPr>
        <p:spPr/>
        <p:txBody>
          <a:bodyPr/>
          <a:lstStyle/>
          <a:p>
            <a:r>
              <a:rPr lang="en-US"/>
              <a:t>زمستان 97</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049658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24944"/>
            <a:ext cx="8229600" cy="1143000"/>
          </a:xfrm>
        </p:spPr>
        <p:txBody>
          <a:bodyPr/>
          <a:lstStyle/>
          <a:p>
            <a:r>
              <a:rPr lang="fa-IR" dirty="0"/>
              <a:t>استناد های قانونی</a:t>
            </a:r>
          </a:p>
        </p:txBody>
      </p:sp>
      <p:sp>
        <p:nvSpPr>
          <p:cNvPr id="3" name="Date Placeholder 2"/>
          <p:cNvSpPr>
            <a:spLocks noGrp="1"/>
          </p:cNvSpPr>
          <p:nvPr>
            <p:ph type="dt" sz="half" idx="10"/>
          </p:nvPr>
        </p:nvSpPr>
        <p:spPr/>
        <p:txBody>
          <a:bodyPr/>
          <a:lstStyle/>
          <a:p>
            <a:r>
              <a:rPr lang="en-US"/>
              <a:t>تابستان 1402</a:t>
            </a:r>
            <a:endParaRPr lang="fa-IR"/>
          </a:p>
        </p:txBody>
      </p:sp>
      <p:sp>
        <p:nvSpPr>
          <p:cNvPr id="4" name="Footer Placeholder 3"/>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53664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8BB9-FC92-4EE5-9C8C-C9A4AD9BB19D}"/>
              </a:ext>
            </a:extLst>
          </p:cNvPr>
          <p:cNvSpPr>
            <a:spLocks noGrp="1"/>
          </p:cNvSpPr>
          <p:nvPr>
            <p:ph type="title"/>
          </p:nvPr>
        </p:nvSpPr>
        <p:spPr>
          <a:xfrm>
            <a:off x="0" y="285750"/>
            <a:ext cx="8929688" cy="1143000"/>
          </a:xfrm>
        </p:spPr>
        <p:txBody>
          <a:bodyPr/>
          <a:lstStyle/>
          <a:p>
            <a:pPr defTabSz="912813" eaLnBrk="1" hangingPunct="1"/>
            <a:r>
              <a:rPr lang="fa-IR" altLang="en-US"/>
              <a:t>عوامل زیان آور چطور ما را بیمار می کنند</a:t>
            </a:r>
            <a:endParaRPr lang="en-US" altLang="en-US"/>
          </a:p>
        </p:txBody>
      </p:sp>
      <p:sp>
        <p:nvSpPr>
          <p:cNvPr id="4" name="Footer Placeholder 3">
            <a:extLst>
              <a:ext uri="{FF2B5EF4-FFF2-40B4-BE49-F238E27FC236}">
                <a16:creationId xmlns:a16="http://schemas.microsoft.com/office/drawing/2014/main" id="{2216D082-8D7A-4540-838B-2D45580A174D}"/>
              </a:ext>
            </a:extLst>
          </p:cNvPr>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5" name="Round Diagonal Corner Rectangle 4">
            <a:extLst>
              <a:ext uri="{FF2B5EF4-FFF2-40B4-BE49-F238E27FC236}">
                <a16:creationId xmlns:a16="http://schemas.microsoft.com/office/drawing/2014/main" id="{D129637C-CD5F-40FB-8601-45C5F173E30D}"/>
              </a:ext>
            </a:extLst>
          </p:cNvPr>
          <p:cNvSpPr/>
          <p:nvPr/>
        </p:nvSpPr>
        <p:spPr bwMode="auto">
          <a:xfrm>
            <a:off x="2714612" y="1428736"/>
            <a:ext cx="6143668" cy="1290444"/>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4800" b="1" dirty="0">
                <a:solidFill>
                  <a:srgbClr val="000000"/>
                </a:solidFill>
                <a:effectLst>
                  <a:outerShdw blurRad="38100" dist="38100" dir="2700000" algn="tl">
                    <a:srgbClr val="000000">
                      <a:alpha val="43137"/>
                    </a:srgbClr>
                  </a:outerShdw>
                </a:effectLst>
                <a:cs typeface="B Titr" pitchFamily="2" charset="-78"/>
              </a:rPr>
              <a:t>تماس با عوامل زیان آور</a:t>
            </a:r>
            <a:endParaRPr lang="en-US" sz="4800" b="1" dirty="0">
              <a:solidFill>
                <a:srgbClr val="000000"/>
              </a:solidFill>
              <a:effectLst>
                <a:outerShdw blurRad="38100" dist="38100" dir="2700000" algn="tl">
                  <a:srgbClr val="000000">
                    <a:alpha val="43137"/>
                  </a:srgbClr>
                </a:outerShdw>
              </a:effectLst>
              <a:cs typeface="B Titr" pitchFamily="2" charset="-78"/>
            </a:endParaRPr>
          </a:p>
        </p:txBody>
      </p:sp>
      <p:sp>
        <p:nvSpPr>
          <p:cNvPr id="6" name="Round Diagonal Corner Rectangle 5">
            <a:extLst>
              <a:ext uri="{FF2B5EF4-FFF2-40B4-BE49-F238E27FC236}">
                <a16:creationId xmlns:a16="http://schemas.microsoft.com/office/drawing/2014/main" id="{437E5F3F-D178-460B-A0FA-BD6C5BF460DE}"/>
              </a:ext>
            </a:extLst>
          </p:cNvPr>
          <p:cNvSpPr/>
          <p:nvPr/>
        </p:nvSpPr>
        <p:spPr bwMode="auto">
          <a:xfrm>
            <a:off x="1571604" y="2928934"/>
            <a:ext cx="6143668" cy="1290444"/>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4800" b="1" dirty="0">
                <a:solidFill>
                  <a:srgbClr val="000000"/>
                </a:solidFill>
                <a:effectLst>
                  <a:outerShdw blurRad="38100" dist="38100" dir="2700000" algn="tl">
                    <a:srgbClr val="000000">
                      <a:alpha val="43137"/>
                    </a:srgbClr>
                  </a:outerShdw>
                </a:effectLst>
                <a:cs typeface="B Titr" pitchFamily="2" charset="-78"/>
              </a:rPr>
              <a:t>مبتلا به بیماری</a:t>
            </a:r>
            <a:endParaRPr lang="en-US" sz="4800" b="1" dirty="0">
              <a:solidFill>
                <a:srgbClr val="000000"/>
              </a:solidFill>
              <a:effectLst>
                <a:outerShdw blurRad="38100" dist="38100" dir="2700000" algn="tl">
                  <a:srgbClr val="000000">
                    <a:alpha val="43137"/>
                  </a:srgbClr>
                </a:outerShdw>
              </a:effectLst>
              <a:cs typeface="B Titr" pitchFamily="2" charset="-78"/>
            </a:endParaRPr>
          </a:p>
        </p:txBody>
      </p:sp>
      <p:sp>
        <p:nvSpPr>
          <p:cNvPr id="7" name="Round Diagonal Corner Rectangle 6">
            <a:extLst>
              <a:ext uri="{FF2B5EF4-FFF2-40B4-BE49-F238E27FC236}">
                <a16:creationId xmlns:a16="http://schemas.microsoft.com/office/drawing/2014/main" id="{22D7D4A9-F511-4236-9941-92E5C216FAC0}"/>
              </a:ext>
            </a:extLst>
          </p:cNvPr>
          <p:cNvSpPr/>
          <p:nvPr/>
        </p:nvSpPr>
        <p:spPr bwMode="auto">
          <a:xfrm>
            <a:off x="214282" y="4429132"/>
            <a:ext cx="6143668" cy="1290444"/>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4800" b="1" dirty="0">
                <a:solidFill>
                  <a:srgbClr val="000000"/>
                </a:solidFill>
                <a:effectLst>
                  <a:outerShdw blurRad="38100" dist="38100" dir="2700000" algn="tl">
                    <a:srgbClr val="000000">
                      <a:alpha val="43137"/>
                    </a:srgbClr>
                  </a:outerShdw>
                </a:effectLst>
                <a:cs typeface="B Titr" pitchFamily="2" charset="-78"/>
              </a:rPr>
              <a:t>بروز بیماری</a:t>
            </a:r>
            <a:endParaRPr lang="en-US" sz="4800" b="1" dirty="0">
              <a:solidFill>
                <a:srgbClr val="000000"/>
              </a:solidFill>
              <a:effectLst>
                <a:outerShdw blurRad="38100" dist="38100" dir="2700000" algn="tl">
                  <a:srgbClr val="000000">
                    <a:alpha val="43137"/>
                  </a:srgbClr>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3000"/>
                                        <p:tgtEl>
                                          <p:spTgt spid="5"/>
                                        </p:tgtEl>
                                      </p:cBhvr>
                                    </p:animEffect>
                                  </p:childTnLst>
                                </p:cTn>
                              </p:par>
                            </p:childTnLst>
                          </p:cTn>
                        </p:par>
                        <p:par>
                          <p:cTn id="12" fill="hold" nodeType="afterGroup">
                            <p:stCondLst>
                              <p:cond delay="3500"/>
                            </p:stCondLst>
                            <p:childTnLst>
                              <p:par>
                                <p:cTn id="13" presetID="3"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3000"/>
                                        <p:tgtEl>
                                          <p:spTgt spid="6"/>
                                        </p:tgtEl>
                                      </p:cBhvr>
                                    </p:animEffect>
                                  </p:childTnLst>
                                </p:cTn>
                              </p:par>
                            </p:childTnLst>
                          </p:cTn>
                        </p:par>
                        <p:par>
                          <p:cTn id="16" fill="hold" nodeType="afterGroup">
                            <p:stCondLst>
                              <p:cond delay="6500"/>
                            </p:stCondLst>
                            <p:childTnLst>
                              <p:par>
                                <p:cTn id="17" presetID="3"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0421" y="332656"/>
            <a:ext cx="2791149"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fa-IR" sz="3200" dirty="0">
                <a:cs typeface="B Titr" panose="00000700000000000000" pitchFamily="2" charset="-78"/>
              </a:rPr>
              <a:t>ماده 92 </a:t>
            </a:r>
            <a:r>
              <a:rPr lang="fa-IR" sz="3200" dirty="0">
                <a:cs typeface="B Titr" panose="00000700000000000000" pitchFamily="2" charset="-78"/>
                <a:hlinkClick r:id="rId2" action="ppaction://hlinksldjump"/>
              </a:rPr>
              <a:t>قانون</a:t>
            </a:r>
            <a:r>
              <a:rPr lang="fa-IR" sz="3200" dirty="0">
                <a:cs typeface="B Titr" panose="00000700000000000000" pitchFamily="2" charset="-78"/>
              </a:rPr>
              <a:t> کار</a:t>
            </a:r>
          </a:p>
        </p:txBody>
      </p:sp>
      <p:sp>
        <p:nvSpPr>
          <p:cNvPr id="3" name="Rectangle 2">
            <a:hlinkClick r:id="rId3" action="ppaction://hlinksldjump"/>
          </p:cNvPr>
          <p:cNvSpPr/>
          <p:nvPr/>
        </p:nvSpPr>
        <p:spPr>
          <a:xfrm>
            <a:off x="8026479" y="1232351"/>
            <a:ext cx="777004" cy="653811"/>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dirty="0">
                <a:cs typeface="B Titr" panose="00000700000000000000" pitchFamily="2" charset="-78"/>
                <a:hlinkClick r:id="rId3" action="ppaction://hlinksldjump"/>
              </a:rPr>
              <a:t>ماده</a:t>
            </a:r>
            <a:r>
              <a:rPr lang="fa-IR" dirty="0">
                <a:cs typeface="B Titr" panose="00000700000000000000" pitchFamily="2" charset="-78"/>
              </a:rPr>
              <a:t> 4</a:t>
            </a:r>
          </a:p>
        </p:txBody>
      </p:sp>
      <p:sp>
        <p:nvSpPr>
          <p:cNvPr id="4" name="Round Diagonal Corner Rectangle 3"/>
          <p:cNvSpPr/>
          <p:nvPr/>
        </p:nvSpPr>
        <p:spPr bwMode="auto">
          <a:xfrm>
            <a:off x="107504" y="4509120"/>
            <a:ext cx="8856984" cy="2160240"/>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r>
              <a:rPr lang="fa-IR" sz="2400" dirty="0">
                <a:solidFill>
                  <a:srgbClr val="000000"/>
                </a:solidFill>
                <a:cs typeface="B Titr" pitchFamily="2" charset="-78"/>
              </a:rPr>
              <a:t>کلیه واحد های موضوع ماده 85 این قانون که</a:t>
            </a:r>
            <a:r>
              <a:rPr lang="fa-IR" sz="2400" dirty="0">
                <a:solidFill>
                  <a:srgbClr val="FF0066"/>
                </a:solidFill>
                <a:cs typeface="B Titr" pitchFamily="2" charset="-78"/>
              </a:rPr>
              <a:t> شاغلین </a:t>
            </a:r>
            <a:r>
              <a:rPr lang="fa-IR" sz="2400" dirty="0">
                <a:solidFill>
                  <a:srgbClr val="000000"/>
                </a:solidFill>
                <a:cs typeface="B Titr" pitchFamily="2" charset="-78"/>
              </a:rPr>
              <a:t>در آنها به  اقتضـــای نوع کار در معرض بروز بیمـــاریهای ناشی از کــار قراردارند باید برای همه افراد مذکور  </a:t>
            </a:r>
            <a:r>
              <a:rPr lang="fa-IR" sz="2400" dirty="0">
                <a:solidFill>
                  <a:srgbClr val="FF0066"/>
                </a:solidFill>
                <a:cs typeface="B Titr" pitchFamily="2" charset="-78"/>
              </a:rPr>
              <a:t>پرونده پزشکی </a:t>
            </a:r>
            <a:r>
              <a:rPr lang="fa-IR" sz="2400" dirty="0">
                <a:solidFill>
                  <a:srgbClr val="FF0000"/>
                </a:solidFill>
                <a:cs typeface="B Titr" pitchFamily="2" charset="-78"/>
              </a:rPr>
              <a:t>تشکیل</a:t>
            </a:r>
            <a:r>
              <a:rPr lang="fa-IR" sz="2400" dirty="0">
                <a:solidFill>
                  <a:srgbClr val="000000"/>
                </a:solidFill>
                <a:cs typeface="B Titr" pitchFamily="2" charset="-78"/>
              </a:rPr>
              <a:t> دهند </a:t>
            </a:r>
            <a:r>
              <a:rPr lang="fa-IR" sz="2400" dirty="0">
                <a:solidFill>
                  <a:srgbClr val="FF0066"/>
                </a:solidFill>
                <a:cs typeface="B Titr" pitchFamily="2" charset="-78"/>
              </a:rPr>
              <a:t>وحداقل سالی یکبار </a:t>
            </a:r>
            <a:r>
              <a:rPr lang="fa-IR" sz="2400" dirty="0">
                <a:solidFill>
                  <a:srgbClr val="000000"/>
                </a:solidFill>
                <a:cs typeface="B Titr" pitchFamily="2" charset="-78"/>
              </a:rPr>
              <a:t>توسط مراکز بهداشتی درمانی ازآنها معاینه وآزمایشهای لازم رابه عمل آورند .ونتیجه را در پرونده کارگاه ضبط نمایند .</a:t>
            </a:r>
          </a:p>
        </p:txBody>
      </p:sp>
      <p:sp>
        <p:nvSpPr>
          <p:cNvPr id="5" name="Rectangle 4">
            <a:hlinkClick r:id="rId4" action="ppaction://hlinksldjump"/>
          </p:cNvPr>
          <p:cNvSpPr/>
          <p:nvPr/>
        </p:nvSpPr>
        <p:spPr>
          <a:xfrm>
            <a:off x="6199224" y="1189608"/>
            <a:ext cx="989923" cy="739295"/>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dirty="0">
                <a:cs typeface="B Titr" panose="00000700000000000000" pitchFamily="2" charset="-78"/>
              </a:rPr>
              <a:t>ماده 85</a:t>
            </a:r>
          </a:p>
        </p:txBody>
      </p:sp>
      <p:sp>
        <p:nvSpPr>
          <p:cNvPr id="6" name="Rectangle 5">
            <a:hlinkClick r:id="rId5" action="ppaction://hlinksldjump"/>
          </p:cNvPr>
          <p:cNvSpPr/>
          <p:nvPr/>
        </p:nvSpPr>
        <p:spPr>
          <a:xfrm>
            <a:off x="6480212" y="412813"/>
            <a:ext cx="792088" cy="648072"/>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dirty="0">
                <a:cs typeface="B Titr" panose="00000700000000000000" pitchFamily="2" charset="-78"/>
              </a:rPr>
              <a:t>ماده</a:t>
            </a:r>
            <a:r>
              <a:rPr lang="fa-IR" dirty="0"/>
              <a:t> </a:t>
            </a:r>
            <a:r>
              <a:rPr lang="fa-IR" dirty="0">
                <a:cs typeface="B Titr" panose="00000700000000000000" pitchFamily="2" charset="-78"/>
              </a:rPr>
              <a:t>2</a:t>
            </a:r>
          </a:p>
        </p:txBody>
      </p:sp>
      <p:sp>
        <p:nvSpPr>
          <p:cNvPr id="7" name="Rectangle 6">
            <a:hlinkClick r:id="rId6" action="ppaction://hlinksldjump"/>
          </p:cNvPr>
          <p:cNvSpPr/>
          <p:nvPr/>
        </p:nvSpPr>
        <p:spPr>
          <a:xfrm>
            <a:off x="3063042" y="1143440"/>
            <a:ext cx="1033760" cy="720329"/>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dirty="0">
                <a:cs typeface="B Titr" panose="00000700000000000000" pitchFamily="2" charset="-78"/>
              </a:rPr>
              <a:t>ماده 175</a:t>
            </a:r>
          </a:p>
        </p:txBody>
      </p:sp>
      <p:sp>
        <p:nvSpPr>
          <p:cNvPr id="8" name="Rectangle 7">
            <a:hlinkClick r:id="rId7" action="ppaction://hlinksldjump"/>
          </p:cNvPr>
          <p:cNvSpPr/>
          <p:nvPr/>
        </p:nvSpPr>
        <p:spPr>
          <a:xfrm>
            <a:off x="4714023" y="2642370"/>
            <a:ext cx="2079848"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dirty="0">
                <a:cs typeface="B Titr" panose="00000700000000000000" pitchFamily="2" charset="-78"/>
              </a:rPr>
              <a:t>ماده 90 تامین اجتماعی </a:t>
            </a:r>
          </a:p>
        </p:txBody>
      </p:sp>
      <p:sp>
        <p:nvSpPr>
          <p:cNvPr id="9" name="Rectangle 8"/>
          <p:cNvSpPr/>
          <p:nvPr/>
        </p:nvSpPr>
        <p:spPr>
          <a:xfrm>
            <a:off x="340517" y="1105442"/>
            <a:ext cx="2194272" cy="720328"/>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dirty="0">
                <a:cs typeface="B Titr" panose="00000700000000000000" pitchFamily="2" charset="-78"/>
              </a:rPr>
              <a:t>تبصره یک ماده 96 </a:t>
            </a:r>
          </a:p>
        </p:txBody>
      </p:sp>
      <p:sp>
        <p:nvSpPr>
          <p:cNvPr id="10" name="Rectangle 9">
            <a:hlinkClick r:id="rId8" action="ppaction://hlinksldjump"/>
          </p:cNvPr>
          <p:cNvSpPr/>
          <p:nvPr/>
        </p:nvSpPr>
        <p:spPr>
          <a:xfrm>
            <a:off x="2565219" y="2642370"/>
            <a:ext cx="2006781"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dirty="0">
                <a:cs typeface="B Titr" panose="00000700000000000000" pitchFamily="2" charset="-78"/>
              </a:rPr>
              <a:t>ماده 3 تامین اجتماعی</a:t>
            </a:r>
          </a:p>
        </p:txBody>
      </p:sp>
      <p:sp>
        <p:nvSpPr>
          <p:cNvPr id="11" name="Rectangle 10"/>
          <p:cNvSpPr/>
          <p:nvPr/>
        </p:nvSpPr>
        <p:spPr>
          <a:xfrm>
            <a:off x="6935895" y="2650929"/>
            <a:ext cx="2156431"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dirty="0">
                <a:cs typeface="B Titr" pitchFamily="2" charset="-78"/>
                <a:hlinkClick r:id="rId9" action="ppaction://hlinksldjump"/>
              </a:rPr>
              <a:t>ماده‌ </a:t>
            </a:r>
            <a:r>
              <a:rPr lang="fa-IR" dirty="0">
                <a:cs typeface="B Titr" pitchFamily="2" charset="-78"/>
                <a:hlinkClick r:id="rId9" action="ppaction://hlinksldjump"/>
              </a:rPr>
              <a:t>88 تامین اجتماعی</a:t>
            </a:r>
            <a:endParaRPr lang="fa-IR" dirty="0">
              <a:cs typeface="B Titr" panose="00000700000000000000" pitchFamily="2" charset="-78"/>
            </a:endParaRPr>
          </a:p>
        </p:txBody>
      </p:sp>
      <p:sp>
        <p:nvSpPr>
          <p:cNvPr id="12" name="Rectangle 11"/>
          <p:cNvSpPr/>
          <p:nvPr/>
        </p:nvSpPr>
        <p:spPr>
          <a:xfrm>
            <a:off x="130199" y="2613397"/>
            <a:ext cx="2281560"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dirty="0">
                <a:cs typeface="B Titr" pitchFamily="2" charset="-78"/>
                <a:hlinkClick r:id="rId10" action="ppaction://hlinksldjump"/>
              </a:rPr>
              <a:t>ماده‌ </a:t>
            </a:r>
            <a:r>
              <a:rPr lang="fa-IR" dirty="0">
                <a:cs typeface="B Titr" pitchFamily="2" charset="-78"/>
                <a:hlinkClick r:id="rId10" action="ppaction://hlinksldjump"/>
              </a:rPr>
              <a:t>9</a:t>
            </a:r>
            <a:r>
              <a:rPr lang="ar-SA" dirty="0">
                <a:cs typeface="B Titr" pitchFamily="2" charset="-78"/>
                <a:hlinkClick r:id="rId10" action="ppaction://hlinksldjump"/>
              </a:rPr>
              <a:t>1</a:t>
            </a:r>
            <a:r>
              <a:rPr lang="fa-IR" dirty="0">
                <a:cs typeface="B Titr" panose="00000700000000000000" pitchFamily="2" charset="-78"/>
                <a:hlinkClick r:id="rId10" action="ppaction://hlinksldjump"/>
              </a:rPr>
              <a:t> تامین اجتماعی</a:t>
            </a:r>
            <a:endParaRPr lang="fa-IR" dirty="0">
              <a:cs typeface="B Titr" panose="00000700000000000000" pitchFamily="2" charset="-78"/>
            </a:endParaRPr>
          </a:p>
        </p:txBody>
      </p:sp>
      <p:sp>
        <p:nvSpPr>
          <p:cNvPr id="13" name="Rectangle 12"/>
          <p:cNvSpPr/>
          <p:nvPr/>
        </p:nvSpPr>
        <p:spPr>
          <a:xfrm>
            <a:off x="6228184" y="3789040"/>
            <a:ext cx="2649804"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dirty="0">
                <a:cs typeface="B Titr" pitchFamily="2" charset="-78"/>
                <a:hlinkClick r:id="rId11" action="ppaction://hlinksldjump"/>
              </a:rPr>
              <a:t>ماده‌ 61</a:t>
            </a:r>
            <a:r>
              <a:rPr lang="fa-IR" dirty="0">
                <a:cs typeface="B Titr" panose="00000700000000000000" pitchFamily="2" charset="-78"/>
                <a:hlinkClick r:id="rId11" action="ppaction://hlinksldjump"/>
              </a:rPr>
              <a:t> تامین اجتماعی</a:t>
            </a:r>
            <a:endParaRPr lang="fa-IR" dirty="0">
              <a:cs typeface="B Titr" panose="00000700000000000000" pitchFamily="2" charset="-78"/>
            </a:endParaRPr>
          </a:p>
        </p:txBody>
      </p:sp>
      <p:sp>
        <p:nvSpPr>
          <p:cNvPr id="15" name="Rectangle 14"/>
          <p:cNvSpPr/>
          <p:nvPr/>
        </p:nvSpPr>
        <p:spPr>
          <a:xfrm>
            <a:off x="467544" y="3772450"/>
            <a:ext cx="2649804"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dirty="0">
                <a:cs typeface="B Titr" pitchFamily="2" charset="-78"/>
                <a:hlinkClick r:id="rId12" action="ppaction://hlinksldjump"/>
              </a:rPr>
              <a:t>ماده‌ </a:t>
            </a:r>
            <a:r>
              <a:rPr lang="fa-IR" dirty="0">
                <a:cs typeface="B Titr" panose="00000700000000000000" pitchFamily="2" charset="-78"/>
                <a:hlinkClick r:id="rId12" action="ppaction://hlinksldjump"/>
              </a:rPr>
              <a:t>71 تامین اجتماعی</a:t>
            </a:r>
            <a:endParaRPr lang="fa-IR" dirty="0">
              <a:cs typeface="B Titr" panose="00000700000000000000" pitchFamily="2" charset="-78"/>
            </a:endParaRPr>
          </a:p>
        </p:txBody>
      </p:sp>
      <p:sp>
        <p:nvSpPr>
          <p:cNvPr id="16" name="Rectangle 15"/>
          <p:cNvSpPr/>
          <p:nvPr/>
        </p:nvSpPr>
        <p:spPr>
          <a:xfrm>
            <a:off x="3347864" y="3789040"/>
            <a:ext cx="2649804"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dirty="0">
                <a:cs typeface="B Titr" pitchFamily="2" charset="-78"/>
                <a:hlinkClick r:id="rId13" action="ppaction://hlinksldjump"/>
              </a:rPr>
              <a:t>ماده‌ </a:t>
            </a:r>
            <a:r>
              <a:rPr lang="fa-IR" dirty="0">
                <a:cs typeface="B Titr" panose="00000700000000000000" pitchFamily="2" charset="-78"/>
                <a:hlinkClick r:id="rId13" action="ppaction://hlinksldjump"/>
              </a:rPr>
              <a:t>70 تامین اجتماعی</a:t>
            </a:r>
            <a:endParaRPr lang="fa-IR" dirty="0">
              <a:cs typeface="B Titr" panose="00000700000000000000" pitchFamily="2" charset="-78"/>
            </a:endParaRPr>
          </a:p>
        </p:txBody>
      </p:sp>
      <p:sp>
        <p:nvSpPr>
          <p:cNvPr id="17" name="Rectangle 16"/>
          <p:cNvSpPr/>
          <p:nvPr/>
        </p:nvSpPr>
        <p:spPr>
          <a:xfrm>
            <a:off x="1987138" y="318717"/>
            <a:ext cx="849243" cy="648072"/>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r>
              <a:rPr lang="fa-IR" dirty="0">
                <a:cs typeface="B Titr" panose="00000700000000000000" pitchFamily="2" charset="-78"/>
                <a:hlinkClick r:id="rId14" action="ppaction://hlinksldjump"/>
              </a:rPr>
              <a:t>ماده32</a:t>
            </a:r>
            <a:r>
              <a:rPr lang="fa-IR" dirty="0"/>
              <a:t> </a:t>
            </a:r>
          </a:p>
        </p:txBody>
      </p:sp>
      <p:sp>
        <p:nvSpPr>
          <p:cNvPr id="14" name="Date Placeholder 13"/>
          <p:cNvSpPr>
            <a:spLocks noGrp="1"/>
          </p:cNvSpPr>
          <p:nvPr>
            <p:ph type="dt" sz="half" idx="10"/>
          </p:nvPr>
        </p:nvSpPr>
        <p:spPr/>
        <p:txBody>
          <a:bodyPr/>
          <a:lstStyle/>
          <a:p>
            <a:r>
              <a:rPr lang="en-US"/>
              <a:t>تابستان 1402</a:t>
            </a:r>
            <a:endParaRPr lang="fa-IR"/>
          </a:p>
        </p:txBody>
      </p:sp>
      <p:sp>
        <p:nvSpPr>
          <p:cNvPr id="18" name="Footer Placeholder 17"/>
          <p:cNvSpPr>
            <a:spLocks noGrp="1"/>
          </p:cNvSpPr>
          <p:nvPr>
            <p:ph type="ftr" sz="quarter" idx="11"/>
          </p:nvPr>
        </p:nvSpPr>
        <p:spPr/>
        <p:txBody>
          <a:bodyPr/>
          <a:lstStyle/>
          <a:p>
            <a:r>
              <a:rPr lang="fa-IR"/>
              <a:t>جواد برازنده</a:t>
            </a:r>
          </a:p>
        </p:txBody>
      </p:sp>
      <p:sp>
        <p:nvSpPr>
          <p:cNvPr id="19" name="Rectangle 18">
            <a:hlinkClick r:id="rId15" action="ppaction://hlinksldjump"/>
            <a:extLst>
              <a:ext uri="{FF2B5EF4-FFF2-40B4-BE49-F238E27FC236}">
                <a16:creationId xmlns:a16="http://schemas.microsoft.com/office/drawing/2014/main" id="{70BE467E-9E16-4340-A7F4-56C6B2DAE0A0}"/>
              </a:ext>
            </a:extLst>
          </p:cNvPr>
          <p:cNvSpPr/>
          <p:nvPr/>
        </p:nvSpPr>
        <p:spPr>
          <a:xfrm>
            <a:off x="7560160" y="412813"/>
            <a:ext cx="792088" cy="648072"/>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dirty="0">
                <a:cs typeface="B Titr" panose="00000700000000000000" pitchFamily="2" charset="-78"/>
              </a:rPr>
              <a:t>ماده 1</a:t>
            </a:r>
          </a:p>
        </p:txBody>
      </p:sp>
      <p:sp>
        <p:nvSpPr>
          <p:cNvPr id="20" name="Rectangle 19">
            <a:hlinkClick r:id="rId16" action="ppaction://hlinksldjump"/>
            <a:extLst>
              <a:ext uri="{FF2B5EF4-FFF2-40B4-BE49-F238E27FC236}">
                <a16:creationId xmlns:a16="http://schemas.microsoft.com/office/drawing/2014/main" id="{E36CC819-8720-4E52-A45F-802D60BD5DEA}"/>
              </a:ext>
            </a:extLst>
          </p:cNvPr>
          <p:cNvSpPr/>
          <p:nvPr/>
        </p:nvSpPr>
        <p:spPr>
          <a:xfrm>
            <a:off x="4651481" y="1189609"/>
            <a:ext cx="777004" cy="69129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dirty="0">
                <a:cs typeface="B Titr" panose="00000700000000000000" pitchFamily="2" charset="-78"/>
              </a:rPr>
              <a:t>ماده 27</a:t>
            </a:r>
          </a:p>
        </p:txBody>
      </p:sp>
    </p:spTree>
    <p:extLst>
      <p:ext uri="{BB962C8B-B14F-4D97-AF65-F5344CB8AC3E}">
        <p14:creationId xmlns:p14="http://schemas.microsoft.com/office/powerpoint/2010/main" val="898911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تابستان 1402</a:t>
            </a:r>
            <a:endParaRPr lang="fa-IR"/>
          </a:p>
        </p:txBody>
      </p:sp>
      <p:sp>
        <p:nvSpPr>
          <p:cNvPr id="3" name="Footer Placeholder 2"/>
          <p:cNvSpPr>
            <a:spLocks noGrp="1"/>
          </p:cNvSpPr>
          <p:nvPr>
            <p:ph type="ftr" sz="quarter" idx="11"/>
          </p:nvPr>
        </p:nvSpPr>
        <p:spPr/>
        <p:txBody>
          <a:bodyPr/>
          <a:lstStyle/>
          <a:p>
            <a:r>
              <a:rPr lang="fa-IR"/>
              <a:t>جواد برازنده</a:t>
            </a:r>
          </a:p>
        </p:txBody>
      </p:sp>
      <p:sp>
        <p:nvSpPr>
          <p:cNvPr id="4" name="Round Diagonal Corner Rectangle 3"/>
          <p:cNvSpPr/>
          <p:nvPr/>
        </p:nvSpPr>
        <p:spPr bwMode="auto">
          <a:xfrm>
            <a:off x="107504" y="4509120"/>
            <a:ext cx="8856984" cy="2160240"/>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r>
              <a:rPr lang="fa-IR" sz="2400" dirty="0">
                <a:solidFill>
                  <a:srgbClr val="000000"/>
                </a:solidFill>
                <a:cs typeface="B Titr" pitchFamily="2" charset="-78"/>
              </a:rPr>
              <a:t>کلیه واحد های موضوع ماده 85 این قانون که</a:t>
            </a:r>
            <a:r>
              <a:rPr lang="fa-IR" sz="2400" dirty="0">
                <a:solidFill>
                  <a:srgbClr val="FF0066"/>
                </a:solidFill>
                <a:cs typeface="B Titr" pitchFamily="2" charset="-78"/>
              </a:rPr>
              <a:t> شاغلین </a:t>
            </a:r>
            <a:r>
              <a:rPr lang="fa-IR" sz="2400" dirty="0">
                <a:solidFill>
                  <a:srgbClr val="000000"/>
                </a:solidFill>
                <a:cs typeface="B Titr" pitchFamily="2" charset="-78"/>
              </a:rPr>
              <a:t>در آنها به  اقتضـــای نوع کار در معرض بروز بیمـــاریهای ناشی از کــار قراردارند باید برای همه افراد مذکور  </a:t>
            </a:r>
            <a:r>
              <a:rPr lang="fa-IR" sz="2400" dirty="0">
                <a:solidFill>
                  <a:srgbClr val="FF0066"/>
                </a:solidFill>
                <a:cs typeface="B Titr" pitchFamily="2" charset="-78"/>
              </a:rPr>
              <a:t>پرونده پزشکی </a:t>
            </a:r>
            <a:r>
              <a:rPr lang="fa-IR" sz="2400" dirty="0">
                <a:solidFill>
                  <a:srgbClr val="FF0000"/>
                </a:solidFill>
                <a:cs typeface="B Titr" pitchFamily="2" charset="-78"/>
              </a:rPr>
              <a:t>تشکیل</a:t>
            </a:r>
            <a:r>
              <a:rPr lang="fa-IR" sz="2400" dirty="0">
                <a:solidFill>
                  <a:srgbClr val="000000"/>
                </a:solidFill>
                <a:cs typeface="B Titr" pitchFamily="2" charset="-78"/>
              </a:rPr>
              <a:t> دهند </a:t>
            </a:r>
            <a:r>
              <a:rPr lang="fa-IR" sz="2400" dirty="0">
                <a:solidFill>
                  <a:srgbClr val="FF0066"/>
                </a:solidFill>
                <a:cs typeface="B Titr" pitchFamily="2" charset="-78"/>
              </a:rPr>
              <a:t>وحداقل سالی یکبار </a:t>
            </a:r>
            <a:r>
              <a:rPr lang="fa-IR" sz="2400" dirty="0">
                <a:solidFill>
                  <a:srgbClr val="000000"/>
                </a:solidFill>
                <a:cs typeface="B Titr" pitchFamily="2" charset="-78"/>
              </a:rPr>
              <a:t>توسط مراکز بهداشتی درمانی ازآنها معاینه وآزمایشهای لازم رابه عمل آورند .ونتیجه را در پرونده کارگاه ضبط نمایند .</a:t>
            </a:r>
          </a:p>
        </p:txBody>
      </p:sp>
      <p:sp>
        <p:nvSpPr>
          <p:cNvPr id="5" name="Rectangle 4"/>
          <p:cNvSpPr/>
          <p:nvPr/>
        </p:nvSpPr>
        <p:spPr>
          <a:xfrm>
            <a:off x="6784240" y="154355"/>
            <a:ext cx="2079848"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000" dirty="0">
                <a:cs typeface="B Titr" panose="00000700000000000000" pitchFamily="2" charset="-78"/>
              </a:rPr>
              <a:t>مخاطبان این قانون</a:t>
            </a:r>
          </a:p>
        </p:txBody>
      </p:sp>
      <p:sp>
        <p:nvSpPr>
          <p:cNvPr id="6" name="Rectangle 5"/>
          <p:cNvSpPr/>
          <p:nvPr/>
        </p:nvSpPr>
        <p:spPr>
          <a:xfrm>
            <a:off x="6794544" y="2420888"/>
            <a:ext cx="2194272" cy="720328"/>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2400" dirty="0">
                <a:cs typeface="B Titr" panose="00000700000000000000" pitchFamily="2" charset="-78"/>
              </a:rPr>
              <a:t>وزارت بهداشت</a:t>
            </a:r>
          </a:p>
        </p:txBody>
      </p:sp>
      <p:sp>
        <p:nvSpPr>
          <p:cNvPr id="7" name="Rectangle 6"/>
          <p:cNvSpPr/>
          <p:nvPr/>
        </p:nvSpPr>
        <p:spPr>
          <a:xfrm>
            <a:off x="6783496" y="1628800"/>
            <a:ext cx="2194272" cy="720328"/>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3200" dirty="0">
                <a:cs typeface="B Titr" panose="00000700000000000000" pitchFamily="2" charset="-78"/>
              </a:rPr>
              <a:t>شاغلین</a:t>
            </a:r>
          </a:p>
        </p:txBody>
      </p:sp>
      <p:sp>
        <p:nvSpPr>
          <p:cNvPr id="8" name="Rectangle 7"/>
          <p:cNvSpPr/>
          <p:nvPr/>
        </p:nvSpPr>
        <p:spPr>
          <a:xfrm>
            <a:off x="6783496" y="836712"/>
            <a:ext cx="2194272" cy="720328"/>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3200" dirty="0">
                <a:cs typeface="B Titr" panose="00000700000000000000" pitchFamily="2" charset="-78"/>
              </a:rPr>
              <a:t>کارفرمایان</a:t>
            </a:r>
          </a:p>
        </p:txBody>
      </p:sp>
      <p:sp>
        <p:nvSpPr>
          <p:cNvPr id="9" name="Rectangle 8"/>
          <p:cNvSpPr/>
          <p:nvPr/>
        </p:nvSpPr>
        <p:spPr>
          <a:xfrm>
            <a:off x="6770216" y="3212976"/>
            <a:ext cx="2194272" cy="720328"/>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2800" dirty="0">
                <a:cs typeface="B Titr" panose="00000700000000000000" pitchFamily="2" charset="-78"/>
              </a:rPr>
              <a:t>دستگاه قضایی</a:t>
            </a:r>
          </a:p>
        </p:txBody>
      </p:sp>
      <p:sp>
        <p:nvSpPr>
          <p:cNvPr id="10" name="TextBox 9"/>
          <p:cNvSpPr txBox="1"/>
          <p:nvPr/>
        </p:nvSpPr>
        <p:spPr>
          <a:xfrm>
            <a:off x="169093" y="908720"/>
            <a:ext cx="3831498"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fa-IR" sz="3200" dirty="0">
                <a:cs typeface="B Titr" panose="00000700000000000000" pitchFamily="2" charset="-78"/>
              </a:rPr>
              <a:t>فراهم کردن شرایط انجام</a:t>
            </a:r>
          </a:p>
        </p:txBody>
      </p:sp>
      <p:sp>
        <p:nvSpPr>
          <p:cNvPr id="11" name="TextBox 10"/>
          <p:cNvSpPr txBox="1"/>
          <p:nvPr/>
        </p:nvSpPr>
        <p:spPr>
          <a:xfrm>
            <a:off x="194613" y="1556792"/>
            <a:ext cx="2145139"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fa-IR" sz="3200" dirty="0">
                <a:cs typeface="B Titr" panose="00000700000000000000" pitchFamily="2" charset="-78"/>
              </a:rPr>
              <a:t>انجام معاینات</a:t>
            </a:r>
          </a:p>
        </p:txBody>
      </p:sp>
      <p:sp>
        <p:nvSpPr>
          <p:cNvPr id="12" name="TextBox 11"/>
          <p:cNvSpPr txBox="1"/>
          <p:nvPr/>
        </p:nvSpPr>
        <p:spPr>
          <a:xfrm>
            <a:off x="158789" y="2276872"/>
            <a:ext cx="3405099"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fa-IR" sz="3200" dirty="0">
                <a:cs typeface="B Titr" panose="00000700000000000000" pitchFamily="2" charset="-78"/>
              </a:rPr>
              <a:t>نظارت و گزارش تخلف</a:t>
            </a:r>
          </a:p>
        </p:txBody>
      </p:sp>
      <p:sp>
        <p:nvSpPr>
          <p:cNvPr id="13" name="TextBox 12"/>
          <p:cNvSpPr txBox="1"/>
          <p:nvPr/>
        </p:nvSpPr>
        <p:spPr>
          <a:xfrm>
            <a:off x="121633" y="2996952"/>
            <a:ext cx="2156361"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fa-IR" sz="3200" dirty="0">
                <a:cs typeface="B Titr" panose="00000700000000000000" pitchFamily="2" charset="-78"/>
              </a:rPr>
              <a:t>جریمه متخلف</a:t>
            </a:r>
          </a:p>
        </p:txBody>
      </p:sp>
      <p:sp>
        <p:nvSpPr>
          <p:cNvPr id="14" name="Rectangle 13"/>
          <p:cNvSpPr/>
          <p:nvPr/>
        </p:nvSpPr>
        <p:spPr>
          <a:xfrm>
            <a:off x="259904" y="159122"/>
            <a:ext cx="2079848"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3200" dirty="0">
                <a:cs typeface="B Titr" panose="00000700000000000000" pitchFamily="2" charset="-78"/>
              </a:rPr>
              <a:t>وظیفه</a:t>
            </a:r>
          </a:p>
        </p:txBody>
      </p:sp>
      <p:cxnSp>
        <p:nvCxnSpPr>
          <p:cNvPr id="18" name="Straight Arrow Connector 17"/>
          <p:cNvCxnSpPr/>
          <p:nvPr/>
        </p:nvCxnSpPr>
        <p:spPr>
          <a:xfrm flipH="1">
            <a:off x="4535996" y="1196752"/>
            <a:ext cx="2124236"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535996" y="1988840"/>
            <a:ext cx="2124236"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373390" y="2708920"/>
            <a:ext cx="2124236"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373390" y="3501008"/>
            <a:ext cx="2124236"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804248" y="4005064"/>
            <a:ext cx="2194272" cy="720328"/>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2800" dirty="0">
                <a:cs typeface="B Titr" panose="00000700000000000000" pitchFamily="2" charset="-78"/>
              </a:rPr>
              <a:t>اداره کار</a:t>
            </a:r>
          </a:p>
        </p:txBody>
      </p:sp>
      <p:sp>
        <p:nvSpPr>
          <p:cNvPr id="23" name="TextBox 22"/>
          <p:cNvSpPr txBox="1"/>
          <p:nvPr/>
        </p:nvSpPr>
        <p:spPr>
          <a:xfrm>
            <a:off x="728542" y="3796020"/>
            <a:ext cx="1596912"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fa-IR" sz="3200" dirty="0">
                <a:cs typeface="B Titr" panose="00000700000000000000" pitchFamily="2" charset="-78"/>
              </a:rPr>
              <a:t>تغییر شغل</a:t>
            </a:r>
          </a:p>
        </p:txBody>
      </p:sp>
      <p:cxnSp>
        <p:nvCxnSpPr>
          <p:cNvPr id="24" name="Straight Arrow Connector 23"/>
          <p:cNvCxnSpPr/>
          <p:nvPr/>
        </p:nvCxnSpPr>
        <p:spPr>
          <a:xfrm flipH="1">
            <a:off x="4373390" y="4221088"/>
            <a:ext cx="2124236"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Left Arrow 24">
            <a:hlinkClick r:id="rId2" action="ppaction://hlinksldjump"/>
          </p:cNvPr>
          <p:cNvSpPr/>
          <p:nvPr/>
        </p:nvSpPr>
        <p:spPr>
          <a:xfrm>
            <a:off x="2915816" y="3084191"/>
            <a:ext cx="841400" cy="1004216"/>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49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CB0CF-4BCA-4BD4-AFE5-846D154C5C61}"/>
              </a:ext>
            </a:extLst>
          </p:cNvPr>
          <p:cNvSpPr>
            <a:spLocks noGrp="1"/>
          </p:cNvSpPr>
          <p:nvPr>
            <p:ph type="dt" sz="quarter" idx="10"/>
          </p:nvPr>
        </p:nvSpPr>
        <p:spPr/>
        <p:txBody>
          <a:bodyPr/>
          <a:lstStyle/>
          <a:p>
            <a:pPr>
              <a:defRPr/>
            </a:pPr>
            <a:r>
              <a:rPr lang="en-US"/>
              <a:t>تابستان 1402</a:t>
            </a:r>
          </a:p>
        </p:txBody>
      </p:sp>
      <p:sp>
        <p:nvSpPr>
          <p:cNvPr id="3" name="Footer Placeholder 2">
            <a:extLst>
              <a:ext uri="{FF2B5EF4-FFF2-40B4-BE49-F238E27FC236}">
                <a16:creationId xmlns:a16="http://schemas.microsoft.com/office/drawing/2014/main" id="{EB4ACD68-9E08-4960-803D-62C078696F9F}"/>
              </a:ext>
            </a:extLst>
          </p:cNvPr>
          <p:cNvSpPr>
            <a:spLocks noGrp="1"/>
          </p:cNvSpPr>
          <p:nvPr>
            <p:ph type="ftr" sz="quarter" idx="11"/>
          </p:nvPr>
        </p:nvSpPr>
        <p:spPr/>
        <p:txBody>
          <a:bodyPr/>
          <a:lstStyle/>
          <a:p>
            <a:pPr>
              <a:defRPr/>
            </a:pPr>
            <a:r>
              <a:rPr lang="fa-IR"/>
              <a:t>جواد برازنده</a:t>
            </a:r>
            <a:endParaRPr lang="en-US"/>
          </a:p>
        </p:txBody>
      </p:sp>
      <p:sp>
        <p:nvSpPr>
          <p:cNvPr id="5" name="Round Diagonal Corner Rectangle 4">
            <a:extLst>
              <a:ext uri="{FF2B5EF4-FFF2-40B4-BE49-F238E27FC236}">
                <a16:creationId xmlns:a16="http://schemas.microsoft.com/office/drawing/2014/main" id="{9044D797-0F1A-49AB-AFE0-9CE25607DE64}"/>
              </a:ext>
            </a:extLst>
          </p:cNvPr>
          <p:cNvSpPr/>
          <p:nvPr/>
        </p:nvSpPr>
        <p:spPr bwMode="auto">
          <a:xfrm>
            <a:off x="5868144" y="188640"/>
            <a:ext cx="3056444" cy="86409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5400" b="1" dirty="0">
                <a:solidFill>
                  <a:srgbClr val="5AF529"/>
                </a:solidFill>
                <a:cs typeface="B Titr" pitchFamily="2" charset="-78"/>
              </a:rPr>
              <a:t>ماده 92</a:t>
            </a:r>
            <a:endParaRPr lang="en-US" sz="5400" b="1" dirty="0">
              <a:solidFill>
                <a:srgbClr val="000000"/>
              </a:solidFill>
              <a:effectLst>
                <a:outerShdw blurRad="38100" dist="38100" dir="2700000" algn="tl">
                  <a:srgbClr val="FFFFFF"/>
                </a:outerShdw>
              </a:effectLst>
              <a:cs typeface="B Titr" pitchFamily="2" charset="-78"/>
            </a:endParaRPr>
          </a:p>
        </p:txBody>
      </p:sp>
      <p:sp>
        <p:nvSpPr>
          <p:cNvPr id="6" name="Round Diagonal Corner Rectangle 5">
            <a:extLst>
              <a:ext uri="{FF2B5EF4-FFF2-40B4-BE49-F238E27FC236}">
                <a16:creationId xmlns:a16="http://schemas.microsoft.com/office/drawing/2014/main" id="{8DF39E1E-7225-40E7-B412-4276237EB262}"/>
              </a:ext>
            </a:extLst>
          </p:cNvPr>
          <p:cNvSpPr/>
          <p:nvPr/>
        </p:nvSpPr>
        <p:spPr bwMode="auto">
          <a:xfrm>
            <a:off x="323528" y="1052736"/>
            <a:ext cx="8820472" cy="3456384"/>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r" eaLnBrk="1" hangingPunct="1">
              <a:defRPr/>
            </a:pPr>
            <a:r>
              <a:rPr lang="fa-IR" sz="2800" dirty="0">
                <a:solidFill>
                  <a:srgbClr val="000000"/>
                </a:solidFill>
                <a:cs typeface="B Titr" pitchFamily="2" charset="-78"/>
              </a:rPr>
              <a:t>کلیه واحد های موضوع ماده 85 این قانون که</a:t>
            </a:r>
            <a:r>
              <a:rPr lang="fa-IR" sz="2800" dirty="0">
                <a:solidFill>
                  <a:srgbClr val="FF0066"/>
                </a:solidFill>
                <a:cs typeface="B Titr" pitchFamily="2" charset="-78"/>
              </a:rPr>
              <a:t> شاغلین </a:t>
            </a:r>
            <a:r>
              <a:rPr lang="fa-IR" sz="2800" dirty="0">
                <a:solidFill>
                  <a:srgbClr val="000000"/>
                </a:solidFill>
                <a:cs typeface="B Titr" pitchFamily="2" charset="-78"/>
              </a:rPr>
              <a:t>در آنها به  اقتضـــای نوع کار در معرض بروز بیمـــاریهای ناشی از کــار قراردارند باید برای همه افرا د مذکور  </a:t>
            </a:r>
            <a:r>
              <a:rPr lang="fa-IR" sz="2800" dirty="0">
                <a:solidFill>
                  <a:srgbClr val="FF0066"/>
                </a:solidFill>
                <a:cs typeface="B Titr" pitchFamily="2" charset="-78"/>
              </a:rPr>
              <a:t>پرونده پزشکی </a:t>
            </a:r>
            <a:r>
              <a:rPr lang="fa-IR" sz="2800" dirty="0">
                <a:solidFill>
                  <a:srgbClr val="FF0000"/>
                </a:solidFill>
                <a:cs typeface="B Titr" pitchFamily="2" charset="-78"/>
              </a:rPr>
              <a:t>تشکیل</a:t>
            </a:r>
            <a:r>
              <a:rPr lang="fa-IR" sz="2800" dirty="0">
                <a:solidFill>
                  <a:srgbClr val="000000"/>
                </a:solidFill>
                <a:cs typeface="B Titr" pitchFamily="2" charset="-78"/>
              </a:rPr>
              <a:t> دهند </a:t>
            </a:r>
            <a:r>
              <a:rPr lang="fa-IR" sz="2800" dirty="0">
                <a:solidFill>
                  <a:srgbClr val="FF0066"/>
                </a:solidFill>
                <a:cs typeface="B Titr" pitchFamily="2" charset="-78"/>
              </a:rPr>
              <a:t>وحداقل سالی یکبار </a:t>
            </a:r>
            <a:r>
              <a:rPr lang="fa-IR" sz="2800" dirty="0">
                <a:solidFill>
                  <a:srgbClr val="000000"/>
                </a:solidFill>
                <a:cs typeface="B Titr" pitchFamily="2" charset="-78"/>
              </a:rPr>
              <a:t>توسط مراکز بهداشتی درمانی ازآنها معاینه وآزمایشهای لازم رابه عمل آورند .ونتیجه را در پرونده کارگاه ضبط نمایند .</a:t>
            </a:r>
          </a:p>
        </p:txBody>
      </p:sp>
      <p:sp>
        <p:nvSpPr>
          <p:cNvPr id="7" name="Round Diagonal Corner Rectangle 6">
            <a:extLst>
              <a:ext uri="{FF2B5EF4-FFF2-40B4-BE49-F238E27FC236}">
                <a16:creationId xmlns:a16="http://schemas.microsoft.com/office/drawing/2014/main" id="{5E04C0B5-AD23-4B15-AD65-557A7278748C}"/>
              </a:ext>
            </a:extLst>
          </p:cNvPr>
          <p:cNvSpPr/>
          <p:nvPr/>
        </p:nvSpPr>
        <p:spPr bwMode="auto">
          <a:xfrm>
            <a:off x="6735628" y="4725144"/>
            <a:ext cx="2408372" cy="100811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5400" b="1" dirty="0">
                <a:solidFill>
                  <a:srgbClr val="5AF529"/>
                </a:solidFill>
                <a:cs typeface="B Titr" pitchFamily="2" charset="-78"/>
              </a:rPr>
              <a:t>شاغلین</a:t>
            </a:r>
            <a:endParaRPr lang="en-US" sz="5400" b="1" dirty="0">
              <a:solidFill>
                <a:srgbClr val="000000"/>
              </a:solidFill>
              <a:effectLst>
                <a:outerShdw blurRad="38100" dist="38100" dir="2700000" algn="tl">
                  <a:srgbClr val="FFFFFF"/>
                </a:outerShdw>
              </a:effectLst>
              <a:cs typeface="B Titr" pitchFamily="2" charset="-78"/>
            </a:endParaRPr>
          </a:p>
        </p:txBody>
      </p:sp>
      <p:sp>
        <p:nvSpPr>
          <p:cNvPr id="8" name="Round Diagonal Corner Rectangle 7">
            <a:extLst>
              <a:ext uri="{FF2B5EF4-FFF2-40B4-BE49-F238E27FC236}">
                <a16:creationId xmlns:a16="http://schemas.microsoft.com/office/drawing/2014/main" id="{AF5E23A8-87E6-40C6-AE81-62C752ACD710}"/>
              </a:ext>
            </a:extLst>
          </p:cNvPr>
          <p:cNvSpPr/>
          <p:nvPr/>
        </p:nvSpPr>
        <p:spPr bwMode="auto">
          <a:xfrm rot="19895518">
            <a:off x="4672438" y="4928556"/>
            <a:ext cx="2239727" cy="686420"/>
          </a:xfrm>
          <a:prstGeom prst="round2DiagRect">
            <a:avLst>
              <a:gd name="adj1" fmla="val 50000"/>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eaLnBrk="1" hangingPunct="1">
              <a:buFont typeface="Wingdings" pitchFamily="2" charset="2"/>
              <a:buNone/>
              <a:defRPr/>
            </a:pPr>
            <a:r>
              <a:rPr lang="fa-IR" sz="2400" b="1" dirty="0">
                <a:solidFill>
                  <a:srgbClr val="000000"/>
                </a:solidFill>
                <a:effectLst>
                  <a:outerShdw blurRad="38100" dist="38100" dir="2700000" algn="tl">
                    <a:srgbClr val="000000">
                      <a:alpha val="43137"/>
                    </a:srgbClr>
                  </a:outerShdw>
                </a:effectLst>
                <a:cs typeface="B Titr" pitchFamily="2" charset="-78"/>
              </a:rPr>
              <a:t>کارگران</a:t>
            </a:r>
            <a:endParaRPr lang="en-US" sz="2400" b="1" dirty="0">
              <a:solidFill>
                <a:srgbClr val="000000"/>
              </a:solidFill>
              <a:effectLst>
                <a:outerShdw blurRad="38100" dist="38100" dir="2700000" algn="tl">
                  <a:srgbClr val="000000">
                    <a:alpha val="43137"/>
                  </a:srgbClr>
                </a:outerShdw>
              </a:effectLst>
              <a:cs typeface="B Titr" pitchFamily="2" charset="-78"/>
            </a:endParaRPr>
          </a:p>
        </p:txBody>
      </p:sp>
      <p:sp>
        <p:nvSpPr>
          <p:cNvPr id="9" name="Round Diagonal Corner Rectangle 8">
            <a:extLst>
              <a:ext uri="{FF2B5EF4-FFF2-40B4-BE49-F238E27FC236}">
                <a16:creationId xmlns:a16="http://schemas.microsoft.com/office/drawing/2014/main" id="{53CFE6D0-3E42-4FC2-A263-E43603A21F8F}"/>
              </a:ext>
            </a:extLst>
          </p:cNvPr>
          <p:cNvSpPr/>
          <p:nvPr/>
        </p:nvSpPr>
        <p:spPr bwMode="auto">
          <a:xfrm rot="19895518">
            <a:off x="4960468" y="5680136"/>
            <a:ext cx="2239727" cy="686420"/>
          </a:xfrm>
          <a:prstGeom prst="round2DiagRect">
            <a:avLst>
              <a:gd name="adj1" fmla="val 50000"/>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eaLnBrk="1" hangingPunct="1">
              <a:buFont typeface="Wingdings" pitchFamily="2" charset="2"/>
              <a:buNone/>
              <a:defRPr/>
            </a:pPr>
            <a:r>
              <a:rPr lang="fa-IR" sz="2400" b="1" dirty="0">
                <a:solidFill>
                  <a:srgbClr val="000000"/>
                </a:solidFill>
                <a:effectLst>
                  <a:outerShdw blurRad="38100" dist="38100" dir="2700000" algn="tl">
                    <a:srgbClr val="000000">
                      <a:alpha val="43137"/>
                    </a:srgbClr>
                  </a:outerShdw>
                </a:effectLst>
                <a:cs typeface="B Titr" pitchFamily="2" charset="-78"/>
              </a:rPr>
              <a:t>کارآموزان</a:t>
            </a:r>
            <a:endParaRPr lang="en-US" sz="2400" b="1" dirty="0">
              <a:solidFill>
                <a:srgbClr val="000000"/>
              </a:solidFill>
              <a:effectLst>
                <a:outerShdw blurRad="38100" dist="38100" dir="2700000" algn="tl">
                  <a:srgbClr val="000000">
                    <a:alpha val="43137"/>
                  </a:srgbClr>
                </a:outerShdw>
              </a:effectLst>
              <a:cs typeface="B Titr" pitchFamily="2" charset="-78"/>
            </a:endParaRPr>
          </a:p>
        </p:txBody>
      </p:sp>
      <p:sp>
        <p:nvSpPr>
          <p:cNvPr id="10" name="Round Diagonal Corner Rectangle 9">
            <a:extLst>
              <a:ext uri="{FF2B5EF4-FFF2-40B4-BE49-F238E27FC236}">
                <a16:creationId xmlns:a16="http://schemas.microsoft.com/office/drawing/2014/main" id="{71895C5D-EC3D-45A3-84B1-BD28DFD92E54}"/>
              </a:ext>
            </a:extLst>
          </p:cNvPr>
          <p:cNvSpPr/>
          <p:nvPr/>
        </p:nvSpPr>
        <p:spPr bwMode="auto">
          <a:xfrm>
            <a:off x="1187624" y="4653136"/>
            <a:ext cx="3960440" cy="100811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3600" b="1" dirty="0">
                <a:solidFill>
                  <a:srgbClr val="5AF529"/>
                </a:solidFill>
                <a:cs typeface="B Titr" pitchFamily="2" charset="-78"/>
              </a:rPr>
              <a:t>تشکیل پرونده پزشکی</a:t>
            </a:r>
            <a:endParaRPr lang="en-US" sz="3600" b="1" dirty="0">
              <a:solidFill>
                <a:srgbClr val="000000"/>
              </a:solidFill>
              <a:effectLst>
                <a:outerShdw blurRad="38100" dist="38100" dir="2700000" algn="tl">
                  <a:srgbClr val="FFFFFF"/>
                </a:outerShdw>
              </a:effectLst>
              <a:cs typeface="B Titr" pitchFamily="2" charset="-78"/>
            </a:endParaRPr>
          </a:p>
        </p:txBody>
      </p:sp>
      <p:sp>
        <p:nvSpPr>
          <p:cNvPr id="12" name="Round Diagonal Corner Rectangle 11">
            <a:extLst>
              <a:ext uri="{FF2B5EF4-FFF2-40B4-BE49-F238E27FC236}">
                <a16:creationId xmlns:a16="http://schemas.microsoft.com/office/drawing/2014/main" id="{23D0F4D4-196C-4B53-BF5E-5B59FE57D8FD}"/>
              </a:ext>
            </a:extLst>
          </p:cNvPr>
          <p:cNvSpPr/>
          <p:nvPr/>
        </p:nvSpPr>
        <p:spPr bwMode="auto">
          <a:xfrm rot="19895518">
            <a:off x="-70008" y="4381933"/>
            <a:ext cx="2749416" cy="686420"/>
          </a:xfrm>
          <a:prstGeom prst="round2DiagRect">
            <a:avLst>
              <a:gd name="adj1" fmla="val 50000"/>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rtl="1" eaLnBrk="1" hangingPunct="1">
              <a:defRPr/>
            </a:pPr>
            <a:r>
              <a:rPr lang="fa-IR" sz="2400" b="1" dirty="0">
                <a:solidFill>
                  <a:srgbClr val="000000"/>
                </a:solidFill>
                <a:cs typeface="B Titr" pitchFamily="2" charset="-78"/>
              </a:rPr>
              <a:t>معاینات بدواستخدام</a:t>
            </a:r>
            <a:endParaRPr lang="en-US" sz="2400" b="1" dirty="0">
              <a:solidFill>
                <a:srgbClr val="000000"/>
              </a:solidFill>
              <a:effectLst>
                <a:outerShdw blurRad="38100" dist="38100" dir="2700000" algn="tl">
                  <a:srgbClr val="FFFFFF"/>
                </a:outerShdw>
              </a:effectLst>
              <a:cs typeface="B Titr" pitchFamily="2" charset="-78"/>
            </a:endParaRPr>
          </a:p>
        </p:txBody>
      </p:sp>
      <p:sp>
        <p:nvSpPr>
          <p:cNvPr id="14" name="Round Diagonal Corner Rectangle 13">
            <a:extLst>
              <a:ext uri="{FF2B5EF4-FFF2-40B4-BE49-F238E27FC236}">
                <a16:creationId xmlns:a16="http://schemas.microsoft.com/office/drawing/2014/main" id="{EEAB13FA-0492-481F-B1B1-05B51B11A3F4}"/>
              </a:ext>
            </a:extLst>
          </p:cNvPr>
          <p:cNvSpPr/>
          <p:nvPr/>
        </p:nvSpPr>
        <p:spPr bwMode="auto">
          <a:xfrm>
            <a:off x="1331640" y="5849888"/>
            <a:ext cx="3464768" cy="100811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3600" b="1" dirty="0">
                <a:solidFill>
                  <a:srgbClr val="5AF529"/>
                </a:solidFill>
                <a:cs typeface="B Titr" pitchFamily="2" charset="-78"/>
              </a:rPr>
              <a:t>حداقل سالی یکبار</a:t>
            </a:r>
            <a:endParaRPr lang="en-US" sz="3600" b="1" dirty="0">
              <a:solidFill>
                <a:srgbClr val="000000"/>
              </a:solidFill>
              <a:effectLst>
                <a:outerShdw blurRad="38100" dist="38100" dir="2700000" algn="tl">
                  <a:srgbClr val="FFFFFF"/>
                </a:outerShdw>
              </a:effectLst>
              <a:cs typeface="B Titr" pitchFamily="2" charset="-78"/>
            </a:endParaRPr>
          </a:p>
        </p:txBody>
      </p:sp>
      <p:sp>
        <p:nvSpPr>
          <p:cNvPr id="15" name="Round Diagonal Corner Rectangle 14">
            <a:extLst>
              <a:ext uri="{FF2B5EF4-FFF2-40B4-BE49-F238E27FC236}">
                <a16:creationId xmlns:a16="http://schemas.microsoft.com/office/drawing/2014/main" id="{1B1993EC-DAEC-48F2-B9B2-667EEF090889}"/>
              </a:ext>
            </a:extLst>
          </p:cNvPr>
          <p:cNvSpPr/>
          <p:nvPr/>
        </p:nvSpPr>
        <p:spPr bwMode="auto">
          <a:xfrm rot="19895518">
            <a:off x="-57469" y="5771020"/>
            <a:ext cx="2272567" cy="686420"/>
          </a:xfrm>
          <a:prstGeom prst="round2DiagRect">
            <a:avLst>
              <a:gd name="adj1" fmla="val 50000"/>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rtl="1" eaLnBrk="1" hangingPunct="1">
              <a:defRPr/>
            </a:pPr>
            <a:r>
              <a:rPr lang="fa-IR" sz="2400" b="1" dirty="0">
                <a:solidFill>
                  <a:srgbClr val="000000"/>
                </a:solidFill>
                <a:cs typeface="B Titr" pitchFamily="2" charset="-78"/>
              </a:rPr>
              <a:t>معاینات دوره ای</a:t>
            </a:r>
            <a:endParaRPr lang="en-US" sz="2400" b="1" dirty="0">
              <a:solidFill>
                <a:srgbClr val="000000"/>
              </a:solidFill>
              <a:effectLst>
                <a:outerShdw blurRad="38100" dist="38100" dir="2700000" algn="tl">
                  <a:srgbClr val="FFFFFF"/>
                </a:outerShdw>
              </a:effectLst>
              <a:cs typeface="B Titr" pitchFamily="2" charset="-78"/>
            </a:endParaRPr>
          </a:p>
        </p:txBody>
      </p:sp>
      <p:sp>
        <p:nvSpPr>
          <p:cNvPr id="13" name="Arrow: Left 12">
            <a:hlinkClick r:id="rId2" action="ppaction://hlinksldjump"/>
            <a:extLst>
              <a:ext uri="{FF2B5EF4-FFF2-40B4-BE49-F238E27FC236}">
                <a16:creationId xmlns:a16="http://schemas.microsoft.com/office/drawing/2014/main" id="{0952BEF9-BAC1-4A53-AE6F-389BFE3B632B}"/>
              </a:ext>
            </a:extLst>
          </p:cNvPr>
          <p:cNvSpPr/>
          <p:nvPr/>
        </p:nvSpPr>
        <p:spPr>
          <a:xfrm>
            <a:off x="7490085" y="6214876"/>
            <a:ext cx="1368152" cy="6480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هزینه</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A15C63B-A6F3-4BA4-87F6-C3A59BB22B06}"/>
              </a:ext>
            </a:extLst>
          </p:cNvPr>
          <p:cNvSpPr>
            <a:spLocks noGrp="1"/>
          </p:cNvSpPr>
          <p:nvPr>
            <p:ph type="dt" sz="quarter" idx="10"/>
          </p:nvPr>
        </p:nvSpPr>
        <p:spPr/>
        <p:txBody>
          <a:bodyPr/>
          <a:lstStyle/>
          <a:p>
            <a:pPr>
              <a:defRPr/>
            </a:pPr>
            <a:r>
              <a:rPr lang="en-US"/>
              <a:t>تابستان 1402</a:t>
            </a:r>
          </a:p>
        </p:txBody>
      </p:sp>
      <p:sp>
        <p:nvSpPr>
          <p:cNvPr id="5" name="Footer Placeholder 4">
            <a:extLst>
              <a:ext uri="{FF2B5EF4-FFF2-40B4-BE49-F238E27FC236}">
                <a16:creationId xmlns:a16="http://schemas.microsoft.com/office/drawing/2014/main" id="{4AC0D085-35E9-4EDE-B070-E312091EA02B}"/>
              </a:ext>
            </a:extLst>
          </p:cNvPr>
          <p:cNvSpPr>
            <a:spLocks noGrp="1"/>
          </p:cNvSpPr>
          <p:nvPr>
            <p:ph type="ftr" sz="quarter" idx="11"/>
          </p:nvPr>
        </p:nvSpPr>
        <p:spPr/>
        <p:txBody>
          <a:bodyPr/>
          <a:lstStyle/>
          <a:p>
            <a:pPr>
              <a:defRPr/>
            </a:pPr>
            <a:r>
              <a:rPr lang="fa-IR"/>
              <a:t>جواد برازنده</a:t>
            </a:r>
            <a:endParaRPr lang="en-US" dirty="0"/>
          </a:p>
        </p:txBody>
      </p:sp>
      <p:sp>
        <p:nvSpPr>
          <p:cNvPr id="7" name="Round Diagonal Corner Rectangle 6">
            <a:extLst>
              <a:ext uri="{FF2B5EF4-FFF2-40B4-BE49-F238E27FC236}">
                <a16:creationId xmlns:a16="http://schemas.microsoft.com/office/drawing/2014/main" id="{90FCD3D4-AAE2-4EF6-86F8-DDD59475E2A3}"/>
              </a:ext>
            </a:extLst>
          </p:cNvPr>
          <p:cNvSpPr/>
          <p:nvPr/>
        </p:nvSpPr>
        <p:spPr bwMode="auto">
          <a:xfrm>
            <a:off x="179512" y="1700808"/>
            <a:ext cx="8964488" cy="4896544"/>
          </a:xfrm>
          <a:prstGeom prst="round2DiagRect">
            <a:avLst>
              <a:gd name="adj1" fmla="val 17696"/>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rtl="1" eaLnBrk="1" hangingPunct="1">
              <a:buFont typeface="Wingdings" pitchFamily="2" charset="2"/>
              <a:buNone/>
              <a:defRPr/>
            </a:pPr>
            <a:r>
              <a:rPr lang="fa-IR" sz="4000" dirty="0">
                <a:solidFill>
                  <a:srgbClr val="000000"/>
                </a:solidFill>
                <a:cs typeface="B Titr" pitchFamily="2" charset="-78"/>
              </a:rPr>
              <a:t>چنانچه باتشخیص شورای پزشکی نظر داده شود که فرد معاینه شده به بیماری ناشی از کـــــار مبتــــلا یا در معرض ابتلا باشد کارفرمــا ومسئولین مربوطه مکلفند کـــاراورا براســــــاس نظریه شورای پزشـــکی مذکور بدون کاهش حق السعی ،درقسمت مناسب دیگری تــعیین نمایند .</a:t>
            </a:r>
            <a:endParaRPr lang="en-US" sz="2000" dirty="0">
              <a:solidFill>
                <a:srgbClr val="000000"/>
              </a:solidFill>
              <a:cs typeface="B Titr" pitchFamily="2" charset="-78"/>
            </a:endParaRPr>
          </a:p>
        </p:txBody>
      </p:sp>
      <p:sp>
        <p:nvSpPr>
          <p:cNvPr id="8" name="Round Diagonal Corner Rectangle 7">
            <a:extLst>
              <a:ext uri="{FF2B5EF4-FFF2-40B4-BE49-F238E27FC236}">
                <a16:creationId xmlns:a16="http://schemas.microsoft.com/office/drawing/2014/main" id="{D35D8C63-CE03-4720-B356-CE4E153AD6A6}"/>
              </a:ext>
            </a:extLst>
          </p:cNvPr>
          <p:cNvSpPr/>
          <p:nvPr/>
        </p:nvSpPr>
        <p:spPr bwMode="auto">
          <a:xfrm>
            <a:off x="5436096" y="188640"/>
            <a:ext cx="3488492" cy="1152128"/>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2000" b="1" dirty="0">
                <a:solidFill>
                  <a:srgbClr val="5AF529"/>
                </a:solidFill>
                <a:cs typeface="B Titr" pitchFamily="2" charset="-78"/>
              </a:rPr>
              <a:t>تبصره 1</a:t>
            </a:r>
            <a:r>
              <a:rPr lang="fa-IR" sz="5400" b="1" dirty="0">
                <a:solidFill>
                  <a:srgbClr val="5AF529"/>
                </a:solidFill>
                <a:cs typeface="B Titr" pitchFamily="2" charset="-78"/>
              </a:rPr>
              <a:t> ماده 92</a:t>
            </a:r>
            <a:endParaRPr lang="en-US" sz="5400" b="1" dirty="0">
              <a:solidFill>
                <a:srgbClr val="000000"/>
              </a:solidFill>
              <a:effectLst>
                <a:outerShdw blurRad="38100" dist="38100" dir="2700000" algn="tl">
                  <a:srgbClr val="FFFFFF"/>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A15C63B-A6F3-4BA4-87F6-C3A59BB22B06}"/>
              </a:ext>
            </a:extLst>
          </p:cNvPr>
          <p:cNvSpPr>
            <a:spLocks noGrp="1"/>
          </p:cNvSpPr>
          <p:nvPr>
            <p:ph type="dt" sz="quarter" idx="10"/>
          </p:nvPr>
        </p:nvSpPr>
        <p:spPr/>
        <p:txBody>
          <a:bodyPr/>
          <a:lstStyle/>
          <a:p>
            <a:pPr>
              <a:defRPr/>
            </a:pPr>
            <a:r>
              <a:rPr lang="en-US"/>
              <a:t>تابستان 1402</a:t>
            </a:r>
          </a:p>
        </p:txBody>
      </p:sp>
      <p:sp>
        <p:nvSpPr>
          <p:cNvPr id="5" name="Footer Placeholder 4">
            <a:extLst>
              <a:ext uri="{FF2B5EF4-FFF2-40B4-BE49-F238E27FC236}">
                <a16:creationId xmlns:a16="http://schemas.microsoft.com/office/drawing/2014/main" id="{4AC0D085-35E9-4EDE-B070-E312091EA02B}"/>
              </a:ext>
            </a:extLst>
          </p:cNvPr>
          <p:cNvSpPr>
            <a:spLocks noGrp="1"/>
          </p:cNvSpPr>
          <p:nvPr>
            <p:ph type="ftr" sz="quarter" idx="11"/>
          </p:nvPr>
        </p:nvSpPr>
        <p:spPr/>
        <p:txBody>
          <a:bodyPr/>
          <a:lstStyle/>
          <a:p>
            <a:pPr>
              <a:defRPr/>
            </a:pPr>
            <a:r>
              <a:rPr lang="fa-IR"/>
              <a:t>جواد برازنده</a:t>
            </a:r>
            <a:endParaRPr lang="en-US" dirty="0"/>
          </a:p>
        </p:txBody>
      </p:sp>
      <p:sp>
        <p:nvSpPr>
          <p:cNvPr id="7" name="Round Diagonal Corner Rectangle 6">
            <a:extLst>
              <a:ext uri="{FF2B5EF4-FFF2-40B4-BE49-F238E27FC236}">
                <a16:creationId xmlns:a16="http://schemas.microsoft.com/office/drawing/2014/main" id="{90FCD3D4-AAE2-4EF6-86F8-DDD59475E2A3}"/>
              </a:ext>
            </a:extLst>
          </p:cNvPr>
          <p:cNvSpPr/>
          <p:nvPr/>
        </p:nvSpPr>
        <p:spPr bwMode="auto">
          <a:xfrm>
            <a:off x="179512" y="1700808"/>
            <a:ext cx="8964488" cy="3024336"/>
          </a:xfrm>
          <a:prstGeom prst="round2DiagRect">
            <a:avLst>
              <a:gd name="adj1" fmla="val 17696"/>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a:defRPr/>
            </a:pPr>
            <a:r>
              <a:rPr lang="fa-IR" sz="4000" dirty="0">
                <a:solidFill>
                  <a:srgbClr val="000000"/>
                </a:solidFill>
                <a:cs typeface="B Titr" pitchFamily="2" charset="-78"/>
              </a:rPr>
              <a:t>‌ در صورت مشاهده چنین بیمارانی، وزارت کار و امور اجتماعی مکلف به بازدید و تایید مجدد شرایط فنی و بهداشت و ایمنی محیط </a:t>
            </a:r>
            <a:r>
              <a:rPr lang="fa-IR" sz="4000" dirty="0" err="1">
                <a:solidFill>
                  <a:srgbClr val="000000"/>
                </a:solidFill>
                <a:cs typeface="B Titr" pitchFamily="2" charset="-78"/>
              </a:rPr>
              <a:t>کار‌خواهد</a:t>
            </a:r>
            <a:r>
              <a:rPr lang="fa-IR" sz="4000" dirty="0">
                <a:solidFill>
                  <a:srgbClr val="000000"/>
                </a:solidFill>
                <a:cs typeface="B Titr" pitchFamily="2" charset="-78"/>
              </a:rPr>
              <a:t> بود.</a:t>
            </a:r>
            <a:endParaRPr lang="en-US" sz="4000" dirty="0">
              <a:solidFill>
                <a:srgbClr val="000000"/>
              </a:solidFill>
              <a:cs typeface="B Titr" pitchFamily="2" charset="-78"/>
            </a:endParaRPr>
          </a:p>
        </p:txBody>
      </p:sp>
      <p:sp>
        <p:nvSpPr>
          <p:cNvPr id="8" name="Round Diagonal Corner Rectangle 7">
            <a:extLst>
              <a:ext uri="{FF2B5EF4-FFF2-40B4-BE49-F238E27FC236}">
                <a16:creationId xmlns:a16="http://schemas.microsoft.com/office/drawing/2014/main" id="{D35D8C63-CE03-4720-B356-CE4E153AD6A6}"/>
              </a:ext>
            </a:extLst>
          </p:cNvPr>
          <p:cNvSpPr/>
          <p:nvPr/>
        </p:nvSpPr>
        <p:spPr bwMode="auto">
          <a:xfrm>
            <a:off x="5436096" y="188640"/>
            <a:ext cx="3488492" cy="1152128"/>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2000" b="1" dirty="0">
                <a:solidFill>
                  <a:srgbClr val="5AF529"/>
                </a:solidFill>
                <a:cs typeface="B Titr" pitchFamily="2" charset="-78"/>
              </a:rPr>
              <a:t>تبصره 2</a:t>
            </a:r>
            <a:r>
              <a:rPr lang="fa-IR" sz="5400" b="1" dirty="0">
                <a:solidFill>
                  <a:srgbClr val="5AF529"/>
                </a:solidFill>
                <a:cs typeface="B Titr" pitchFamily="2" charset="-78"/>
              </a:rPr>
              <a:t> ماده 92</a:t>
            </a:r>
            <a:endParaRPr lang="en-US" sz="5400" b="1" dirty="0">
              <a:solidFill>
                <a:srgbClr val="000000"/>
              </a:solidFill>
              <a:effectLst>
                <a:outerShdw blurRad="38100" dist="38100" dir="2700000" algn="tl">
                  <a:srgbClr val="FFFFFF"/>
                </a:outerShdw>
              </a:effectLst>
              <a:cs typeface="B Titr" pitchFamily="2" charset="-78"/>
            </a:endParaRPr>
          </a:p>
        </p:txBody>
      </p:sp>
    </p:spTree>
    <p:extLst>
      <p:ext uri="{BB962C8B-B14F-4D97-AF65-F5344CB8AC3E}">
        <p14:creationId xmlns:p14="http://schemas.microsoft.com/office/powerpoint/2010/main" val="244677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79C015-2F01-468C-9F9A-2B7D1C0A13F7}"/>
              </a:ext>
            </a:extLst>
          </p:cNvPr>
          <p:cNvSpPr>
            <a:spLocks noGrp="1"/>
          </p:cNvSpPr>
          <p:nvPr>
            <p:ph type="dt" sz="quarter" idx="10"/>
          </p:nvPr>
        </p:nvSpPr>
        <p:spPr/>
        <p:txBody>
          <a:bodyPr/>
          <a:lstStyle/>
          <a:p>
            <a:pPr>
              <a:defRPr/>
            </a:pPr>
            <a:r>
              <a:rPr lang="en-US"/>
              <a:t>تابستان 1402</a:t>
            </a:r>
          </a:p>
        </p:txBody>
      </p:sp>
      <p:sp>
        <p:nvSpPr>
          <p:cNvPr id="3" name="Footer Placeholder 2">
            <a:extLst>
              <a:ext uri="{FF2B5EF4-FFF2-40B4-BE49-F238E27FC236}">
                <a16:creationId xmlns:a16="http://schemas.microsoft.com/office/drawing/2014/main" id="{7F94EC30-C3A9-4025-8F9C-0EAFA4F6B479}"/>
              </a:ext>
            </a:extLst>
          </p:cNvPr>
          <p:cNvSpPr>
            <a:spLocks noGrp="1"/>
          </p:cNvSpPr>
          <p:nvPr>
            <p:ph type="ftr" sz="quarter" idx="11"/>
          </p:nvPr>
        </p:nvSpPr>
        <p:spPr/>
        <p:txBody>
          <a:bodyPr/>
          <a:lstStyle/>
          <a:p>
            <a:pPr>
              <a:defRPr/>
            </a:pPr>
            <a:r>
              <a:rPr lang="fa-IR"/>
              <a:t>جواد برازنده</a:t>
            </a:r>
            <a:endParaRPr lang="en-US"/>
          </a:p>
        </p:txBody>
      </p:sp>
      <p:sp>
        <p:nvSpPr>
          <p:cNvPr id="4" name="Round Diagonal Corner Rectangle 3">
            <a:extLst>
              <a:ext uri="{FF2B5EF4-FFF2-40B4-BE49-F238E27FC236}">
                <a16:creationId xmlns:a16="http://schemas.microsoft.com/office/drawing/2014/main" id="{4270E11F-A048-4083-ADCD-593B548A0EC5}"/>
              </a:ext>
            </a:extLst>
          </p:cNvPr>
          <p:cNvSpPr/>
          <p:nvPr/>
        </p:nvSpPr>
        <p:spPr bwMode="auto">
          <a:xfrm>
            <a:off x="3131840" y="358203"/>
            <a:ext cx="3960440" cy="100811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3600" b="1" dirty="0">
                <a:solidFill>
                  <a:srgbClr val="5AF529"/>
                </a:solidFill>
                <a:cs typeface="B Titr" pitchFamily="2" charset="-78"/>
              </a:rPr>
              <a:t>تشکیل پرونده پزشکی</a:t>
            </a:r>
            <a:endParaRPr lang="en-US" sz="3600" b="1" dirty="0">
              <a:solidFill>
                <a:srgbClr val="000000"/>
              </a:solidFill>
              <a:effectLst>
                <a:outerShdw blurRad="38100" dist="38100" dir="2700000" algn="tl">
                  <a:srgbClr val="FFFFFF"/>
                </a:outerShdw>
              </a:effectLst>
              <a:cs typeface="B Titr" pitchFamily="2" charset="-78"/>
            </a:endParaRPr>
          </a:p>
        </p:txBody>
      </p:sp>
      <p:sp>
        <p:nvSpPr>
          <p:cNvPr id="5" name="Round Diagonal Corner Rectangle 4">
            <a:extLst>
              <a:ext uri="{FF2B5EF4-FFF2-40B4-BE49-F238E27FC236}">
                <a16:creationId xmlns:a16="http://schemas.microsoft.com/office/drawing/2014/main" id="{ADB3ACAA-242D-4471-B56B-521C8AA34D08}"/>
              </a:ext>
            </a:extLst>
          </p:cNvPr>
          <p:cNvSpPr/>
          <p:nvPr/>
        </p:nvSpPr>
        <p:spPr bwMode="auto">
          <a:xfrm rot="19895518">
            <a:off x="866841" y="519048"/>
            <a:ext cx="2749416" cy="686420"/>
          </a:xfrm>
          <a:prstGeom prst="round2DiagRect">
            <a:avLst>
              <a:gd name="adj1" fmla="val 50000"/>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rtl="1" eaLnBrk="1" hangingPunct="1">
              <a:defRPr/>
            </a:pPr>
            <a:r>
              <a:rPr lang="fa-IR" sz="2400" b="1" dirty="0">
                <a:solidFill>
                  <a:srgbClr val="000000"/>
                </a:solidFill>
                <a:cs typeface="B Titr" pitchFamily="2" charset="-78"/>
              </a:rPr>
              <a:t>معاینات بدواستخدام</a:t>
            </a:r>
            <a:endParaRPr lang="en-US" sz="2400" b="1" dirty="0">
              <a:solidFill>
                <a:srgbClr val="000000"/>
              </a:solidFill>
              <a:effectLst>
                <a:outerShdw blurRad="38100" dist="38100" dir="2700000" algn="tl">
                  <a:srgbClr val="FFFFFF"/>
                </a:outerShdw>
              </a:effectLst>
              <a:cs typeface="B Titr" pitchFamily="2" charset="-78"/>
            </a:endParaRPr>
          </a:p>
        </p:txBody>
      </p:sp>
      <p:sp>
        <p:nvSpPr>
          <p:cNvPr id="6" name="Round Diagonal Corner Rectangle 5">
            <a:extLst>
              <a:ext uri="{FF2B5EF4-FFF2-40B4-BE49-F238E27FC236}">
                <a16:creationId xmlns:a16="http://schemas.microsoft.com/office/drawing/2014/main" id="{0C0A0040-9EDF-4D3B-9404-529D0DD747B4}"/>
              </a:ext>
            </a:extLst>
          </p:cNvPr>
          <p:cNvSpPr/>
          <p:nvPr/>
        </p:nvSpPr>
        <p:spPr bwMode="auto">
          <a:xfrm>
            <a:off x="125" y="3025292"/>
            <a:ext cx="8964488" cy="3572059"/>
          </a:xfrm>
          <a:prstGeom prst="round2DiagRect">
            <a:avLst>
              <a:gd name="adj1" fmla="val 26676"/>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rtl="1" eaLnBrk="1" hangingPunct="1">
              <a:defRPr/>
            </a:pPr>
            <a:r>
              <a:rPr lang="ar-SA" sz="4000" dirty="0">
                <a:solidFill>
                  <a:srgbClr val="000000"/>
                </a:solidFill>
                <a:cs typeface="B Titr" pitchFamily="2" charset="-78"/>
              </a:rPr>
              <a:t>افراد شاغل‌ در كارگاهها بايد قابليت‌ و استعداد جسماني‌متناسب‌ با كارهاي‌ مرجوع‌ داشته‌ باشند بدين‌ منظور كارفرمايان</a:t>
            </a:r>
            <a:r>
              <a:rPr lang="fa-IR" sz="4000" dirty="0">
                <a:solidFill>
                  <a:srgbClr val="000000"/>
                </a:solidFill>
                <a:cs typeface="B Titr" pitchFamily="2" charset="-78"/>
              </a:rPr>
              <a:t> </a:t>
            </a:r>
            <a:r>
              <a:rPr lang="ar-SA" sz="4000" dirty="0">
                <a:solidFill>
                  <a:srgbClr val="000000"/>
                </a:solidFill>
                <a:cs typeface="B Titr" pitchFamily="2" charset="-78"/>
              </a:rPr>
              <a:t>‌مكلفند قبل‌ از به‌ كار گماردن‌ آنها ترتيب‌ معاينه‌ پزشكي‌ آنهارا بدهند. </a:t>
            </a:r>
            <a:endParaRPr lang="en-US" sz="4000" dirty="0">
              <a:solidFill>
                <a:srgbClr val="000000"/>
              </a:solidFill>
              <a:cs typeface="B Titr" pitchFamily="2" charset="-78"/>
            </a:endParaRPr>
          </a:p>
        </p:txBody>
      </p:sp>
      <p:sp>
        <p:nvSpPr>
          <p:cNvPr id="7" name="Round Diagonal Corner Rectangle 6">
            <a:extLst>
              <a:ext uri="{FF2B5EF4-FFF2-40B4-BE49-F238E27FC236}">
                <a16:creationId xmlns:a16="http://schemas.microsoft.com/office/drawing/2014/main" id="{BB53F562-181C-4D58-BAF1-DE2795A4B8B9}"/>
              </a:ext>
            </a:extLst>
          </p:cNvPr>
          <p:cNvSpPr/>
          <p:nvPr/>
        </p:nvSpPr>
        <p:spPr bwMode="auto">
          <a:xfrm>
            <a:off x="3618790" y="1691748"/>
            <a:ext cx="5184576" cy="100811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4400" b="1" dirty="0">
                <a:solidFill>
                  <a:srgbClr val="5AF529"/>
                </a:solidFill>
                <a:cs typeface="B Titr" pitchFamily="2" charset="-78"/>
              </a:rPr>
              <a:t>ماده 90 تامین اجتماعی</a:t>
            </a:r>
            <a:endParaRPr lang="en-US" sz="4400" b="1" dirty="0">
              <a:solidFill>
                <a:srgbClr val="000000"/>
              </a:solidFill>
              <a:effectLst>
                <a:outerShdw blurRad="38100" dist="38100" dir="2700000" algn="tl">
                  <a:srgbClr val="FFFFFF"/>
                </a:outerShdw>
              </a:effectLst>
              <a:cs typeface="B Titr" pitchFamily="2" charset="-78"/>
            </a:endParaRPr>
          </a:p>
        </p:txBody>
      </p:sp>
      <p:sp>
        <p:nvSpPr>
          <p:cNvPr id="9" name="Right Arrow 6">
            <a:hlinkClick r:id="rId2" action="ppaction://hlinksldjump"/>
            <a:extLst>
              <a:ext uri="{FF2B5EF4-FFF2-40B4-BE49-F238E27FC236}">
                <a16:creationId xmlns:a16="http://schemas.microsoft.com/office/drawing/2014/main" id="{F331026C-9605-422E-AB1C-035B9D16F1B7}"/>
              </a:ext>
            </a:extLst>
          </p:cNvPr>
          <p:cNvSpPr/>
          <p:nvPr/>
        </p:nvSpPr>
        <p:spPr>
          <a:xfrm>
            <a:off x="899592" y="5805264"/>
            <a:ext cx="936104" cy="6480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Arrow: Left 7">
            <a:hlinkClick r:id="rId3" action="ppaction://hlinksldjump"/>
            <a:extLst>
              <a:ext uri="{FF2B5EF4-FFF2-40B4-BE49-F238E27FC236}">
                <a16:creationId xmlns:a16="http://schemas.microsoft.com/office/drawing/2014/main" id="{48C348B7-6E26-44B9-9757-ED70372E1B76}"/>
              </a:ext>
            </a:extLst>
          </p:cNvPr>
          <p:cNvSpPr/>
          <p:nvPr/>
        </p:nvSpPr>
        <p:spPr>
          <a:xfrm>
            <a:off x="4788024" y="5949280"/>
            <a:ext cx="1368152" cy="6480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هزینه</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7673E-0D7D-4282-B461-538BA70AEEAD}"/>
              </a:ext>
            </a:extLst>
          </p:cNvPr>
          <p:cNvSpPr>
            <a:spLocks noGrp="1"/>
          </p:cNvSpPr>
          <p:nvPr>
            <p:ph type="dt" sz="quarter" idx="10"/>
          </p:nvPr>
        </p:nvSpPr>
        <p:spPr/>
        <p:txBody>
          <a:bodyPr/>
          <a:lstStyle/>
          <a:p>
            <a:pPr>
              <a:defRPr/>
            </a:pPr>
            <a:r>
              <a:rPr lang="en-US"/>
              <a:t>تابستان 1402</a:t>
            </a:r>
          </a:p>
        </p:txBody>
      </p:sp>
      <p:sp>
        <p:nvSpPr>
          <p:cNvPr id="3" name="Footer Placeholder 2">
            <a:extLst>
              <a:ext uri="{FF2B5EF4-FFF2-40B4-BE49-F238E27FC236}">
                <a16:creationId xmlns:a16="http://schemas.microsoft.com/office/drawing/2014/main" id="{01C0B3E5-E8F2-4D4D-882A-3252F6B9442B}"/>
              </a:ext>
            </a:extLst>
          </p:cNvPr>
          <p:cNvSpPr>
            <a:spLocks noGrp="1"/>
          </p:cNvSpPr>
          <p:nvPr>
            <p:ph type="ftr" sz="quarter" idx="11"/>
          </p:nvPr>
        </p:nvSpPr>
        <p:spPr/>
        <p:txBody>
          <a:bodyPr/>
          <a:lstStyle/>
          <a:p>
            <a:pPr>
              <a:defRPr/>
            </a:pPr>
            <a:r>
              <a:rPr lang="fa-IR"/>
              <a:t>جواد برازنده</a:t>
            </a:r>
            <a:endParaRPr lang="en-US"/>
          </a:p>
        </p:txBody>
      </p:sp>
      <p:sp>
        <p:nvSpPr>
          <p:cNvPr id="6" name="Round Diagonal Corner Rectangle 5">
            <a:extLst>
              <a:ext uri="{FF2B5EF4-FFF2-40B4-BE49-F238E27FC236}">
                <a16:creationId xmlns:a16="http://schemas.microsoft.com/office/drawing/2014/main" id="{8D1C87C9-A019-426A-9771-2F398D91E729}"/>
              </a:ext>
            </a:extLst>
          </p:cNvPr>
          <p:cNvSpPr/>
          <p:nvPr/>
        </p:nvSpPr>
        <p:spPr bwMode="auto">
          <a:xfrm>
            <a:off x="107504" y="1556792"/>
            <a:ext cx="8964488" cy="4896544"/>
          </a:xfrm>
          <a:prstGeom prst="round2DiagRect">
            <a:avLst>
              <a:gd name="adj1" fmla="val 26676"/>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rtl="1" eaLnBrk="1" hangingPunct="1">
              <a:defRPr/>
            </a:pPr>
            <a:r>
              <a:rPr lang="ar-SA" sz="3200" dirty="0">
                <a:solidFill>
                  <a:srgbClr val="000000"/>
                </a:solidFill>
                <a:cs typeface="B Titr" pitchFamily="2" charset="-78"/>
              </a:rPr>
              <a:t>در صورتي‌ كه‌ پس‌ از استخدام‌ مشمولين‌ قانون‌ معلوم‌ شود كه‌نامبردگان‌ در حين‌ استخدام‌ قابليت‌ و استعداد كار مرجوع‌ رانداشته‌ و كارفرما در معاينه‌ پزشكي‌ آنها تعلل‌ كرده‌ است‌ وبالنتيجه‌ بيمه‌شده‌ دچار حادثه‌ شده‌ و يا بيماريش‌ شدت‌ يابدسازمان‌ تأمين‌ خدمات‌ درماني‌ و اين‌ سازمان‌ مقررات‌ اين‌ قانون‌را درباره‌ بيمه‌شده‌ اجرا و هزينه‌هاي‌ مربوط‌ را از كارفرماطبق‌ ماده‌ 50 اين‌ قانون‌ مطالبه‌ و وصول‌ خواهند نمود. </a:t>
            </a:r>
            <a:endParaRPr lang="en-US" sz="3200" dirty="0">
              <a:solidFill>
                <a:srgbClr val="000000"/>
              </a:solidFill>
              <a:cs typeface="B Titr" pitchFamily="2" charset="-78"/>
            </a:endParaRPr>
          </a:p>
        </p:txBody>
      </p:sp>
      <p:sp>
        <p:nvSpPr>
          <p:cNvPr id="7" name="Round Diagonal Corner Rectangle 6">
            <a:extLst>
              <a:ext uri="{FF2B5EF4-FFF2-40B4-BE49-F238E27FC236}">
                <a16:creationId xmlns:a16="http://schemas.microsoft.com/office/drawing/2014/main" id="{C7F91353-6DC3-4AC5-9845-E5DD42994DB0}"/>
              </a:ext>
            </a:extLst>
          </p:cNvPr>
          <p:cNvSpPr/>
          <p:nvPr/>
        </p:nvSpPr>
        <p:spPr bwMode="auto">
          <a:xfrm>
            <a:off x="2339752" y="260648"/>
            <a:ext cx="6624736" cy="100811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4400" b="1" dirty="0">
                <a:solidFill>
                  <a:srgbClr val="5AF529"/>
                </a:solidFill>
                <a:cs typeface="B Titr" pitchFamily="2" charset="-78"/>
              </a:rPr>
              <a:t>ماده 90 تامین اجتماعی(ادامه)</a:t>
            </a:r>
            <a:endParaRPr lang="en-US" sz="4400" b="1" dirty="0">
              <a:solidFill>
                <a:srgbClr val="000000"/>
              </a:solidFill>
              <a:effectLst>
                <a:outerShdw blurRad="38100" dist="38100" dir="2700000" algn="tl">
                  <a:srgbClr val="FFFFFF"/>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7A15E-E4E9-4ACC-9A95-C0A327B91E2F}"/>
              </a:ext>
            </a:extLst>
          </p:cNvPr>
          <p:cNvSpPr>
            <a:spLocks noGrp="1"/>
          </p:cNvSpPr>
          <p:nvPr>
            <p:ph type="dt" sz="quarter" idx="10"/>
          </p:nvPr>
        </p:nvSpPr>
        <p:spPr/>
        <p:txBody>
          <a:bodyPr/>
          <a:lstStyle/>
          <a:p>
            <a:pPr>
              <a:defRPr/>
            </a:pPr>
            <a:r>
              <a:rPr lang="en-US"/>
              <a:t>تابستان 1402</a:t>
            </a:r>
          </a:p>
        </p:txBody>
      </p:sp>
      <p:sp>
        <p:nvSpPr>
          <p:cNvPr id="3" name="Footer Placeholder 2">
            <a:extLst>
              <a:ext uri="{FF2B5EF4-FFF2-40B4-BE49-F238E27FC236}">
                <a16:creationId xmlns:a16="http://schemas.microsoft.com/office/drawing/2014/main" id="{F0E19019-859D-4C71-8792-890F68E79A06}"/>
              </a:ext>
            </a:extLst>
          </p:cNvPr>
          <p:cNvSpPr>
            <a:spLocks noGrp="1"/>
          </p:cNvSpPr>
          <p:nvPr>
            <p:ph type="ftr" sz="quarter" idx="11"/>
          </p:nvPr>
        </p:nvSpPr>
        <p:spPr/>
        <p:txBody>
          <a:bodyPr/>
          <a:lstStyle/>
          <a:p>
            <a:pPr>
              <a:defRPr/>
            </a:pPr>
            <a:r>
              <a:rPr lang="fa-IR"/>
              <a:t>جواد برازنده</a:t>
            </a:r>
            <a:endParaRPr lang="en-US"/>
          </a:p>
        </p:txBody>
      </p:sp>
      <p:sp>
        <p:nvSpPr>
          <p:cNvPr id="4" name="Round Diagonal Corner Rectangle 3">
            <a:extLst>
              <a:ext uri="{FF2B5EF4-FFF2-40B4-BE49-F238E27FC236}">
                <a16:creationId xmlns:a16="http://schemas.microsoft.com/office/drawing/2014/main" id="{F5EEE295-39EE-4305-8B25-9A33786B7DF7}"/>
              </a:ext>
            </a:extLst>
          </p:cNvPr>
          <p:cNvSpPr/>
          <p:nvPr/>
        </p:nvSpPr>
        <p:spPr bwMode="auto">
          <a:xfrm>
            <a:off x="2627784" y="764704"/>
            <a:ext cx="3464768" cy="100811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3600" b="1" dirty="0">
                <a:solidFill>
                  <a:srgbClr val="5AF529"/>
                </a:solidFill>
                <a:cs typeface="B Titr" pitchFamily="2" charset="-78"/>
              </a:rPr>
              <a:t>حداقل سالی یکبار</a:t>
            </a:r>
            <a:endParaRPr lang="en-US" sz="3600" b="1" dirty="0">
              <a:solidFill>
                <a:srgbClr val="000000"/>
              </a:solidFill>
              <a:effectLst>
                <a:outerShdw blurRad="38100" dist="38100" dir="2700000" algn="tl">
                  <a:srgbClr val="FFFFFF"/>
                </a:outerShdw>
              </a:effectLst>
              <a:cs typeface="B Titr" pitchFamily="2" charset="-78"/>
            </a:endParaRPr>
          </a:p>
        </p:txBody>
      </p:sp>
      <p:sp>
        <p:nvSpPr>
          <p:cNvPr id="5" name="Round Diagonal Corner Rectangle 4">
            <a:extLst>
              <a:ext uri="{FF2B5EF4-FFF2-40B4-BE49-F238E27FC236}">
                <a16:creationId xmlns:a16="http://schemas.microsoft.com/office/drawing/2014/main" id="{4897F90D-D6C3-4515-9F4A-D96B157E0015}"/>
              </a:ext>
            </a:extLst>
          </p:cNvPr>
          <p:cNvSpPr/>
          <p:nvPr/>
        </p:nvSpPr>
        <p:spPr bwMode="auto">
          <a:xfrm rot="19895518">
            <a:off x="1214076" y="499255"/>
            <a:ext cx="2272567" cy="686420"/>
          </a:xfrm>
          <a:prstGeom prst="round2DiagRect">
            <a:avLst>
              <a:gd name="adj1" fmla="val 50000"/>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rtl="1" eaLnBrk="1" hangingPunct="1">
              <a:defRPr/>
            </a:pPr>
            <a:r>
              <a:rPr lang="fa-IR" sz="2400" b="1" dirty="0">
                <a:solidFill>
                  <a:srgbClr val="000000"/>
                </a:solidFill>
                <a:cs typeface="B Titr" pitchFamily="2" charset="-78"/>
              </a:rPr>
              <a:t>معاینات دوره ای</a:t>
            </a:r>
            <a:endParaRPr lang="en-US" sz="2400" b="1" dirty="0">
              <a:solidFill>
                <a:srgbClr val="000000"/>
              </a:solidFill>
              <a:effectLst>
                <a:outerShdw blurRad="38100" dist="38100" dir="2700000" algn="tl">
                  <a:srgbClr val="FFFFFF"/>
                </a:outerShdw>
              </a:effectLst>
              <a:cs typeface="B Titr" pitchFamily="2" charset="-78"/>
            </a:endParaRPr>
          </a:p>
        </p:txBody>
      </p:sp>
      <p:sp>
        <p:nvSpPr>
          <p:cNvPr id="6" name="Round Diagonal Corner Rectangle 5">
            <a:extLst>
              <a:ext uri="{FF2B5EF4-FFF2-40B4-BE49-F238E27FC236}">
                <a16:creationId xmlns:a16="http://schemas.microsoft.com/office/drawing/2014/main" id="{5C45AA5C-9F86-4EB9-A274-F74FC82715AB}"/>
              </a:ext>
            </a:extLst>
          </p:cNvPr>
          <p:cNvSpPr/>
          <p:nvPr/>
        </p:nvSpPr>
        <p:spPr bwMode="auto">
          <a:xfrm>
            <a:off x="755576" y="3581566"/>
            <a:ext cx="7848872" cy="135960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4800" b="1" dirty="0">
                <a:solidFill>
                  <a:srgbClr val="000000"/>
                </a:solidFill>
                <a:effectLst>
                  <a:outerShdw blurRad="38100" dist="38100" dir="2700000" algn="tl">
                    <a:srgbClr val="FFFFFF"/>
                  </a:outerShdw>
                </a:effectLst>
                <a:cs typeface="B Titr" pitchFamily="2" charset="-78"/>
              </a:rPr>
              <a:t>شرکت های شیمیای شش ماه یکبار</a:t>
            </a:r>
            <a:endParaRPr lang="en-US" sz="4800" b="1" dirty="0">
              <a:solidFill>
                <a:srgbClr val="000000"/>
              </a:solidFill>
              <a:effectLst>
                <a:outerShdw blurRad="38100" dist="38100" dir="2700000" algn="tl">
                  <a:srgbClr val="FFFFFF"/>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84367FD-22BD-4833-B770-CEF1ED1C5E31}"/>
              </a:ext>
            </a:extLst>
          </p:cNvPr>
          <p:cNvSpPr>
            <a:spLocks noGrp="1" noChangeArrowheads="1"/>
          </p:cNvSpPr>
          <p:nvPr>
            <p:ph type="title"/>
          </p:nvPr>
        </p:nvSpPr>
        <p:spPr/>
        <p:txBody>
          <a:bodyPr>
            <a:normAutofit fontScale="90000"/>
          </a:bodyPr>
          <a:lstStyle/>
          <a:p>
            <a:pPr eaLnBrk="1" hangingPunct="1">
              <a:defRPr/>
            </a:pPr>
            <a:r>
              <a:rPr lang="fa-IR" altLang="zh-CN" sz="4000" dirty="0">
                <a:cs typeface="2  Titr" panose="00000700000000000000" pitchFamily="2" charset="-78"/>
              </a:rPr>
              <a:t>آئين نامه اجرايي كنترل و نظارت بهداشتي بر سموم و مواد شيميايي </a:t>
            </a:r>
            <a:endParaRPr lang="en-US" sz="4000" dirty="0">
              <a:cs typeface="2  Titr" panose="00000700000000000000" pitchFamily="2" charset="-78"/>
            </a:endParaRPr>
          </a:p>
        </p:txBody>
      </p:sp>
      <p:sp>
        <p:nvSpPr>
          <p:cNvPr id="24579" name="Rectangle 3">
            <a:extLst>
              <a:ext uri="{FF2B5EF4-FFF2-40B4-BE49-F238E27FC236}">
                <a16:creationId xmlns:a16="http://schemas.microsoft.com/office/drawing/2014/main" id="{780F0D35-A3D7-4659-BE27-961A3671C9A2}"/>
              </a:ext>
            </a:extLst>
          </p:cNvPr>
          <p:cNvSpPr>
            <a:spLocks noGrp="1" noChangeArrowheads="1"/>
          </p:cNvSpPr>
          <p:nvPr>
            <p:ph type="body" idx="1"/>
          </p:nvPr>
        </p:nvSpPr>
        <p:spPr>
          <a:xfrm>
            <a:off x="457200" y="2492375"/>
            <a:ext cx="8229600" cy="3773488"/>
          </a:xfrm>
        </p:spPr>
        <p:txBody>
          <a:bodyPr/>
          <a:lstStyle/>
          <a:p>
            <a:pPr eaLnBrk="1" hangingPunct="1">
              <a:lnSpc>
                <a:spcPct val="90000"/>
              </a:lnSpc>
              <a:buFontTx/>
              <a:buNone/>
              <a:defRPr/>
            </a:pPr>
            <a:r>
              <a:rPr lang="fa-IR" altLang="zh-CN" sz="2800" b="1" dirty="0">
                <a:cs typeface="2  Titr" panose="00000700000000000000" pitchFamily="2" charset="-78"/>
              </a:rPr>
              <a:t>ماده 10 –</a:t>
            </a:r>
            <a:r>
              <a:rPr lang="fa-IR" altLang="zh-CN" sz="2800" dirty="0">
                <a:cs typeface="2  Titr" panose="00000700000000000000" pitchFamily="2" charset="-78"/>
              </a:rPr>
              <a:t> سازندگان ، فرموله كنندگان ، بسته بندي كنندگان و حمل كنندگان سموم و مواد شيميايي و شركتهاي دفع آفات نباتي و خانگي مكلفند كارگاه انبار و كارگران خود را از هر حيث به وسايل و تجهيزات بهداشتي و حفاظتي مطابق با دستورالعمل هاي مراجع ذيصلاح مجهز كنند. </a:t>
            </a:r>
          </a:p>
          <a:p>
            <a:pPr eaLnBrk="1" hangingPunct="1">
              <a:lnSpc>
                <a:spcPct val="90000"/>
              </a:lnSpc>
              <a:buFontTx/>
              <a:buNone/>
              <a:defRPr/>
            </a:pPr>
            <a:r>
              <a:rPr lang="fa-IR" altLang="zh-CN" sz="2800" dirty="0">
                <a:cs typeface="2  Titr" panose="00000700000000000000" pitchFamily="2" charset="-78"/>
              </a:rPr>
              <a:t>تبصره – معاينات دوره‌اي محلها وافراد فوق الذكر حداقل هر شش ماه يكبار الزامي است.انجام معاينات دوره‌اي به عهده كارفرما مي باشد. </a:t>
            </a:r>
            <a:endParaRPr lang="en-US" sz="2800" dirty="0">
              <a:cs typeface="2  Titr" panose="00000700000000000000" pitchFamily="2" charset="-78"/>
            </a:endParaRPr>
          </a:p>
        </p:txBody>
      </p:sp>
      <p:sp>
        <p:nvSpPr>
          <p:cNvPr id="4" name="Date Placeholder 3">
            <a:extLst>
              <a:ext uri="{FF2B5EF4-FFF2-40B4-BE49-F238E27FC236}">
                <a16:creationId xmlns:a16="http://schemas.microsoft.com/office/drawing/2014/main" id="{B2BDD596-0C9F-4ED8-824E-F4E9B4E7C4A9}"/>
              </a:ext>
            </a:extLst>
          </p:cNvPr>
          <p:cNvSpPr>
            <a:spLocks noGrp="1"/>
          </p:cNvSpPr>
          <p:nvPr>
            <p:ph type="dt" sz="quarter" idx="10"/>
          </p:nvPr>
        </p:nvSpPr>
        <p:spPr/>
        <p:txBody>
          <a:bodyPr/>
          <a:lstStyle/>
          <a:p>
            <a:pPr>
              <a:defRPr/>
            </a:pPr>
            <a:r>
              <a:rPr lang="en-US"/>
              <a:t>تابستان 1402</a:t>
            </a:r>
          </a:p>
        </p:txBody>
      </p:sp>
      <p:sp>
        <p:nvSpPr>
          <p:cNvPr id="5" name="Footer Placeholder 4">
            <a:extLst>
              <a:ext uri="{FF2B5EF4-FFF2-40B4-BE49-F238E27FC236}">
                <a16:creationId xmlns:a16="http://schemas.microsoft.com/office/drawing/2014/main" id="{4559E89D-1B8C-4BBC-A840-D150243DF89E}"/>
              </a:ext>
            </a:extLst>
          </p:cNvPr>
          <p:cNvSpPr>
            <a:spLocks noGrp="1"/>
          </p:cNvSpPr>
          <p:nvPr>
            <p:ph type="ftr" sz="quarter" idx="11"/>
          </p:nvPr>
        </p:nvSpPr>
        <p:spPr/>
        <p:txBody>
          <a:bodyPr/>
          <a:lstStyle/>
          <a:p>
            <a:pPr>
              <a:defRPr/>
            </a:pPr>
            <a:r>
              <a:rPr lang="fa-IR"/>
              <a:t>جواد برازنده</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7"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04F3847-B12D-4323-83C9-88C25748726E}"/>
              </a:ext>
            </a:extLst>
          </p:cNvPr>
          <p:cNvSpPr>
            <a:spLocks noGrp="1"/>
          </p:cNvSpPr>
          <p:nvPr>
            <p:ph type="dt" sz="quarter" idx="10"/>
          </p:nvPr>
        </p:nvSpPr>
        <p:spPr/>
        <p:txBody>
          <a:bodyPr/>
          <a:lstStyle/>
          <a:p>
            <a:pPr>
              <a:defRPr/>
            </a:pPr>
            <a:r>
              <a:rPr lang="en-US"/>
              <a:t>تابستان 1402</a:t>
            </a:r>
          </a:p>
        </p:txBody>
      </p:sp>
      <p:sp>
        <p:nvSpPr>
          <p:cNvPr id="5" name="Footer Placeholder 4">
            <a:extLst>
              <a:ext uri="{FF2B5EF4-FFF2-40B4-BE49-F238E27FC236}">
                <a16:creationId xmlns:a16="http://schemas.microsoft.com/office/drawing/2014/main" id="{76817DE2-7013-4295-94B5-E22E47F0182E}"/>
              </a:ext>
            </a:extLst>
          </p:cNvPr>
          <p:cNvSpPr>
            <a:spLocks noGrp="1"/>
          </p:cNvSpPr>
          <p:nvPr>
            <p:ph type="ftr" sz="quarter" idx="11"/>
          </p:nvPr>
        </p:nvSpPr>
        <p:spPr/>
        <p:txBody>
          <a:bodyPr/>
          <a:lstStyle/>
          <a:p>
            <a:pPr>
              <a:defRPr/>
            </a:pPr>
            <a:r>
              <a:rPr lang="fa-IR"/>
              <a:t>جواد برازنده</a:t>
            </a:r>
            <a:endParaRPr lang="en-US" dirty="0"/>
          </a:p>
        </p:txBody>
      </p:sp>
      <p:sp>
        <p:nvSpPr>
          <p:cNvPr id="6" name="Round Diagonal Corner Rectangle 5">
            <a:extLst>
              <a:ext uri="{FF2B5EF4-FFF2-40B4-BE49-F238E27FC236}">
                <a16:creationId xmlns:a16="http://schemas.microsoft.com/office/drawing/2014/main" id="{17F00511-A2BF-404D-8BEC-991194305262}"/>
              </a:ext>
            </a:extLst>
          </p:cNvPr>
          <p:cNvSpPr/>
          <p:nvPr/>
        </p:nvSpPr>
        <p:spPr bwMode="auto">
          <a:xfrm>
            <a:off x="1187624" y="1860784"/>
            <a:ext cx="6552728" cy="848136"/>
          </a:xfrm>
          <a:prstGeom prst="round2Diag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rtl="1" eaLnBrk="1" hangingPunct="1">
              <a:defRPr/>
            </a:pPr>
            <a:r>
              <a:rPr lang="fa-IR" sz="3000" b="1" dirty="0">
                <a:solidFill>
                  <a:srgbClr val="000000"/>
                </a:solidFill>
                <a:effectLst>
                  <a:outerShdw blurRad="38100" dist="38100" dir="2700000" algn="tl">
                    <a:srgbClr val="000000">
                      <a:alpha val="43137"/>
                    </a:srgbClr>
                  </a:outerShdw>
                </a:effectLst>
                <a:cs typeface="B Titr" pitchFamily="2" charset="-78"/>
              </a:rPr>
              <a:t>انجام معاینات سلامت شغلی</a:t>
            </a:r>
            <a:endParaRPr lang="en-US" sz="3000" b="1" dirty="0">
              <a:solidFill>
                <a:srgbClr val="000000"/>
              </a:solidFill>
              <a:effectLst>
                <a:outerShdw blurRad="38100" dist="38100" dir="2700000" algn="tl">
                  <a:srgbClr val="000000">
                    <a:alpha val="43137"/>
                  </a:srgbClr>
                </a:outerShdw>
              </a:effectLst>
              <a:cs typeface="B Titr" pitchFamily="2" charset="-78"/>
            </a:endParaRPr>
          </a:p>
        </p:txBody>
      </p:sp>
      <p:sp>
        <p:nvSpPr>
          <p:cNvPr id="7" name="Round Diagonal Corner Rectangle 6">
            <a:extLst>
              <a:ext uri="{FF2B5EF4-FFF2-40B4-BE49-F238E27FC236}">
                <a16:creationId xmlns:a16="http://schemas.microsoft.com/office/drawing/2014/main" id="{47F80DC1-C164-43CE-BE07-18F1E730C96E}"/>
              </a:ext>
            </a:extLst>
          </p:cNvPr>
          <p:cNvSpPr/>
          <p:nvPr/>
        </p:nvSpPr>
        <p:spPr bwMode="auto">
          <a:xfrm>
            <a:off x="1979712" y="188640"/>
            <a:ext cx="5000660" cy="1071570"/>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4800" b="1" dirty="0">
                <a:solidFill>
                  <a:srgbClr val="000000"/>
                </a:solidFill>
                <a:effectLst>
                  <a:outerShdw blurRad="38100" dist="38100" dir="2700000" algn="tl">
                    <a:srgbClr val="FFFFFF"/>
                  </a:outerShdw>
                </a:effectLst>
              </a:rPr>
              <a:t>وظیفه کارفرما</a:t>
            </a:r>
            <a:endParaRPr lang="en-US" sz="4800" b="1" dirty="0">
              <a:solidFill>
                <a:srgbClr val="000000"/>
              </a:solidFill>
              <a:effectLst>
                <a:outerShdw blurRad="38100" dist="38100" dir="2700000" algn="tl">
                  <a:srgbClr val="FFFFFF"/>
                </a:outerShdw>
              </a:effectLst>
            </a:endParaRPr>
          </a:p>
        </p:txBody>
      </p:sp>
      <p:sp>
        <p:nvSpPr>
          <p:cNvPr id="8" name="Down Arrow 7">
            <a:extLst>
              <a:ext uri="{FF2B5EF4-FFF2-40B4-BE49-F238E27FC236}">
                <a16:creationId xmlns:a16="http://schemas.microsoft.com/office/drawing/2014/main" id="{C82BB12B-FCD6-484D-A5A6-D7FDFB76CFCD}"/>
              </a:ext>
            </a:extLst>
          </p:cNvPr>
          <p:cNvSpPr/>
          <p:nvPr/>
        </p:nvSpPr>
        <p:spPr>
          <a:xfrm>
            <a:off x="3419872" y="1343618"/>
            <a:ext cx="2214578" cy="357190"/>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Down Arrow 8">
            <a:extLst>
              <a:ext uri="{FF2B5EF4-FFF2-40B4-BE49-F238E27FC236}">
                <a16:creationId xmlns:a16="http://schemas.microsoft.com/office/drawing/2014/main" id="{3CE9C219-721D-4EC4-BEB7-1F18C986314D}"/>
              </a:ext>
            </a:extLst>
          </p:cNvPr>
          <p:cNvSpPr/>
          <p:nvPr/>
        </p:nvSpPr>
        <p:spPr>
          <a:xfrm>
            <a:off x="3563888" y="2852936"/>
            <a:ext cx="2214578" cy="504056"/>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ound Diagonal Corner Rectangle 9">
            <a:extLst>
              <a:ext uri="{FF2B5EF4-FFF2-40B4-BE49-F238E27FC236}">
                <a16:creationId xmlns:a16="http://schemas.microsoft.com/office/drawing/2014/main" id="{F07D571B-6352-4611-9944-24042EE0F92C}"/>
              </a:ext>
            </a:extLst>
          </p:cNvPr>
          <p:cNvSpPr/>
          <p:nvPr/>
        </p:nvSpPr>
        <p:spPr bwMode="auto">
          <a:xfrm>
            <a:off x="1763688" y="3581566"/>
            <a:ext cx="5544616" cy="1071570"/>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4800" b="1" dirty="0">
                <a:solidFill>
                  <a:srgbClr val="000000"/>
                </a:solidFill>
                <a:effectLst>
                  <a:outerShdw blurRad="38100" dist="38100" dir="2700000" algn="tl">
                    <a:srgbClr val="FFFFFF"/>
                  </a:outerShdw>
                </a:effectLst>
              </a:rPr>
              <a:t>اگر کارگر رعایت نکردند</a:t>
            </a:r>
            <a:endParaRPr lang="en-US" sz="4800" b="1" dirty="0">
              <a:solidFill>
                <a:srgbClr val="000000"/>
              </a:solidFill>
              <a:effectLst>
                <a:outerShdw blurRad="38100" dist="38100" dir="2700000" algn="tl">
                  <a:srgbClr val="FFFFFF"/>
                </a:outerShdw>
              </a:effectLst>
            </a:endParaRPr>
          </a:p>
        </p:txBody>
      </p:sp>
      <p:sp>
        <p:nvSpPr>
          <p:cNvPr id="11" name="Round Diagonal Corner Rectangle 10">
            <a:extLst>
              <a:ext uri="{FF2B5EF4-FFF2-40B4-BE49-F238E27FC236}">
                <a16:creationId xmlns:a16="http://schemas.microsoft.com/office/drawing/2014/main" id="{6B303FF6-5898-4D2F-AEB3-A1F107B7B438}"/>
              </a:ext>
            </a:extLst>
          </p:cNvPr>
          <p:cNvSpPr/>
          <p:nvPr/>
        </p:nvSpPr>
        <p:spPr bwMode="auto">
          <a:xfrm>
            <a:off x="1979712" y="5517232"/>
            <a:ext cx="5400600" cy="1008112"/>
          </a:xfrm>
          <a:prstGeom prst="round2Diag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eaLnBrk="1" hangingPunct="1">
              <a:buFont typeface="Wingdings" pitchFamily="2" charset="2"/>
              <a:buNone/>
              <a:defRPr/>
            </a:pPr>
            <a:r>
              <a:rPr lang="fa-IR" sz="4000" b="1" dirty="0">
                <a:solidFill>
                  <a:srgbClr val="000000"/>
                </a:solidFill>
                <a:effectLst>
                  <a:outerShdw blurRad="38100" dist="38100" dir="2700000" algn="tl">
                    <a:srgbClr val="000000">
                      <a:alpha val="43137"/>
                    </a:srgbClr>
                  </a:outerShdw>
                </a:effectLst>
                <a:cs typeface="B Titr" pitchFamily="2" charset="-78"/>
              </a:rPr>
              <a:t>معرفی به مرکز بهداشت</a:t>
            </a:r>
            <a:endParaRPr lang="en-US" sz="4000" b="1" dirty="0">
              <a:solidFill>
                <a:srgbClr val="000000"/>
              </a:solidFill>
              <a:effectLst>
                <a:outerShdw blurRad="38100" dist="38100" dir="2700000" algn="tl">
                  <a:srgbClr val="000000">
                    <a:alpha val="43137"/>
                  </a:srgbClr>
                </a:outerShdw>
              </a:effectLst>
              <a:cs typeface="B Titr" pitchFamily="2" charset="-78"/>
            </a:endParaRPr>
          </a:p>
        </p:txBody>
      </p:sp>
      <p:sp>
        <p:nvSpPr>
          <p:cNvPr id="12" name="Down Arrow 11">
            <a:extLst>
              <a:ext uri="{FF2B5EF4-FFF2-40B4-BE49-F238E27FC236}">
                <a16:creationId xmlns:a16="http://schemas.microsoft.com/office/drawing/2014/main" id="{EF5530E9-1A9A-4E9A-80A2-1161A7A7DAE6}"/>
              </a:ext>
            </a:extLst>
          </p:cNvPr>
          <p:cNvSpPr/>
          <p:nvPr/>
        </p:nvSpPr>
        <p:spPr>
          <a:xfrm>
            <a:off x="3563888" y="4793162"/>
            <a:ext cx="2214578" cy="580054"/>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E3A2FB-32AA-4AF6-8ABF-8DF516425B2F}"/>
              </a:ext>
            </a:extLst>
          </p:cNvPr>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5" name="Round Diagonal Corner Rectangle 4">
            <a:extLst>
              <a:ext uri="{FF2B5EF4-FFF2-40B4-BE49-F238E27FC236}">
                <a16:creationId xmlns:a16="http://schemas.microsoft.com/office/drawing/2014/main" id="{04A19DB2-5387-4066-9BBA-EB94C2C6D2C8}"/>
              </a:ext>
            </a:extLst>
          </p:cNvPr>
          <p:cNvSpPr/>
          <p:nvPr/>
        </p:nvSpPr>
        <p:spPr bwMode="auto">
          <a:xfrm>
            <a:off x="714348" y="1357298"/>
            <a:ext cx="8001056" cy="1290444"/>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4800" b="1" dirty="0">
                <a:solidFill>
                  <a:srgbClr val="000000"/>
                </a:solidFill>
                <a:effectLst>
                  <a:outerShdw blurRad="38100" dist="38100" dir="2700000" algn="tl">
                    <a:srgbClr val="000000">
                      <a:alpha val="43137"/>
                    </a:srgbClr>
                  </a:outerShdw>
                </a:effectLst>
                <a:cs typeface="B Titr" pitchFamily="2" charset="-78"/>
              </a:rPr>
              <a:t>برای اینکه مبتلا به بیماری نشویم</a:t>
            </a:r>
            <a:endParaRPr lang="en-US" sz="4800" b="1" dirty="0">
              <a:solidFill>
                <a:srgbClr val="000000"/>
              </a:solidFill>
              <a:effectLst>
                <a:outerShdw blurRad="38100" dist="38100" dir="2700000" algn="tl">
                  <a:srgbClr val="000000">
                    <a:alpha val="43137"/>
                  </a:srgbClr>
                </a:outerShdw>
              </a:effectLst>
              <a:cs typeface="B Titr" pitchFamily="2" charset="-78"/>
            </a:endParaRPr>
          </a:p>
        </p:txBody>
      </p:sp>
      <p:sp>
        <p:nvSpPr>
          <p:cNvPr id="6" name="Round Diagonal Corner Rectangle 5">
            <a:extLst>
              <a:ext uri="{FF2B5EF4-FFF2-40B4-BE49-F238E27FC236}">
                <a16:creationId xmlns:a16="http://schemas.microsoft.com/office/drawing/2014/main" id="{58BE03E9-35D6-44FF-A652-07CAFD61286D}"/>
              </a:ext>
            </a:extLst>
          </p:cNvPr>
          <p:cNvSpPr/>
          <p:nvPr/>
        </p:nvSpPr>
        <p:spPr bwMode="auto">
          <a:xfrm>
            <a:off x="928662" y="3357562"/>
            <a:ext cx="7072362" cy="1290444"/>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4800" b="1" dirty="0">
                <a:solidFill>
                  <a:srgbClr val="000000"/>
                </a:solidFill>
                <a:effectLst>
                  <a:outerShdw blurRad="38100" dist="38100" dir="2700000" algn="tl">
                    <a:srgbClr val="000000">
                      <a:alpha val="43137"/>
                    </a:srgbClr>
                  </a:outerShdw>
                </a:effectLst>
                <a:cs typeface="B Titr" pitchFamily="2" charset="-78"/>
              </a:rPr>
              <a:t>قطع تماس با عوامل زیان آور</a:t>
            </a:r>
            <a:endParaRPr lang="en-US" sz="4800" b="1" dirty="0">
              <a:solidFill>
                <a:srgbClr val="000000"/>
              </a:solidFill>
              <a:effectLst>
                <a:outerShdw blurRad="38100" dist="38100" dir="2700000" algn="tl">
                  <a:srgbClr val="000000">
                    <a:alpha val="43137"/>
                  </a:srgbClr>
                </a:outerShdw>
              </a:effectLst>
              <a:cs typeface="B Titr" pitchFamily="2" charset="-78"/>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E6E3409-BB21-441F-851D-6C56E161828B}"/>
              </a:ext>
            </a:extLst>
          </p:cNvPr>
          <p:cNvSpPr>
            <a:spLocks noGrp="1"/>
          </p:cNvSpPr>
          <p:nvPr>
            <p:ph type="dt" sz="quarter" idx="10"/>
          </p:nvPr>
        </p:nvSpPr>
        <p:spPr/>
        <p:txBody>
          <a:bodyPr/>
          <a:lstStyle/>
          <a:p>
            <a:pPr>
              <a:defRPr/>
            </a:pPr>
            <a:r>
              <a:rPr lang="en-US"/>
              <a:t>تابستان 1402</a:t>
            </a:r>
          </a:p>
        </p:txBody>
      </p:sp>
      <p:sp>
        <p:nvSpPr>
          <p:cNvPr id="5" name="Footer Placeholder 4">
            <a:extLst>
              <a:ext uri="{FF2B5EF4-FFF2-40B4-BE49-F238E27FC236}">
                <a16:creationId xmlns:a16="http://schemas.microsoft.com/office/drawing/2014/main" id="{2C09E619-F444-452E-B769-87C4B134D415}"/>
              </a:ext>
            </a:extLst>
          </p:cNvPr>
          <p:cNvSpPr>
            <a:spLocks noGrp="1"/>
          </p:cNvSpPr>
          <p:nvPr>
            <p:ph type="ftr" sz="quarter" idx="11"/>
          </p:nvPr>
        </p:nvSpPr>
        <p:spPr/>
        <p:txBody>
          <a:bodyPr/>
          <a:lstStyle/>
          <a:p>
            <a:pPr>
              <a:defRPr/>
            </a:pPr>
            <a:r>
              <a:rPr lang="fa-IR"/>
              <a:t>جواد برازنده</a:t>
            </a:r>
            <a:endParaRPr lang="en-US" dirty="0"/>
          </a:p>
        </p:txBody>
      </p:sp>
      <p:sp>
        <p:nvSpPr>
          <p:cNvPr id="6" name="Round Diagonal Corner Rectangle 5">
            <a:extLst>
              <a:ext uri="{FF2B5EF4-FFF2-40B4-BE49-F238E27FC236}">
                <a16:creationId xmlns:a16="http://schemas.microsoft.com/office/drawing/2014/main" id="{ADFF97F7-E8AD-4EDD-A2B6-C095DACFB62D}"/>
              </a:ext>
            </a:extLst>
          </p:cNvPr>
          <p:cNvSpPr/>
          <p:nvPr/>
        </p:nvSpPr>
        <p:spPr bwMode="auto">
          <a:xfrm>
            <a:off x="179512" y="4869160"/>
            <a:ext cx="8712968" cy="1512168"/>
          </a:xfrm>
          <a:prstGeom prst="round2Diag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rtl="1" eaLnBrk="1" hangingPunct="1">
              <a:defRPr/>
            </a:pPr>
            <a:r>
              <a:rPr lang="fa-IR" sz="3000" b="1" dirty="0">
                <a:solidFill>
                  <a:srgbClr val="000000"/>
                </a:solidFill>
                <a:effectLst>
                  <a:outerShdw blurRad="38100" dist="38100" dir="2700000" algn="tl">
                    <a:srgbClr val="000000">
                      <a:alpha val="43137"/>
                    </a:srgbClr>
                  </a:outerShdw>
                </a:effectLst>
                <a:cs typeface="B Titr" pitchFamily="2" charset="-78"/>
              </a:rPr>
              <a:t>بازرس بهداشت حرفه ای بازدید و بررسی صحت ادعا و رویت مدارک، تشکیل جلسه با کارگران و بیان مراتب قانونی به آنها و تنظیم صورت جلسه</a:t>
            </a:r>
            <a:endParaRPr lang="en-US" sz="3000" b="1" dirty="0">
              <a:solidFill>
                <a:srgbClr val="000000"/>
              </a:solidFill>
              <a:effectLst>
                <a:outerShdw blurRad="38100" dist="38100" dir="2700000" algn="tl">
                  <a:srgbClr val="000000">
                    <a:alpha val="43137"/>
                  </a:srgbClr>
                </a:outerShdw>
              </a:effectLst>
              <a:cs typeface="B Titr" pitchFamily="2" charset="-78"/>
            </a:endParaRPr>
          </a:p>
        </p:txBody>
      </p:sp>
      <p:sp>
        <p:nvSpPr>
          <p:cNvPr id="7" name="Round Diagonal Corner Rectangle 6">
            <a:extLst>
              <a:ext uri="{FF2B5EF4-FFF2-40B4-BE49-F238E27FC236}">
                <a16:creationId xmlns:a16="http://schemas.microsoft.com/office/drawing/2014/main" id="{D252AD21-18D4-4709-9A7D-E2B14EC131FE}"/>
              </a:ext>
            </a:extLst>
          </p:cNvPr>
          <p:cNvSpPr/>
          <p:nvPr/>
        </p:nvSpPr>
        <p:spPr bwMode="auto">
          <a:xfrm>
            <a:off x="539552" y="188640"/>
            <a:ext cx="7848872" cy="194421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4800" b="1" dirty="0">
                <a:solidFill>
                  <a:srgbClr val="000000"/>
                </a:solidFill>
                <a:effectLst>
                  <a:outerShdw blurRad="38100" dist="38100" dir="2700000" algn="tl">
                    <a:srgbClr val="FFFFFF"/>
                  </a:outerShdw>
                </a:effectLst>
              </a:rPr>
              <a:t>اگر کارگر از انجام معاینات سلامت شغلی خوداری نماید؟</a:t>
            </a:r>
            <a:endParaRPr lang="en-US" sz="4800" b="1" dirty="0">
              <a:solidFill>
                <a:srgbClr val="000000"/>
              </a:solidFill>
              <a:effectLst>
                <a:outerShdw blurRad="38100" dist="38100" dir="2700000" algn="tl">
                  <a:srgbClr val="FFFFFF"/>
                </a:outerShdw>
              </a:effectLst>
            </a:endParaRPr>
          </a:p>
        </p:txBody>
      </p:sp>
      <p:sp>
        <p:nvSpPr>
          <p:cNvPr id="9" name="Down Arrow 8">
            <a:extLst>
              <a:ext uri="{FF2B5EF4-FFF2-40B4-BE49-F238E27FC236}">
                <a16:creationId xmlns:a16="http://schemas.microsoft.com/office/drawing/2014/main" id="{8C2D962B-071B-4C0B-B18B-06844CB9640A}"/>
              </a:ext>
            </a:extLst>
          </p:cNvPr>
          <p:cNvSpPr/>
          <p:nvPr/>
        </p:nvSpPr>
        <p:spPr>
          <a:xfrm>
            <a:off x="3491880" y="2204864"/>
            <a:ext cx="2214578" cy="504056"/>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ound Diagonal Corner Rectangle 9">
            <a:extLst>
              <a:ext uri="{FF2B5EF4-FFF2-40B4-BE49-F238E27FC236}">
                <a16:creationId xmlns:a16="http://schemas.microsoft.com/office/drawing/2014/main" id="{E3B0F904-76EB-4472-AA2B-88600C86282A}"/>
              </a:ext>
            </a:extLst>
          </p:cNvPr>
          <p:cNvSpPr/>
          <p:nvPr/>
        </p:nvSpPr>
        <p:spPr bwMode="auto">
          <a:xfrm>
            <a:off x="179512" y="2852936"/>
            <a:ext cx="8784976" cy="1800200"/>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4800" b="1" dirty="0">
                <a:solidFill>
                  <a:srgbClr val="000000"/>
                </a:solidFill>
                <a:effectLst>
                  <a:outerShdw blurRad="38100" dist="38100" dir="2700000" algn="tl">
                    <a:srgbClr val="FFFFFF"/>
                  </a:outerShdw>
                </a:effectLst>
              </a:rPr>
              <a:t>قبل از اتمام مهلت قانونی انجام معاینات مراتب را به مرکز بهداشت گزارش کند</a:t>
            </a:r>
            <a:endParaRPr lang="en-US" sz="4800" b="1" dirty="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edge">
                                      <p:cBhvr>
                                        <p:cTn id="18" dur="20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edg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8C68E2-B304-40BF-9D1B-1D9811639CC5}"/>
              </a:ext>
            </a:extLst>
          </p:cNvPr>
          <p:cNvSpPr>
            <a:spLocks noGrp="1"/>
          </p:cNvSpPr>
          <p:nvPr>
            <p:ph type="dt" sz="quarter" idx="10"/>
          </p:nvPr>
        </p:nvSpPr>
        <p:spPr/>
        <p:txBody>
          <a:bodyPr/>
          <a:lstStyle/>
          <a:p>
            <a:pPr>
              <a:defRPr/>
            </a:pPr>
            <a:r>
              <a:rPr lang="en-US"/>
              <a:t>تابستان 1402</a:t>
            </a:r>
          </a:p>
        </p:txBody>
      </p:sp>
      <p:sp>
        <p:nvSpPr>
          <p:cNvPr id="5" name="Footer Placeholder 4">
            <a:extLst>
              <a:ext uri="{FF2B5EF4-FFF2-40B4-BE49-F238E27FC236}">
                <a16:creationId xmlns:a16="http://schemas.microsoft.com/office/drawing/2014/main" id="{13CC9375-D2DA-4F9E-9211-47A08190C543}"/>
              </a:ext>
            </a:extLst>
          </p:cNvPr>
          <p:cNvSpPr>
            <a:spLocks noGrp="1"/>
          </p:cNvSpPr>
          <p:nvPr>
            <p:ph type="ftr" sz="quarter" idx="11"/>
          </p:nvPr>
        </p:nvSpPr>
        <p:spPr/>
        <p:txBody>
          <a:bodyPr/>
          <a:lstStyle/>
          <a:p>
            <a:pPr>
              <a:defRPr/>
            </a:pPr>
            <a:r>
              <a:rPr lang="fa-IR"/>
              <a:t>جواد برازنده</a:t>
            </a:r>
            <a:endParaRPr lang="en-US" dirty="0"/>
          </a:p>
        </p:txBody>
      </p:sp>
      <p:sp>
        <p:nvSpPr>
          <p:cNvPr id="6" name="Round Diagonal Corner Rectangle 5">
            <a:extLst>
              <a:ext uri="{FF2B5EF4-FFF2-40B4-BE49-F238E27FC236}">
                <a16:creationId xmlns:a16="http://schemas.microsoft.com/office/drawing/2014/main" id="{3D180CDF-8BEF-4B4D-B175-AF5B2CFD85F7}"/>
              </a:ext>
            </a:extLst>
          </p:cNvPr>
          <p:cNvSpPr/>
          <p:nvPr/>
        </p:nvSpPr>
        <p:spPr bwMode="auto">
          <a:xfrm>
            <a:off x="1187624" y="1860784"/>
            <a:ext cx="6552728" cy="848136"/>
          </a:xfrm>
          <a:prstGeom prst="round2Diag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rtl="1" eaLnBrk="1" hangingPunct="1">
              <a:defRPr/>
            </a:pPr>
            <a:r>
              <a:rPr lang="fa-IR" sz="3000" b="1" dirty="0">
                <a:solidFill>
                  <a:srgbClr val="000000"/>
                </a:solidFill>
                <a:effectLst>
                  <a:outerShdw blurRad="38100" dist="38100" dir="2700000" algn="tl">
                    <a:srgbClr val="000000">
                      <a:alpha val="43137"/>
                    </a:srgbClr>
                  </a:outerShdw>
                </a:effectLst>
                <a:cs typeface="B Titr" pitchFamily="2" charset="-78"/>
              </a:rPr>
              <a:t>انجام معاینات سلامت شغلی</a:t>
            </a:r>
            <a:endParaRPr lang="en-US" sz="3000" b="1" dirty="0">
              <a:solidFill>
                <a:srgbClr val="000000"/>
              </a:solidFill>
              <a:effectLst>
                <a:outerShdw blurRad="38100" dist="38100" dir="2700000" algn="tl">
                  <a:srgbClr val="000000">
                    <a:alpha val="43137"/>
                  </a:srgbClr>
                </a:outerShdw>
              </a:effectLst>
              <a:cs typeface="B Titr" pitchFamily="2" charset="-78"/>
            </a:endParaRPr>
          </a:p>
        </p:txBody>
      </p:sp>
      <p:sp>
        <p:nvSpPr>
          <p:cNvPr id="7" name="Round Diagonal Corner Rectangle 6">
            <a:extLst>
              <a:ext uri="{FF2B5EF4-FFF2-40B4-BE49-F238E27FC236}">
                <a16:creationId xmlns:a16="http://schemas.microsoft.com/office/drawing/2014/main" id="{F23ACAD7-71E8-4BE4-BB1E-A199C42AEAAC}"/>
              </a:ext>
            </a:extLst>
          </p:cNvPr>
          <p:cNvSpPr/>
          <p:nvPr/>
        </p:nvSpPr>
        <p:spPr bwMode="auto">
          <a:xfrm>
            <a:off x="1979712" y="188640"/>
            <a:ext cx="5000660" cy="1071570"/>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4800" b="1" dirty="0">
                <a:solidFill>
                  <a:srgbClr val="000000"/>
                </a:solidFill>
                <a:effectLst>
                  <a:outerShdw blurRad="38100" dist="38100" dir="2700000" algn="tl">
                    <a:srgbClr val="FFFFFF"/>
                  </a:outerShdw>
                </a:effectLst>
              </a:rPr>
              <a:t>وظیفه کارفرما</a:t>
            </a:r>
            <a:endParaRPr lang="en-US" sz="4800" b="1" dirty="0">
              <a:solidFill>
                <a:srgbClr val="000000"/>
              </a:solidFill>
              <a:effectLst>
                <a:outerShdw blurRad="38100" dist="38100" dir="2700000" algn="tl">
                  <a:srgbClr val="FFFFFF"/>
                </a:outerShdw>
              </a:effectLst>
            </a:endParaRPr>
          </a:p>
        </p:txBody>
      </p:sp>
      <p:sp>
        <p:nvSpPr>
          <p:cNvPr id="8" name="Down Arrow 7">
            <a:extLst>
              <a:ext uri="{FF2B5EF4-FFF2-40B4-BE49-F238E27FC236}">
                <a16:creationId xmlns:a16="http://schemas.microsoft.com/office/drawing/2014/main" id="{B7E581D4-475D-46DD-86D6-DA6438E6F910}"/>
              </a:ext>
            </a:extLst>
          </p:cNvPr>
          <p:cNvSpPr/>
          <p:nvPr/>
        </p:nvSpPr>
        <p:spPr>
          <a:xfrm>
            <a:off x="3419872" y="1343618"/>
            <a:ext cx="2214578" cy="357190"/>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Down Arrow 8">
            <a:extLst>
              <a:ext uri="{FF2B5EF4-FFF2-40B4-BE49-F238E27FC236}">
                <a16:creationId xmlns:a16="http://schemas.microsoft.com/office/drawing/2014/main" id="{2B2F3B67-0279-41A7-97EB-36327999A682}"/>
              </a:ext>
            </a:extLst>
          </p:cNvPr>
          <p:cNvSpPr/>
          <p:nvPr/>
        </p:nvSpPr>
        <p:spPr>
          <a:xfrm>
            <a:off x="3563888" y="2852936"/>
            <a:ext cx="2214578" cy="504056"/>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ound Diagonal Corner Rectangle 9">
            <a:extLst>
              <a:ext uri="{FF2B5EF4-FFF2-40B4-BE49-F238E27FC236}">
                <a16:creationId xmlns:a16="http://schemas.microsoft.com/office/drawing/2014/main" id="{098A8D7F-7D90-4492-B2C8-653FD19F85CF}"/>
              </a:ext>
            </a:extLst>
          </p:cNvPr>
          <p:cNvSpPr/>
          <p:nvPr/>
        </p:nvSpPr>
        <p:spPr bwMode="auto">
          <a:xfrm>
            <a:off x="1547664" y="3429000"/>
            <a:ext cx="5904656" cy="1071570"/>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4800" b="1" dirty="0">
                <a:solidFill>
                  <a:srgbClr val="000000"/>
                </a:solidFill>
                <a:effectLst>
                  <a:outerShdw blurRad="38100" dist="38100" dir="2700000" algn="tl">
                    <a:srgbClr val="FFFFFF"/>
                  </a:outerShdw>
                </a:effectLst>
              </a:rPr>
              <a:t>اگر کارفرما رعایت نکرد</a:t>
            </a:r>
            <a:endParaRPr lang="en-US" sz="4800" b="1" dirty="0">
              <a:solidFill>
                <a:srgbClr val="000000"/>
              </a:solidFill>
              <a:effectLst>
                <a:outerShdw blurRad="38100" dist="38100" dir="2700000" algn="tl">
                  <a:srgbClr val="FFFFFF"/>
                </a:outerShdw>
              </a:effectLst>
            </a:endParaRPr>
          </a:p>
        </p:txBody>
      </p:sp>
      <p:sp>
        <p:nvSpPr>
          <p:cNvPr id="11" name="Round Diagonal Corner Rectangle 10">
            <a:extLst>
              <a:ext uri="{FF2B5EF4-FFF2-40B4-BE49-F238E27FC236}">
                <a16:creationId xmlns:a16="http://schemas.microsoft.com/office/drawing/2014/main" id="{52B2C994-67BA-4B6A-8A1D-288EA9EA2BE6}"/>
              </a:ext>
            </a:extLst>
          </p:cNvPr>
          <p:cNvSpPr/>
          <p:nvPr/>
        </p:nvSpPr>
        <p:spPr bwMode="auto">
          <a:xfrm>
            <a:off x="251520" y="5157192"/>
            <a:ext cx="8640960" cy="1008112"/>
          </a:xfrm>
          <a:prstGeom prst="round2DiagRect">
            <a:avLst>
              <a:gd name="adj1" fmla="val 29834"/>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eaLnBrk="1" hangingPunct="1">
              <a:buFont typeface="Wingdings" pitchFamily="2" charset="2"/>
              <a:buNone/>
              <a:defRPr/>
            </a:pPr>
            <a:r>
              <a:rPr lang="fa-IR" sz="3600" b="1" dirty="0">
                <a:solidFill>
                  <a:srgbClr val="000000"/>
                </a:solidFill>
                <a:effectLst>
                  <a:outerShdw blurRad="38100" dist="38100" dir="2700000" algn="tl">
                    <a:srgbClr val="000000">
                      <a:alpha val="43137"/>
                    </a:srgbClr>
                  </a:outerShdw>
                </a:effectLst>
                <a:cs typeface="B Titr" pitchFamily="2" charset="-78"/>
              </a:rPr>
              <a:t>معرفی به مراجع قضایی مطابق ماده 175 قانون کار</a:t>
            </a:r>
            <a:endParaRPr lang="en-US" sz="3600" b="1" dirty="0">
              <a:solidFill>
                <a:srgbClr val="000000"/>
              </a:solidFill>
              <a:effectLst>
                <a:outerShdw blurRad="38100" dist="38100" dir="2700000" algn="tl">
                  <a:srgbClr val="000000">
                    <a:alpha val="43137"/>
                  </a:srgbClr>
                </a:outerShdw>
              </a:effectLst>
              <a:cs typeface="B Titr" pitchFamily="2" charset="-78"/>
            </a:endParaRPr>
          </a:p>
        </p:txBody>
      </p:sp>
      <p:sp>
        <p:nvSpPr>
          <p:cNvPr id="12" name="Down Arrow 11">
            <a:extLst>
              <a:ext uri="{FF2B5EF4-FFF2-40B4-BE49-F238E27FC236}">
                <a16:creationId xmlns:a16="http://schemas.microsoft.com/office/drawing/2014/main" id="{125A090A-3C68-4D53-A724-755B7556425A}"/>
              </a:ext>
            </a:extLst>
          </p:cNvPr>
          <p:cNvSpPr/>
          <p:nvPr/>
        </p:nvSpPr>
        <p:spPr>
          <a:xfrm>
            <a:off x="3563888" y="4509120"/>
            <a:ext cx="2214578" cy="580054"/>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edge">
                                      <p:cBhvr>
                                        <p:cTn id="27" dur="20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edge">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76B694EF-5A9C-48E7-A2AD-150A2A8B69B6}"/>
              </a:ext>
            </a:extLst>
          </p:cNvPr>
          <p:cNvSpPr>
            <a:spLocks noGrp="1" noChangeArrowheads="1"/>
          </p:cNvSpPr>
          <p:nvPr>
            <p:ph type="title"/>
          </p:nvPr>
        </p:nvSpPr>
        <p:spPr>
          <a:xfrm>
            <a:off x="982663" y="273050"/>
            <a:ext cx="7704137" cy="1171575"/>
          </a:xfrm>
        </p:spPr>
        <p:txBody>
          <a:bodyPr/>
          <a:lstStyle/>
          <a:p>
            <a:r>
              <a:rPr lang="fa-IR" altLang="en-US">
                <a:ln>
                  <a:noFill/>
                </a:ln>
              </a:rPr>
              <a:t>معاینات سلامت شغلی</a:t>
            </a:r>
            <a:endParaRPr lang="en-US" altLang="en-US">
              <a:ln>
                <a:noFill/>
              </a:ln>
            </a:endParaRPr>
          </a:p>
        </p:txBody>
      </p:sp>
      <p:sp>
        <p:nvSpPr>
          <p:cNvPr id="154627" name="Content Placeholder 2">
            <a:extLst>
              <a:ext uri="{FF2B5EF4-FFF2-40B4-BE49-F238E27FC236}">
                <a16:creationId xmlns:a16="http://schemas.microsoft.com/office/drawing/2014/main" id="{7AFE2517-0ACD-4247-8C93-9065DF26FE4B}"/>
              </a:ext>
            </a:extLst>
          </p:cNvPr>
          <p:cNvSpPr>
            <a:spLocks noGrp="1" noChangeArrowheads="1"/>
          </p:cNvSpPr>
          <p:nvPr>
            <p:ph idx="1"/>
          </p:nvPr>
        </p:nvSpPr>
        <p:spPr>
          <a:xfrm>
            <a:off x="971550" y="1473200"/>
            <a:ext cx="7704138" cy="5111750"/>
          </a:xfrm>
        </p:spPr>
        <p:txBody>
          <a:bodyPr/>
          <a:lstStyle/>
          <a:p>
            <a:r>
              <a:rPr lang="fa-IR" altLang="en-US"/>
              <a:t>معاینات سلامت شغلی انجام دادی؟</a:t>
            </a:r>
          </a:p>
          <a:p>
            <a:r>
              <a:rPr lang="fa-IR" altLang="en-US"/>
              <a:t>طبق چه قانونی؟              92 قانون کار</a:t>
            </a:r>
          </a:p>
          <a:p>
            <a:r>
              <a:rPr lang="fa-IR" altLang="en-US"/>
              <a:t>بیار ببینم</a:t>
            </a:r>
          </a:p>
          <a:p>
            <a:r>
              <a:rPr lang="fa-IR" altLang="en-US"/>
              <a:t>قبول نداری؟</a:t>
            </a:r>
          </a:p>
          <a:p>
            <a:r>
              <a:rPr lang="fa-IR" altLang="en-US"/>
              <a:t>برای اطمینان از انجام و صحت آن</a:t>
            </a:r>
          </a:p>
          <a:p>
            <a:r>
              <a:rPr lang="fa-IR" altLang="en-US"/>
              <a:t>اگر انجام ندهیم؟             مطابق ماده 175 به دادگاه معرفی می شوید.</a:t>
            </a:r>
          </a:p>
          <a:p>
            <a:r>
              <a:rPr lang="fa-IR" altLang="en-US"/>
              <a:t>پس شما وظیفه ات را انجام بده          سه بار این مکالمه انجام شد.</a:t>
            </a:r>
            <a:endParaRPr lang="en-US" altLang="en-US"/>
          </a:p>
        </p:txBody>
      </p:sp>
      <p:sp>
        <p:nvSpPr>
          <p:cNvPr id="4" name="Slide Number Placeholder 3">
            <a:extLst>
              <a:ext uri="{FF2B5EF4-FFF2-40B4-BE49-F238E27FC236}">
                <a16:creationId xmlns:a16="http://schemas.microsoft.com/office/drawing/2014/main" id="{03907195-59E5-46EB-8989-17E54DCB1627}"/>
              </a:ext>
            </a:extLst>
          </p:cNvPr>
          <p:cNvSpPr>
            <a:spLocks noGrp="1"/>
          </p:cNvSpPr>
          <p:nvPr>
            <p:ph type="sldNum" sz="quarter" idx="12"/>
          </p:nvPr>
        </p:nvSpPr>
        <p:spPr/>
        <p:txBody>
          <a:bodyPr/>
          <a:lstStyle/>
          <a:p>
            <a:pPr>
              <a:defRPr/>
            </a:pPr>
            <a:fld id="{F65AA1D7-FDDE-4A22-B4E4-79ACCF8DD859}" type="slidenum">
              <a:rPr lang="en-US" altLang="fa-IR" smtClean="0"/>
              <a:pPr>
                <a:defRPr/>
              </a:pPr>
              <a:t>82</a:t>
            </a:fld>
            <a:endParaRPr lang="en-US" altLang="fa-I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03644FEE-881A-43E9-8065-47ABD6A89786}"/>
              </a:ext>
            </a:extLst>
          </p:cNvPr>
          <p:cNvSpPr>
            <a:spLocks noGrp="1" noChangeArrowheads="1"/>
          </p:cNvSpPr>
          <p:nvPr>
            <p:ph type="title"/>
          </p:nvPr>
        </p:nvSpPr>
        <p:spPr>
          <a:xfrm>
            <a:off x="977900" y="-130175"/>
            <a:ext cx="7704138" cy="1028700"/>
          </a:xfrm>
        </p:spPr>
        <p:txBody>
          <a:bodyPr/>
          <a:lstStyle/>
          <a:p>
            <a:r>
              <a:rPr lang="fa-IR" altLang="en-US">
                <a:ln>
                  <a:noFill/>
                </a:ln>
              </a:rPr>
              <a:t>معاینات سلامت شغلی</a:t>
            </a:r>
            <a:endParaRPr lang="en-US" altLang="en-US">
              <a:ln>
                <a:noFill/>
              </a:ln>
            </a:endParaRPr>
          </a:p>
        </p:txBody>
      </p:sp>
      <p:sp>
        <p:nvSpPr>
          <p:cNvPr id="155651" name="Content Placeholder 2">
            <a:extLst>
              <a:ext uri="{FF2B5EF4-FFF2-40B4-BE49-F238E27FC236}">
                <a16:creationId xmlns:a16="http://schemas.microsoft.com/office/drawing/2014/main" id="{1CA295E9-3A6B-4338-8BDA-9299D1D761BB}"/>
              </a:ext>
            </a:extLst>
          </p:cNvPr>
          <p:cNvSpPr>
            <a:spLocks noGrp="1" noChangeArrowheads="1"/>
          </p:cNvSpPr>
          <p:nvPr>
            <p:ph idx="1"/>
          </p:nvPr>
        </p:nvSpPr>
        <p:spPr>
          <a:xfrm>
            <a:off x="982663" y="1628775"/>
            <a:ext cx="7704137" cy="4370388"/>
          </a:xfrm>
        </p:spPr>
        <p:txBody>
          <a:bodyPr>
            <a:normAutofit fontScale="77500" lnSpcReduction="20000"/>
          </a:bodyPr>
          <a:lstStyle/>
          <a:p>
            <a:r>
              <a:rPr lang="fa-IR" altLang="en-US"/>
              <a:t>آیا معاینات سلامتی شغلی کارگران را انجام داده اید؟</a:t>
            </a:r>
          </a:p>
          <a:p>
            <a:r>
              <a:rPr lang="fa-IR" altLang="en-US"/>
              <a:t>طبق چه قانونی؟</a:t>
            </a:r>
          </a:p>
          <a:p>
            <a:r>
              <a:rPr lang="fa-IR" altLang="en-US"/>
              <a:t>ماده .....</a:t>
            </a:r>
          </a:p>
          <a:p>
            <a:r>
              <a:rPr lang="fa-IR" altLang="en-US"/>
              <a:t>اگر انجام نداده باشیم؟</a:t>
            </a:r>
          </a:p>
          <a:p>
            <a:r>
              <a:rPr lang="fa-IR" altLang="en-US"/>
              <a:t>معرفی به دادگاه</a:t>
            </a:r>
          </a:p>
          <a:p>
            <a:r>
              <a:rPr lang="fa-IR" altLang="en-US"/>
              <a:t>طبق چه قانونی</a:t>
            </a:r>
          </a:p>
          <a:p>
            <a:r>
              <a:rPr lang="fa-IR" altLang="en-US"/>
              <a:t>ماده....</a:t>
            </a:r>
          </a:p>
          <a:p>
            <a:r>
              <a:rPr lang="fa-IR" altLang="en-US"/>
              <a:t>شما بفرست دادگاه</a:t>
            </a:r>
          </a:p>
          <a:p>
            <a:r>
              <a:rPr lang="fa-IR" altLang="en-US"/>
              <a:t>سال دوم هم...</a:t>
            </a:r>
          </a:p>
          <a:p>
            <a:r>
              <a:rPr lang="fa-IR" altLang="en-US"/>
              <a:t>سال سوم هم...</a:t>
            </a:r>
          </a:p>
          <a:p>
            <a:r>
              <a:rPr lang="fa-IR" altLang="en-US"/>
              <a:t>کارفرما محکوم به 120 روز زندان</a:t>
            </a:r>
            <a:endParaRPr lang="en-US" altLang="en-US"/>
          </a:p>
        </p:txBody>
      </p:sp>
      <p:sp>
        <p:nvSpPr>
          <p:cNvPr id="4" name="Slide Number Placeholder 3">
            <a:extLst>
              <a:ext uri="{FF2B5EF4-FFF2-40B4-BE49-F238E27FC236}">
                <a16:creationId xmlns:a16="http://schemas.microsoft.com/office/drawing/2014/main" id="{4E8C58A3-C8EF-42CE-B932-AC2C3923F326}"/>
              </a:ext>
            </a:extLst>
          </p:cNvPr>
          <p:cNvSpPr>
            <a:spLocks noGrp="1"/>
          </p:cNvSpPr>
          <p:nvPr>
            <p:ph type="sldNum" sz="quarter" idx="12"/>
          </p:nvPr>
        </p:nvSpPr>
        <p:spPr/>
        <p:txBody>
          <a:bodyPr/>
          <a:lstStyle/>
          <a:p>
            <a:pPr>
              <a:defRPr/>
            </a:pPr>
            <a:fld id="{ED89DF04-7D10-4416-BDCE-F9944DEC21F0}" type="slidenum">
              <a:rPr lang="en-US" altLang="fa-IR" smtClean="0"/>
              <a:pPr>
                <a:defRPr/>
              </a:pPr>
              <a:t>83</a:t>
            </a:fld>
            <a:endParaRPr lang="en-US" altLang="fa-I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170C93-961A-4BCE-83E5-B83C44A75444}"/>
              </a:ext>
            </a:extLst>
          </p:cNvPr>
          <p:cNvSpPr>
            <a:spLocks noGrp="1"/>
          </p:cNvSpPr>
          <p:nvPr>
            <p:ph type="dt" sz="quarter" idx="10"/>
          </p:nvPr>
        </p:nvSpPr>
        <p:spPr/>
        <p:txBody>
          <a:bodyPr/>
          <a:lstStyle/>
          <a:p>
            <a:pPr>
              <a:defRPr/>
            </a:pPr>
            <a:r>
              <a:rPr lang="en-US"/>
              <a:t>تابستان 1402</a:t>
            </a:r>
            <a:endParaRPr lang="en-US" dirty="0"/>
          </a:p>
        </p:txBody>
      </p:sp>
      <p:sp>
        <p:nvSpPr>
          <p:cNvPr id="3" name="Footer Placeholder 2">
            <a:extLst>
              <a:ext uri="{FF2B5EF4-FFF2-40B4-BE49-F238E27FC236}">
                <a16:creationId xmlns:a16="http://schemas.microsoft.com/office/drawing/2014/main" id="{F00BE23C-ABD5-458E-8300-CA513D47C7F1}"/>
              </a:ext>
            </a:extLst>
          </p:cNvPr>
          <p:cNvSpPr>
            <a:spLocks noGrp="1"/>
          </p:cNvSpPr>
          <p:nvPr>
            <p:ph type="ftr" sz="quarter" idx="11"/>
          </p:nvPr>
        </p:nvSpPr>
        <p:spPr/>
        <p:txBody>
          <a:bodyPr/>
          <a:lstStyle/>
          <a:p>
            <a:pPr>
              <a:defRPr/>
            </a:pPr>
            <a:r>
              <a:rPr lang="fa-IR"/>
              <a:t>جواد برازنده</a:t>
            </a:r>
            <a:endParaRPr lang="en-US"/>
          </a:p>
        </p:txBody>
      </p:sp>
      <p:sp>
        <p:nvSpPr>
          <p:cNvPr id="4" name="Round Diagonal Corner Rectangle 3">
            <a:extLst>
              <a:ext uri="{FF2B5EF4-FFF2-40B4-BE49-F238E27FC236}">
                <a16:creationId xmlns:a16="http://schemas.microsoft.com/office/drawing/2014/main" id="{97C88151-9B6A-4721-85D3-0E3F9D8041B6}"/>
              </a:ext>
            </a:extLst>
          </p:cNvPr>
          <p:cNvSpPr/>
          <p:nvPr/>
        </p:nvSpPr>
        <p:spPr bwMode="auto">
          <a:xfrm>
            <a:off x="179512" y="908720"/>
            <a:ext cx="8784976" cy="3888432"/>
          </a:xfrm>
          <a:prstGeom prst="round2DiagRect">
            <a:avLst>
              <a:gd name="adj1" fmla="val 3253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5400" b="1" dirty="0">
                <a:solidFill>
                  <a:srgbClr val="000000"/>
                </a:solidFill>
                <a:effectLst>
                  <a:outerShdw blurRad="38100" dist="38100" dir="2700000" algn="tl">
                    <a:srgbClr val="FFFFFF"/>
                  </a:outerShdw>
                </a:effectLst>
                <a:cs typeface="B Titr" pitchFamily="2" charset="-78"/>
              </a:rPr>
              <a:t>چرا نمی توان از دفترچه بیمه برای انجام معاینات سلامت شغلی استفاده کرد؟</a:t>
            </a:r>
            <a:endParaRPr lang="en-US" sz="5400" b="1" dirty="0">
              <a:solidFill>
                <a:srgbClr val="000000"/>
              </a:solidFill>
              <a:effectLst>
                <a:outerShdw blurRad="38100" dist="38100" dir="2700000" algn="tl">
                  <a:srgbClr val="FFFFFF"/>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B182440-FBE9-4F60-B81B-6249D5B826FB}"/>
              </a:ext>
            </a:extLst>
          </p:cNvPr>
          <p:cNvSpPr>
            <a:spLocks noGrp="1"/>
          </p:cNvSpPr>
          <p:nvPr>
            <p:ph type="dt" sz="quarter" idx="10"/>
          </p:nvPr>
        </p:nvSpPr>
        <p:spPr/>
        <p:txBody>
          <a:bodyPr/>
          <a:lstStyle/>
          <a:p>
            <a:pPr>
              <a:defRPr/>
            </a:pPr>
            <a:r>
              <a:rPr lang="en-US"/>
              <a:t>تابستان 1402</a:t>
            </a:r>
          </a:p>
        </p:txBody>
      </p:sp>
      <p:sp>
        <p:nvSpPr>
          <p:cNvPr id="5" name="Footer Placeholder 4">
            <a:extLst>
              <a:ext uri="{FF2B5EF4-FFF2-40B4-BE49-F238E27FC236}">
                <a16:creationId xmlns:a16="http://schemas.microsoft.com/office/drawing/2014/main" id="{9A7D7798-8569-465E-A960-48BD51545178}"/>
              </a:ext>
            </a:extLst>
          </p:cNvPr>
          <p:cNvSpPr>
            <a:spLocks noGrp="1"/>
          </p:cNvSpPr>
          <p:nvPr>
            <p:ph type="ftr" sz="quarter" idx="11"/>
          </p:nvPr>
        </p:nvSpPr>
        <p:spPr/>
        <p:txBody>
          <a:bodyPr/>
          <a:lstStyle/>
          <a:p>
            <a:pPr>
              <a:defRPr/>
            </a:pPr>
            <a:r>
              <a:rPr lang="fa-IR"/>
              <a:t>جواد برازنده</a:t>
            </a:r>
            <a:endParaRPr lang="en-US" dirty="0"/>
          </a:p>
        </p:txBody>
      </p:sp>
      <p:sp>
        <p:nvSpPr>
          <p:cNvPr id="10" name="Round Diagonal Corner Rectangle 9">
            <a:extLst>
              <a:ext uri="{FF2B5EF4-FFF2-40B4-BE49-F238E27FC236}">
                <a16:creationId xmlns:a16="http://schemas.microsoft.com/office/drawing/2014/main" id="{60180F58-5D76-4083-B9CF-1D2F6839218B}"/>
              </a:ext>
            </a:extLst>
          </p:cNvPr>
          <p:cNvSpPr/>
          <p:nvPr/>
        </p:nvSpPr>
        <p:spPr bwMode="auto">
          <a:xfrm>
            <a:off x="179512" y="1124744"/>
            <a:ext cx="8712968" cy="5184576"/>
          </a:xfrm>
          <a:prstGeom prst="round2DiagRect">
            <a:avLst>
              <a:gd name="adj1" fmla="val 18359"/>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r" rtl="1" eaLnBrk="1" hangingPunct="1">
              <a:defRPr/>
            </a:pPr>
            <a:r>
              <a:rPr lang="ar-SA" sz="3600" dirty="0">
                <a:solidFill>
                  <a:srgbClr val="000000"/>
                </a:solidFill>
                <a:cs typeface="B Titr" pitchFamily="2" charset="-78"/>
              </a:rPr>
              <a:t>تأمین‌ اجتماعی‌ موضوع‌ این‌ قانون‌ شامل‌ موارد زیر می‌باشد: </a:t>
            </a:r>
            <a:endParaRPr lang="en-US" sz="3600" dirty="0">
              <a:solidFill>
                <a:srgbClr val="000000"/>
              </a:solidFill>
              <a:cs typeface="B Titr" pitchFamily="2" charset="-78"/>
            </a:endParaRPr>
          </a:p>
          <a:p>
            <a:pPr algn="r" rtl="1" eaLnBrk="1" hangingPunct="1">
              <a:defRPr/>
            </a:pPr>
            <a:r>
              <a:rPr lang="ar-SA" sz="3600" dirty="0">
                <a:solidFill>
                  <a:srgbClr val="000000"/>
                </a:solidFill>
                <a:cs typeface="B Titr" pitchFamily="2" charset="-78"/>
              </a:rPr>
              <a:t> </a:t>
            </a:r>
            <a:r>
              <a:rPr lang="fa-IR" sz="3600" dirty="0">
                <a:solidFill>
                  <a:srgbClr val="000000"/>
                </a:solidFill>
                <a:cs typeface="B Titr" pitchFamily="2" charset="-78"/>
              </a:rPr>
              <a:t>1- </a:t>
            </a:r>
            <a:r>
              <a:rPr lang="ar-SA" sz="3600" dirty="0">
                <a:solidFill>
                  <a:srgbClr val="000000"/>
                </a:solidFill>
                <a:cs typeface="B Titr" pitchFamily="2" charset="-78"/>
              </a:rPr>
              <a:t>حوادث‌ و بیماری‌ها </a:t>
            </a:r>
            <a:endParaRPr lang="en-US" sz="3600" dirty="0">
              <a:solidFill>
                <a:srgbClr val="000000"/>
              </a:solidFill>
              <a:cs typeface="B Titr" pitchFamily="2" charset="-78"/>
            </a:endParaRPr>
          </a:p>
          <a:p>
            <a:pPr algn="r" rtl="1" eaLnBrk="1" hangingPunct="1">
              <a:defRPr/>
            </a:pPr>
            <a:r>
              <a:rPr lang="fa-IR" sz="3600" dirty="0">
                <a:solidFill>
                  <a:srgbClr val="000000"/>
                </a:solidFill>
                <a:cs typeface="B Titr" pitchFamily="2" charset="-78"/>
              </a:rPr>
              <a:t>2- </a:t>
            </a:r>
            <a:r>
              <a:rPr lang="ar-SA" sz="3600" dirty="0">
                <a:solidFill>
                  <a:srgbClr val="000000"/>
                </a:solidFill>
                <a:cs typeface="B Titr" pitchFamily="2" charset="-78"/>
              </a:rPr>
              <a:t>بارداری‌ </a:t>
            </a:r>
            <a:endParaRPr lang="en-US" sz="3600" dirty="0">
              <a:solidFill>
                <a:srgbClr val="000000"/>
              </a:solidFill>
              <a:cs typeface="B Titr" pitchFamily="2" charset="-78"/>
            </a:endParaRPr>
          </a:p>
          <a:p>
            <a:pPr algn="r" rtl="1" eaLnBrk="1" hangingPunct="1">
              <a:defRPr/>
            </a:pPr>
            <a:r>
              <a:rPr lang="fa-IR" sz="3600" dirty="0">
                <a:solidFill>
                  <a:srgbClr val="000000"/>
                </a:solidFill>
                <a:cs typeface="B Titr" pitchFamily="2" charset="-78"/>
              </a:rPr>
              <a:t>3- </a:t>
            </a:r>
            <a:r>
              <a:rPr lang="ar-SA" sz="3600" dirty="0">
                <a:solidFill>
                  <a:srgbClr val="000000"/>
                </a:solidFill>
                <a:cs typeface="B Titr" pitchFamily="2" charset="-78"/>
              </a:rPr>
              <a:t>غرامت‌ دستمزد </a:t>
            </a:r>
            <a:endParaRPr lang="en-US" sz="3600" dirty="0">
              <a:solidFill>
                <a:srgbClr val="000000"/>
              </a:solidFill>
              <a:cs typeface="B Titr" pitchFamily="2" charset="-78"/>
            </a:endParaRPr>
          </a:p>
          <a:p>
            <a:pPr algn="r" rtl="1" eaLnBrk="1" hangingPunct="1">
              <a:defRPr/>
            </a:pPr>
            <a:r>
              <a:rPr lang="fa-IR" sz="3600" dirty="0">
                <a:solidFill>
                  <a:srgbClr val="000000"/>
                </a:solidFill>
                <a:cs typeface="B Titr" pitchFamily="2" charset="-78"/>
              </a:rPr>
              <a:t>4- </a:t>
            </a:r>
            <a:r>
              <a:rPr lang="ar-SA" sz="3600" dirty="0">
                <a:solidFill>
                  <a:srgbClr val="000000"/>
                </a:solidFill>
                <a:cs typeface="B Titr" pitchFamily="2" charset="-78"/>
              </a:rPr>
              <a:t>از كارافتادگی‌ </a:t>
            </a:r>
            <a:endParaRPr lang="en-US" sz="3600" dirty="0">
              <a:solidFill>
                <a:srgbClr val="000000"/>
              </a:solidFill>
              <a:cs typeface="B Titr" pitchFamily="2" charset="-78"/>
            </a:endParaRPr>
          </a:p>
          <a:p>
            <a:pPr algn="r" rtl="1" eaLnBrk="1" hangingPunct="1">
              <a:defRPr/>
            </a:pPr>
            <a:r>
              <a:rPr lang="fa-IR" sz="3600" dirty="0">
                <a:solidFill>
                  <a:srgbClr val="000000"/>
                </a:solidFill>
                <a:cs typeface="B Titr" pitchFamily="2" charset="-78"/>
              </a:rPr>
              <a:t>5- </a:t>
            </a:r>
            <a:r>
              <a:rPr lang="ar-SA" sz="3600" dirty="0">
                <a:solidFill>
                  <a:srgbClr val="000000"/>
                </a:solidFill>
                <a:cs typeface="B Titr" pitchFamily="2" charset="-78"/>
              </a:rPr>
              <a:t>بازنشستگی‌ </a:t>
            </a:r>
            <a:endParaRPr lang="en-US" sz="3600" dirty="0">
              <a:solidFill>
                <a:srgbClr val="000000"/>
              </a:solidFill>
              <a:cs typeface="B Titr" pitchFamily="2" charset="-78"/>
            </a:endParaRPr>
          </a:p>
          <a:p>
            <a:pPr algn="r" rtl="1" eaLnBrk="1" hangingPunct="1">
              <a:defRPr/>
            </a:pPr>
            <a:r>
              <a:rPr lang="fa-IR" sz="3600" dirty="0">
                <a:solidFill>
                  <a:srgbClr val="000000"/>
                </a:solidFill>
                <a:cs typeface="B Titr" pitchFamily="2" charset="-78"/>
              </a:rPr>
              <a:t>6- </a:t>
            </a:r>
            <a:r>
              <a:rPr lang="ar-SA" sz="3600" dirty="0">
                <a:solidFill>
                  <a:srgbClr val="000000"/>
                </a:solidFill>
                <a:cs typeface="B Titr" pitchFamily="2" charset="-78"/>
              </a:rPr>
              <a:t>مرگ‌ </a:t>
            </a:r>
            <a:endParaRPr lang="en-US" sz="3600" dirty="0">
              <a:solidFill>
                <a:srgbClr val="000000"/>
              </a:solidFill>
              <a:cs typeface="B Titr" pitchFamily="2" charset="-78"/>
            </a:endParaRPr>
          </a:p>
          <a:p>
            <a:pPr algn="r" rtl="1" eaLnBrk="1" hangingPunct="1">
              <a:defRPr/>
            </a:pPr>
            <a:r>
              <a:rPr lang="ar-SA" sz="3600" dirty="0">
                <a:solidFill>
                  <a:srgbClr val="000000"/>
                </a:solidFill>
                <a:cs typeface="B Titr" pitchFamily="2" charset="-78"/>
              </a:rPr>
              <a:t> </a:t>
            </a:r>
            <a:endParaRPr lang="en-US" sz="3600" dirty="0">
              <a:solidFill>
                <a:srgbClr val="000000"/>
              </a:solidFill>
              <a:cs typeface="B Titr" pitchFamily="2" charset="-78"/>
            </a:endParaRPr>
          </a:p>
        </p:txBody>
      </p:sp>
      <p:sp>
        <p:nvSpPr>
          <p:cNvPr id="8" name="Round Diagonal Corner Rectangle 7">
            <a:extLst>
              <a:ext uri="{FF2B5EF4-FFF2-40B4-BE49-F238E27FC236}">
                <a16:creationId xmlns:a16="http://schemas.microsoft.com/office/drawing/2014/main" id="{DB3F31E9-1B11-4316-9291-82B300F41592}"/>
              </a:ext>
            </a:extLst>
          </p:cNvPr>
          <p:cNvSpPr/>
          <p:nvPr/>
        </p:nvSpPr>
        <p:spPr bwMode="auto">
          <a:xfrm>
            <a:off x="4499992" y="188640"/>
            <a:ext cx="4424596" cy="86409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4000" b="1" dirty="0">
                <a:solidFill>
                  <a:srgbClr val="5AF529"/>
                </a:solidFill>
                <a:cs typeface="B Titr" pitchFamily="2" charset="-78"/>
              </a:rPr>
              <a:t>ماده 3 تامین اجتماعی</a:t>
            </a:r>
            <a:endParaRPr lang="en-US" sz="4000" b="1" dirty="0">
              <a:solidFill>
                <a:srgbClr val="000000"/>
              </a:solidFill>
              <a:effectLst>
                <a:outerShdw blurRad="38100" dist="38100" dir="2700000" algn="tl">
                  <a:srgbClr val="FFFFFF"/>
                </a:outerShdw>
              </a:effectLst>
              <a:cs typeface="B Titr" pitchFamily="2" charset="-78"/>
            </a:endParaRPr>
          </a:p>
        </p:txBody>
      </p:sp>
      <p:sp>
        <p:nvSpPr>
          <p:cNvPr id="11" name="Round Diagonal Corner Rectangle 10">
            <a:extLst>
              <a:ext uri="{FF2B5EF4-FFF2-40B4-BE49-F238E27FC236}">
                <a16:creationId xmlns:a16="http://schemas.microsoft.com/office/drawing/2014/main" id="{13515605-D325-4202-94AD-AE01E39884D0}"/>
              </a:ext>
            </a:extLst>
          </p:cNvPr>
          <p:cNvSpPr/>
          <p:nvPr/>
        </p:nvSpPr>
        <p:spPr bwMode="auto">
          <a:xfrm>
            <a:off x="251520" y="2420888"/>
            <a:ext cx="4424596" cy="1512168"/>
          </a:xfrm>
          <a:prstGeom prst="round2DiagRect">
            <a:avLst>
              <a:gd name="adj1" fmla="val 50000"/>
              <a:gd name="adj2" fmla="val 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rtl="1" eaLnBrk="1" hangingPunct="1">
              <a:defRPr/>
            </a:pPr>
            <a:r>
              <a:rPr lang="fa-IR" sz="4000" b="1" dirty="0">
                <a:solidFill>
                  <a:srgbClr val="5AF529"/>
                </a:solidFill>
                <a:cs typeface="B Titr" pitchFamily="2" charset="-78"/>
              </a:rPr>
              <a:t>بهداشت از موضوعات نمی باشد.</a:t>
            </a:r>
            <a:endParaRPr lang="en-US" sz="4000" b="1" dirty="0">
              <a:solidFill>
                <a:srgbClr val="000000"/>
              </a:solidFill>
              <a:effectLst>
                <a:outerShdw blurRad="38100" dist="38100" dir="2700000" algn="tl">
                  <a:srgbClr val="FFFFFF"/>
                </a:outerShdw>
              </a:effectLst>
              <a:cs typeface="B Titr" pitchFamily="2" charset="-78"/>
            </a:endParaRPr>
          </a:p>
        </p:txBody>
      </p:sp>
      <p:sp>
        <p:nvSpPr>
          <p:cNvPr id="12" name="Round Diagonal Corner Rectangle 11">
            <a:extLst>
              <a:ext uri="{FF2B5EF4-FFF2-40B4-BE49-F238E27FC236}">
                <a16:creationId xmlns:a16="http://schemas.microsoft.com/office/drawing/2014/main" id="{6B4B62C5-E464-46A6-8E06-EA13B9CC5523}"/>
              </a:ext>
            </a:extLst>
          </p:cNvPr>
          <p:cNvSpPr/>
          <p:nvPr/>
        </p:nvSpPr>
        <p:spPr bwMode="auto">
          <a:xfrm>
            <a:off x="251520" y="4301480"/>
            <a:ext cx="4636640" cy="1575792"/>
          </a:xfrm>
          <a:prstGeom prst="round2DiagRect">
            <a:avLst>
              <a:gd name="adj1" fmla="val 50000"/>
              <a:gd name="adj2" fmla="val 0"/>
            </a:avLst>
          </a:prstGeom>
          <a:ln>
            <a:headEnd type="none" w="med" len="med"/>
            <a:tailEnd type="none" w="med" len="med"/>
          </a:ln>
        </p:spPr>
        <p:style>
          <a:lnRef idx="0">
            <a:schemeClr val="accent2"/>
          </a:lnRef>
          <a:fillRef idx="1003">
            <a:schemeClr val="dk2"/>
          </a:fillRef>
          <a:effectRef idx="3">
            <a:schemeClr val="accent2"/>
          </a:effectRef>
          <a:fontRef idx="minor">
            <a:schemeClr val="lt1"/>
          </a:fontRef>
        </p:style>
        <p:txBody>
          <a:bodyPr/>
          <a:lstStyle/>
          <a:p>
            <a:pPr algn="ctr" rtl="1" eaLnBrk="1" hangingPunct="1">
              <a:defRPr/>
            </a:pPr>
            <a:r>
              <a:rPr lang="fa-IR" sz="4000" b="1" dirty="0">
                <a:solidFill>
                  <a:srgbClr val="5AF529"/>
                </a:solidFill>
                <a:cs typeface="B Titr" pitchFamily="2" charset="-78"/>
              </a:rPr>
              <a:t>معاینات بهداشت محسوب می شود</a:t>
            </a:r>
            <a:endParaRPr lang="en-US" sz="4000" b="1" dirty="0">
              <a:solidFill>
                <a:srgbClr val="000000"/>
              </a:solidFill>
              <a:effectLst>
                <a:outerShdw blurRad="38100" dist="38100" dir="2700000" algn="tl">
                  <a:srgbClr val="FFFFFF"/>
                </a:outerShdw>
              </a:effectLst>
              <a:cs typeface="B Titr" pitchFamily="2" charset="-78"/>
            </a:endParaRPr>
          </a:p>
        </p:txBody>
      </p:sp>
      <p:sp>
        <p:nvSpPr>
          <p:cNvPr id="9" name="Right Arrow 6">
            <a:hlinkClick r:id="rId2" action="ppaction://hlinksldjump"/>
            <a:extLst>
              <a:ext uri="{FF2B5EF4-FFF2-40B4-BE49-F238E27FC236}">
                <a16:creationId xmlns:a16="http://schemas.microsoft.com/office/drawing/2014/main" id="{293FEE1D-AAA5-4B66-A227-767535998A4D}"/>
              </a:ext>
            </a:extLst>
          </p:cNvPr>
          <p:cNvSpPr/>
          <p:nvPr/>
        </p:nvSpPr>
        <p:spPr>
          <a:xfrm>
            <a:off x="4888160" y="5733256"/>
            <a:ext cx="979984" cy="62309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AC8700-2368-4158-B7C0-5EDA84E700EA}"/>
              </a:ext>
            </a:extLst>
          </p:cNvPr>
          <p:cNvSpPr>
            <a:spLocks noGrp="1"/>
          </p:cNvSpPr>
          <p:nvPr>
            <p:ph type="dt" sz="quarter" idx="10"/>
          </p:nvPr>
        </p:nvSpPr>
        <p:spPr/>
        <p:txBody>
          <a:bodyPr/>
          <a:lstStyle/>
          <a:p>
            <a:pPr>
              <a:defRPr/>
            </a:pPr>
            <a:r>
              <a:rPr lang="en-US"/>
              <a:t>تابستان 1402</a:t>
            </a:r>
          </a:p>
        </p:txBody>
      </p:sp>
      <p:sp>
        <p:nvSpPr>
          <p:cNvPr id="3" name="Footer Placeholder 2">
            <a:extLst>
              <a:ext uri="{FF2B5EF4-FFF2-40B4-BE49-F238E27FC236}">
                <a16:creationId xmlns:a16="http://schemas.microsoft.com/office/drawing/2014/main" id="{340AA724-1327-4E35-B75B-17C8E6FF94B0}"/>
              </a:ext>
            </a:extLst>
          </p:cNvPr>
          <p:cNvSpPr>
            <a:spLocks noGrp="1"/>
          </p:cNvSpPr>
          <p:nvPr>
            <p:ph type="ftr" sz="quarter" idx="11"/>
          </p:nvPr>
        </p:nvSpPr>
        <p:spPr/>
        <p:txBody>
          <a:bodyPr/>
          <a:lstStyle/>
          <a:p>
            <a:pPr>
              <a:defRPr/>
            </a:pPr>
            <a:r>
              <a:rPr lang="fa-IR"/>
              <a:t>جواد برازنده</a:t>
            </a:r>
            <a:endParaRPr lang="en-US"/>
          </a:p>
        </p:txBody>
      </p:sp>
      <p:sp>
        <p:nvSpPr>
          <p:cNvPr id="4" name="Round Diagonal Corner Rectangle 3">
            <a:extLst>
              <a:ext uri="{FF2B5EF4-FFF2-40B4-BE49-F238E27FC236}">
                <a16:creationId xmlns:a16="http://schemas.microsoft.com/office/drawing/2014/main" id="{7263342B-BED3-4ACC-81BA-48906EFBEF2B}"/>
              </a:ext>
            </a:extLst>
          </p:cNvPr>
          <p:cNvSpPr/>
          <p:nvPr/>
        </p:nvSpPr>
        <p:spPr bwMode="auto">
          <a:xfrm>
            <a:off x="359024" y="2276872"/>
            <a:ext cx="8784976" cy="2736304"/>
          </a:xfrm>
          <a:prstGeom prst="round2DiagRect">
            <a:avLst>
              <a:gd name="adj1" fmla="val 3253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5400" b="1" dirty="0">
                <a:solidFill>
                  <a:srgbClr val="000000"/>
                </a:solidFill>
                <a:effectLst>
                  <a:outerShdw blurRad="38100" dist="38100" dir="2700000" algn="tl">
                    <a:srgbClr val="FFFFFF"/>
                  </a:outerShdw>
                </a:effectLst>
                <a:cs typeface="B Titr" pitchFamily="2" charset="-78"/>
              </a:rPr>
              <a:t>آیا انجام معاینات سلامت شغلی برای کلیه شاغلین الزامی است؟</a:t>
            </a:r>
            <a:endParaRPr lang="en-US" sz="5400" b="1" dirty="0">
              <a:solidFill>
                <a:srgbClr val="000000"/>
              </a:solidFill>
              <a:effectLst>
                <a:outerShdw blurRad="38100" dist="38100" dir="2700000" algn="tl">
                  <a:srgbClr val="FFFFFF"/>
                </a:outerShdw>
              </a:effectLst>
              <a:cs typeface="B Titr" pitchFamily="2" charset="-78"/>
            </a:endParaRPr>
          </a:p>
        </p:txBody>
      </p:sp>
      <p:sp>
        <p:nvSpPr>
          <p:cNvPr id="5" name="Round Diagonal Corner Rectangle 4">
            <a:extLst>
              <a:ext uri="{FF2B5EF4-FFF2-40B4-BE49-F238E27FC236}">
                <a16:creationId xmlns:a16="http://schemas.microsoft.com/office/drawing/2014/main" id="{98583FDB-30B0-43F9-B3E9-F60D86BE77DD}"/>
              </a:ext>
            </a:extLst>
          </p:cNvPr>
          <p:cNvSpPr/>
          <p:nvPr/>
        </p:nvSpPr>
        <p:spPr bwMode="auto">
          <a:xfrm>
            <a:off x="5868144" y="188640"/>
            <a:ext cx="3056444" cy="136815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5400" b="1" dirty="0">
                <a:solidFill>
                  <a:srgbClr val="5AF529"/>
                </a:solidFill>
                <a:cs typeface="B Titr" pitchFamily="2" charset="-78"/>
              </a:rPr>
              <a:t>سئوال</a:t>
            </a:r>
            <a:endParaRPr lang="en-US" sz="5400" b="1" dirty="0">
              <a:solidFill>
                <a:srgbClr val="000000"/>
              </a:solidFill>
              <a:effectLst>
                <a:outerShdw blurRad="38100" dist="38100" dir="2700000" algn="tl">
                  <a:srgbClr val="FFFFFF"/>
                </a:outerShdw>
              </a:effectLst>
              <a:cs typeface="B Titr" pitchFamily="2" charset="-78"/>
            </a:endParaRPr>
          </a:p>
        </p:txBody>
      </p:sp>
      <p:sp>
        <p:nvSpPr>
          <p:cNvPr id="6" name="Round Diagonal Corner Rectangle 4">
            <a:extLst>
              <a:ext uri="{FF2B5EF4-FFF2-40B4-BE49-F238E27FC236}">
                <a16:creationId xmlns:a16="http://schemas.microsoft.com/office/drawing/2014/main" id="{62FEB391-6B25-4EF2-B671-9FD33A75E79F}"/>
              </a:ext>
            </a:extLst>
          </p:cNvPr>
          <p:cNvSpPr/>
          <p:nvPr/>
        </p:nvSpPr>
        <p:spPr bwMode="auto">
          <a:xfrm>
            <a:off x="3223290" y="5013176"/>
            <a:ext cx="3056444" cy="136815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5400" b="1" dirty="0">
                <a:solidFill>
                  <a:srgbClr val="5AF529"/>
                </a:solidFill>
                <a:cs typeface="B Titr" pitchFamily="2" charset="-78"/>
              </a:rPr>
              <a:t>خیر</a:t>
            </a:r>
            <a:endParaRPr lang="en-US" sz="5400" b="1" dirty="0">
              <a:solidFill>
                <a:srgbClr val="000000"/>
              </a:solidFill>
              <a:effectLst>
                <a:outerShdw blurRad="38100" dist="38100" dir="2700000" algn="tl">
                  <a:srgbClr val="FFFFFF"/>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49875A-9D7C-41A6-945C-8F2CEDDD802C}"/>
              </a:ext>
            </a:extLst>
          </p:cNvPr>
          <p:cNvSpPr>
            <a:spLocks noGrp="1"/>
          </p:cNvSpPr>
          <p:nvPr>
            <p:ph type="dt" sz="quarter" idx="10"/>
          </p:nvPr>
        </p:nvSpPr>
        <p:spPr/>
        <p:txBody>
          <a:bodyPr/>
          <a:lstStyle/>
          <a:p>
            <a:pPr>
              <a:defRPr/>
            </a:pPr>
            <a:r>
              <a:rPr lang="en-US"/>
              <a:t>تابستان 1402</a:t>
            </a:r>
          </a:p>
        </p:txBody>
      </p:sp>
      <p:sp>
        <p:nvSpPr>
          <p:cNvPr id="3" name="Footer Placeholder 2">
            <a:extLst>
              <a:ext uri="{FF2B5EF4-FFF2-40B4-BE49-F238E27FC236}">
                <a16:creationId xmlns:a16="http://schemas.microsoft.com/office/drawing/2014/main" id="{6FF0D290-624C-4278-8154-8468C3A9D763}"/>
              </a:ext>
            </a:extLst>
          </p:cNvPr>
          <p:cNvSpPr>
            <a:spLocks noGrp="1"/>
          </p:cNvSpPr>
          <p:nvPr>
            <p:ph type="ftr" sz="quarter" idx="11"/>
          </p:nvPr>
        </p:nvSpPr>
        <p:spPr/>
        <p:txBody>
          <a:bodyPr/>
          <a:lstStyle/>
          <a:p>
            <a:pPr>
              <a:defRPr/>
            </a:pPr>
            <a:r>
              <a:rPr lang="fa-IR"/>
              <a:t>جواد برازنده</a:t>
            </a:r>
            <a:endParaRPr lang="en-US"/>
          </a:p>
        </p:txBody>
      </p:sp>
      <p:sp>
        <p:nvSpPr>
          <p:cNvPr id="5" name="Round Diagonal Corner Rectangle 4">
            <a:extLst>
              <a:ext uri="{FF2B5EF4-FFF2-40B4-BE49-F238E27FC236}">
                <a16:creationId xmlns:a16="http://schemas.microsoft.com/office/drawing/2014/main" id="{8B16F247-DBDE-4183-97A4-2EBB1C6041EA}"/>
              </a:ext>
            </a:extLst>
          </p:cNvPr>
          <p:cNvSpPr/>
          <p:nvPr/>
        </p:nvSpPr>
        <p:spPr bwMode="auto">
          <a:xfrm>
            <a:off x="5868144" y="188640"/>
            <a:ext cx="3056444" cy="86409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5400" b="1" dirty="0">
                <a:solidFill>
                  <a:srgbClr val="5AF529"/>
                </a:solidFill>
                <a:cs typeface="B Titr" pitchFamily="2" charset="-78"/>
              </a:rPr>
              <a:t>ماده 92</a:t>
            </a:r>
            <a:endParaRPr lang="en-US" sz="5400" b="1" dirty="0">
              <a:solidFill>
                <a:srgbClr val="000000"/>
              </a:solidFill>
              <a:effectLst>
                <a:outerShdw blurRad="38100" dist="38100" dir="2700000" algn="tl">
                  <a:srgbClr val="FFFFFF"/>
                </a:outerShdw>
              </a:effectLst>
              <a:cs typeface="B Titr" pitchFamily="2" charset="-78"/>
            </a:endParaRPr>
          </a:p>
        </p:txBody>
      </p:sp>
      <p:sp>
        <p:nvSpPr>
          <p:cNvPr id="6" name="Round Diagonal Corner Rectangle 5">
            <a:extLst>
              <a:ext uri="{FF2B5EF4-FFF2-40B4-BE49-F238E27FC236}">
                <a16:creationId xmlns:a16="http://schemas.microsoft.com/office/drawing/2014/main" id="{3DE9AA86-CA52-4469-9183-3F9AD2339B5E}"/>
              </a:ext>
            </a:extLst>
          </p:cNvPr>
          <p:cNvSpPr/>
          <p:nvPr/>
        </p:nvSpPr>
        <p:spPr bwMode="auto">
          <a:xfrm>
            <a:off x="164175" y="1700808"/>
            <a:ext cx="8820472" cy="496855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rtl="1" eaLnBrk="1" hangingPunct="1">
              <a:defRPr/>
            </a:pPr>
            <a:r>
              <a:rPr lang="fa-IR" sz="2800" dirty="0">
                <a:solidFill>
                  <a:srgbClr val="000000"/>
                </a:solidFill>
                <a:cs typeface="B Titr" pitchFamily="2" charset="-78"/>
              </a:rPr>
              <a:t>کلیه واحد های موضوع ماده 85 این قانون که شاغلین در آنها به  اقتضـــای نوع کار </a:t>
            </a:r>
            <a:r>
              <a:rPr lang="fa-IR" sz="4000" dirty="0">
                <a:solidFill>
                  <a:srgbClr val="FF0066"/>
                </a:solidFill>
                <a:cs typeface="B Titr" pitchFamily="2" charset="-78"/>
              </a:rPr>
              <a:t>در معرض بروز بیمـــ</a:t>
            </a:r>
            <a:r>
              <a:rPr lang="fa-IR" sz="4000" dirty="0" err="1">
                <a:solidFill>
                  <a:srgbClr val="FF0066"/>
                </a:solidFill>
                <a:cs typeface="B Titr" pitchFamily="2" charset="-78"/>
              </a:rPr>
              <a:t>اری‌های</a:t>
            </a:r>
            <a:r>
              <a:rPr lang="fa-IR" sz="4000" dirty="0">
                <a:solidFill>
                  <a:srgbClr val="FF0066"/>
                </a:solidFill>
                <a:cs typeface="B Titr" pitchFamily="2" charset="-78"/>
              </a:rPr>
              <a:t> ناشی از کــار </a:t>
            </a:r>
            <a:r>
              <a:rPr lang="fa-IR" sz="2800" dirty="0">
                <a:solidFill>
                  <a:srgbClr val="000000"/>
                </a:solidFill>
                <a:cs typeface="B Titr" pitchFamily="2" charset="-78"/>
              </a:rPr>
              <a:t>قراردارند باید برای همه افرا د مذکور  پرونده پزشکی تشکیل دهند وحداقل سالی یکبار توسط مراکز بهداشتی درمانی ازآنها معاینه وآزمایشهای لازم رابه عمل آورند .ونتیجه را در پرونده کارگاه ضبط نمایند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1C5AB-EEA2-4A97-A82E-DB8F54E1A70F}"/>
              </a:ext>
            </a:extLst>
          </p:cNvPr>
          <p:cNvSpPr>
            <a:spLocks noGrp="1"/>
          </p:cNvSpPr>
          <p:nvPr>
            <p:ph type="dt" sz="quarter" idx="10"/>
          </p:nvPr>
        </p:nvSpPr>
        <p:spPr/>
        <p:txBody>
          <a:bodyPr/>
          <a:lstStyle/>
          <a:p>
            <a:pPr>
              <a:defRPr/>
            </a:pPr>
            <a:r>
              <a:rPr lang="en-US"/>
              <a:t>تابستان 1402</a:t>
            </a:r>
          </a:p>
        </p:txBody>
      </p:sp>
      <p:sp>
        <p:nvSpPr>
          <p:cNvPr id="3" name="Footer Placeholder 2">
            <a:extLst>
              <a:ext uri="{FF2B5EF4-FFF2-40B4-BE49-F238E27FC236}">
                <a16:creationId xmlns:a16="http://schemas.microsoft.com/office/drawing/2014/main" id="{41E077B4-6669-4395-A2C7-FDD0C81D1862}"/>
              </a:ext>
            </a:extLst>
          </p:cNvPr>
          <p:cNvSpPr>
            <a:spLocks noGrp="1"/>
          </p:cNvSpPr>
          <p:nvPr>
            <p:ph type="ftr" sz="quarter" idx="11"/>
          </p:nvPr>
        </p:nvSpPr>
        <p:spPr/>
        <p:txBody>
          <a:bodyPr/>
          <a:lstStyle/>
          <a:p>
            <a:pPr>
              <a:defRPr/>
            </a:pPr>
            <a:r>
              <a:rPr lang="fa-IR"/>
              <a:t>جواد برازنده</a:t>
            </a:r>
            <a:endParaRPr lang="en-US"/>
          </a:p>
        </p:txBody>
      </p:sp>
      <p:sp>
        <p:nvSpPr>
          <p:cNvPr id="156676" name="Rectangle 3">
            <a:extLst>
              <a:ext uri="{FF2B5EF4-FFF2-40B4-BE49-F238E27FC236}">
                <a16:creationId xmlns:a16="http://schemas.microsoft.com/office/drawing/2014/main" id="{B4D303F0-29C1-40E9-A133-14A4971FCBB5}"/>
              </a:ext>
            </a:extLst>
          </p:cNvPr>
          <p:cNvSpPr>
            <a:spLocks noChangeArrowheads="1"/>
          </p:cNvSpPr>
          <p:nvPr/>
        </p:nvSpPr>
        <p:spPr bwMode="auto">
          <a:xfrm>
            <a:off x="2268538" y="6207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endParaRPr lang="fa-IR" altLang="fa-IR" sz="1800"/>
          </a:p>
        </p:txBody>
      </p:sp>
      <p:sp>
        <p:nvSpPr>
          <p:cNvPr id="5" name="Round Diagonal Corner Rectangle 4">
            <a:extLst>
              <a:ext uri="{FF2B5EF4-FFF2-40B4-BE49-F238E27FC236}">
                <a16:creationId xmlns:a16="http://schemas.microsoft.com/office/drawing/2014/main" id="{ABD3578B-3006-4909-8412-C770AA13F962}"/>
              </a:ext>
            </a:extLst>
          </p:cNvPr>
          <p:cNvSpPr/>
          <p:nvPr/>
        </p:nvSpPr>
        <p:spPr bwMode="auto">
          <a:xfrm>
            <a:off x="251520" y="1844824"/>
            <a:ext cx="8532440" cy="2376264"/>
          </a:xfrm>
          <a:prstGeom prst="round2DiagRect">
            <a:avLst>
              <a:gd name="adj1" fmla="val 29898"/>
              <a:gd name="adj2" fmla="val 2826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r" eaLnBrk="1" hangingPunct="1">
              <a:defRPr/>
            </a:pPr>
            <a:r>
              <a:rPr lang="fa-IR" sz="4000" dirty="0">
                <a:solidFill>
                  <a:srgbClr val="000000"/>
                </a:solidFill>
                <a:cs typeface="B Titr" pitchFamily="2" charset="-78"/>
              </a:rPr>
              <a:t>آیا انجام معاینات سلامت شغلی با بافنده قالی (کارگاه خانگی) در شهر یا روستا الزامی است ؟</a:t>
            </a:r>
            <a:endParaRPr lang="en-US" sz="4000" dirty="0">
              <a:solidFill>
                <a:srgbClr val="000000"/>
              </a:solidFill>
              <a:cs typeface="B Titr" pitchFamily="2" charset="-78"/>
            </a:endParaRPr>
          </a:p>
        </p:txBody>
      </p:sp>
      <p:sp>
        <p:nvSpPr>
          <p:cNvPr id="6" name="Round Diagonal Corner Rectangle 5">
            <a:extLst>
              <a:ext uri="{FF2B5EF4-FFF2-40B4-BE49-F238E27FC236}">
                <a16:creationId xmlns:a16="http://schemas.microsoft.com/office/drawing/2014/main" id="{0BA4A6F3-858A-49B8-8594-1EBD7871048B}"/>
              </a:ext>
            </a:extLst>
          </p:cNvPr>
          <p:cNvSpPr/>
          <p:nvPr/>
        </p:nvSpPr>
        <p:spPr bwMode="auto">
          <a:xfrm>
            <a:off x="467544" y="4509120"/>
            <a:ext cx="8244408" cy="1800200"/>
          </a:xfrm>
          <a:prstGeom prst="round2DiagRect">
            <a:avLst>
              <a:gd name="adj1" fmla="val 32530"/>
              <a:gd name="adj2" fmla="val 3787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r" eaLnBrk="1" hangingPunct="1">
              <a:defRPr/>
            </a:pPr>
            <a:r>
              <a:rPr lang="fa-IR" sz="4000" dirty="0">
                <a:solidFill>
                  <a:srgbClr val="000000"/>
                </a:solidFill>
                <a:cs typeface="B Titr" pitchFamily="2" charset="-78"/>
              </a:rPr>
              <a:t>آیا انجام معاینات سلامت شغلی برای کارگران روز مزد الزامی است ؟ </a:t>
            </a:r>
            <a:endParaRPr lang="en-US" sz="4000" dirty="0">
              <a:solidFill>
                <a:srgbClr val="000000"/>
              </a:solidFill>
              <a:cs typeface="B Titr" pitchFamily="2" charset="-78"/>
            </a:endParaRPr>
          </a:p>
        </p:txBody>
      </p:sp>
      <p:sp>
        <p:nvSpPr>
          <p:cNvPr id="7" name="Round Diagonal Corner Rectangle 6">
            <a:extLst>
              <a:ext uri="{FF2B5EF4-FFF2-40B4-BE49-F238E27FC236}">
                <a16:creationId xmlns:a16="http://schemas.microsoft.com/office/drawing/2014/main" id="{AF6C3A4E-2176-4C3D-87D8-6EB5FFA24F22}"/>
              </a:ext>
            </a:extLst>
          </p:cNvPr>
          <p:cNvSpPr/>
          <p:nvPr/>
        </p:nvSpPr>
        <p:spPr bwMode="auto">
          <a:xfrm>
            <a:off x="5868144" y="188640"/>
            <a:ext cx="3056444" cy="122413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5400" b="1" dirty="0">
                <a:solidFill>
                  <a:srgbClr val="5AF529"/>
                </a:solidFill>
                <a:cs typeface="B Titr" pitchFamily="2" charset="-78"/>
              </a:rPr>
              <a:t>سئوال</a:t>
            </a:r>
            <a:endParaRPr lang="en-US" sz="5400" b="1" dirty="0">
              <a:solidFill>
                <a:srgbClr val="000000"/>
              </a:solidFill>
              <a:effectLst>
                <a:outerShdw blurRad="38100" dist="38100" dir="2700000" algn="tl">
                  <a:srgbClr val="FFFFFF"/>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A4EF91-D423-4304-A9A3-CF3FC90868C9}"/>
              </a:ext>
            </a:extLst>
          </p:cNvPr>
          <p:cNvSpPr>
            <a:spLocks noGrp="1"/>
          </p:cNvSpPr>
          <p:nvPr>
            <p:ph type="dt" sz="quarter" idx="10"/>
          </p:nvPr>
        </p:nvSpPr>
        <p:spPr/>
        <p:txBody>
          <a:bodyPr/>
          <a:lstStyle/>
          <a:p>
            <a:pPr>
              <a:defRPr/>
            </a:pPr>
            <a:r>
              <a:rPr lang="en-US"/>
              <a:t>تابستان 1402</a:t>
            </a:r>
          </a:p>
        </p:txBody>
      </p:sp>
      <p:sp>
        <p:nvSpPr>
          <p:cNvPr id="3" name="Footer Placeholder 2">
            <a:extLst>
              <a:ext uri="{FF2B5EF4-FFF2-40B4-BE49-F238E27FC236}">
                <a16:creationId xmlns:a16="http://schemas.microsoft.com/office/drawing/2014/main" id="{97D29588-BF47-4814-8853-A720143F7A95}"/>
              </a:ext>
            </a:extLst>
          </p:cNvPr>
          <p:cNvSpPr>
            <a:spLocks noGrp="1"/>
          </p:cNvSpPr>
          <p:nvPr>
            <p:ph type="ftr" sz="quarter" idx="11"/>
          </p:nvPr>
        </p:nvSpPr>
        <p:spPr/>
        <p:txBody>
          <a:bodyPr/>
          <a:lstStyle/>
          <a:p>
            <a:pPr>
              <a:defRPr/>
            </a:pPr>
            <a:r>
              <a:rPr lang="fa-IR"/>
              <a:t>جواد برازنده</a:t>
            </a:r>
            <a:endParaRPr lang="en-US"/>
          </a:p>
        </p:txBody>
      </p:sp>
      <p:sp>
        <p:nvSpPr>
          <p:cNvPr id="157700" name="Rectangle 3">
            <a:extLst>
              <a:ext uri="{FF2B5EF4-FFF2-40B4-BE49-F238E27FC236}">
                <a16:creationId xmlns:a16="http://schemas.microsoft.com/office/drawing/2014/main" id="{42849D9B-4EB9-4F9E-AD4C-8AD7667303B2}"/>
              </a:ext>
            </a:extLst>
          </p:cNvPr>
          <p:cNvSpPr>
            <a:spLocks noChangeArrowheads="1"/>
          </p:cNvSpPr>
          <p:nvPr/>
        </p:nvSpPr>
        <p:spPr bwMode="auto">
          <a:xfrm>
            <a:off x="2268538" y="6207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endParaRPr lang="fa-IR" altLang="fa-IR" sz="1800"/>
          </a:p>
        </p:txBody>
      </p:sp>
      <p:sp>
        <p:nvSpPr>
          <p:cNvPr id="5" name="Round Diagonal Corner Rectangle 4">
            <a:extLst>
              <a:ext uri="{FF2B5EF4-FFF2-40B4-BE49-F238E27FC236}">
                <a16:creationId xmlns:a16="http://schemas.microsoft.com/office/drawing/2014/main" id="{EC13ABDF-CFAB-4140-B462-023ECDCB1771}"/>
              </a:ext>
            </a:extLst>
          </p:cNvPr>
          <p:cNvSpPr/>
          <p:nvPr/>
        </p:nvSpPr>
        <p:spPr bwMode="auto">
          <a:xfrm>
            <a:off x="251520" y="1844824"/>
            <a:ext cx="8532440" cy="2376264"/>
          </a:xfrm>
          <a:prstGeom prst="round2DiagRect">
            <a:avLst>
              <a:gd name="adj1" fmla="val 29898"/>
              <a:gd name="adj2" fmla="val 2826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r" eaLnBrk="1" hangingPunct="1">
              <a:defRPr/>
            </a:pPr>
            <a:r>
              <a:rPr lang="fa-IR" sz="4000" dirty="0">
                <a:solidFill>
                  <a:srgbClr val="000000"/>
                </a:solidFill>
                <a:cs typeface="B Titr" pitchFamily="2" charset="-78"/>
              </a:rPr>
              <a:t>هزینه معاینات سلامت شغلی با کارگر است یا کارفرما؟</a:t>
            </a:r>
            <a:endParaRPr lang="en-US" sz="4000" dirty="0">
              <a:solidFill>
                <a:srgbClr val="000000"/>
              </a:solidFill>
              <a:cs typeface="B Titr" pitchFamily="2" charset="-78"/>
            </a:endParaRPr>
          </a:p>
        </p:txBody>
      </p:sp>
      <p:sp>
        <p:nvSpPr>
          <p:cNvPr id="7" name="Round Diagonal Corner Rectangle 6">
            <a:extLst>
              <a:ext uri="{FF2B5EF4-FFF2-40B4-BE49-F238E27FC236}">
                <a16:creationId xmlns:a16="http://schemas.microsoft.com/office/drawing/2014/main" id="{DA257963-896B-4A41-ACFC-9C2B8993337E}"/>
              </a:ext>
            </a:extLst>
          </p:cNvPr>
          <p:cNvSpPr/>
          <p:nvPr/>
        </p:nvSpPr>
        <p:spPr bwMode="auto">
          <a:xfrm>
            <a:off x="5868144" y="188640"/>
            <a:ext cx="3056444" cy="122413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5400" b="1" dirty="0">
                <a:solidFill>
                  <a:srgbClr val="5AF529"/>
                </a:solidFill>
                <a:cs typeface="B Titr" pitchFamily="2" charset="-78"/>
              </a:rPr>
              <a:t>سئوال</a:t>
            </a:r>
            <a:endParaRPr lang="en-US" sz="5400" b="1" dirty="0">
              <a:solidFill>
                <a:srgbClr val="000000"/>
              </a:solidFill>
              <a:effectLst>
                <a:outerShdw blurRad="38100" dist="38100" dir="2700000" algn="tl">
                  <a:srgbClr val="FFFFFF"/>
                </a:outerShdw>
              </a:effectLst>
              <a:cs typeface="B Titr" pitchFamily="2" charset="-78"/>
            </a:endParaRPr>
          </a:p>
        </p:txBody>
      </p:sp>
      <p:sp>
        <p:nvSpPr>
          <p:cNvPr id="8" name="Round Diagonal Corner Rectangle 11">
            <a:extLst>
              <a:ext uri="{FF2B5EF4-FFF2-40B4-BE49-F238E27FC236}">
                <a16:creationId xmlns:a16="http://schemas.microsoft.com/office/drawing/2014/main" id="{7B6A7093-91D9-4D88-8BB0-2653BC6E3163}"/>
              </a:ext>
            </a:extLst>
          </p:cNvPr>
          <p:cNvSpPr/>
          <p:nvPr/>
        </p:nvSpPr>
        <p:spPr bwMode="auto">
          <a:xfrm rot="19895518">
            <a:off x="2759679" y="3776206"/>
            <a:ext cx="2749416" cy="686420"/>
          </a:xfrm>
          <a:prstGeom prst="round2DiagRect">
            <a:avLst>
              <a:gd name="adj1" fmla="val 50000"/>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rtl="1" eaLnBrk="1" hangingPunct="1">
              <a:defRPr/>
            </a:pPr>
            <a:r>
              <a:rPr lang="fa-IR" sz="2400" b="1" dirty="0">
                <a:solidFill>
                  <a:srgbClr val="000000"/>
                </a:solidFill>
                <a:cs typeface="B Titr" pitchFamily="2" charset="-78"/>
              </a:rPr>
              <a:t>معاینات بدواستخدام</a:t>
            </a:r>
            <a:endParaRPr lang="en-US" sz="2400" b="1" dirty="0">
              <a:solidFill>
                <a:srgbClr val="000000"/>
              </a:solidFill>
              <a:effectLst>
                <a:outerShdw blurRad="38100" dist="38100" dir="2700000" algn="tl">
                  <a:srgbClr val="FFFFFF"/>
                </a:outerShdw>
              </a:effectLst>
              <a:cs typeface="B Titr" pitchFamily="2" charset="-78"/>
            </a:endParaRPr>
          </a:p>
        </p:txBody>
      </p:sp>
      <p:sp>
        <p:nvSpPr>
          <p:cNvPr id="9" name="Round Diagonal Corner Rectangle 14">
            <a:extLst>
              <a:ext uri="{FF2B5EF4-FFF2-40B4-BE49-F238E27FC236}">
                <a16:creationId xmlns:a16="http://schemas.microsoft.com/office/drawing/2014/main" id="{B82551CB-8D9A-42ED-BC92-657AA72E35C3}"/>
              </a:ext>
            </a:extLst>
          </p:cNvPr>
          <p:cNvSpPr/>
          <p:nvPr/>
        </p:nvSpPr>
        <p:spPr bwMode="auto">
          <a:xfrm rot="19895518">
            <a:off x="3176378" y="4926029"/>
            <a:ext cx="2794750" cy="686420"/>
          </a:xfrm>
          <a:prstGeom prst="round2DiagRect">
            <a:avLst>
              <a:gd name="adj1" fmla="val 50000"/>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rtl="1" eaLnBrk="1" hangingPunct="1">
              <a:defRPr/>
            </a:pPr>
            <a:r>
              <a:rPr lang="fa-IR" sz="2400" b="1" dirty="0">
                <a:solidFill>
                  <a:srgbClr val="000000"/>
                </a:solidFill>
                <a:cs typeface="B Titr" pitchFamily="2" charset="-78"/>
              </a:rPr>
              <a:t>معاینات دوره ای</a:t>
            </a:r>
            <a:endParaRPr lang="en-US" sz="2400" b="1" dirty="0">
              <a:solidFill>
                <a:srgbClr val="000000"/>
              </a:solidFill>
              <a:effectLst>
                <a:outerShdw blurRad="38100" dist="38100" dir="2700000" algn="tl">
                  <a:srgbClr val="FFFFFF"/>
                </a:outerShdw>
              </a:effectLst>
              <a:cs typeface="B Titr" pitchFamily="2" charset="-78"/>
            </a:endParaRPr>
          </a:p>
        </p:txBody>
      </p:sp>
      <p:sp>
        <p:nvSpPr>
          <p:cNvPr id="157713" name="Arrow: Right 3">
            <a:hlinkClick r:id="rId2" action="ppaction://hlinksldjump"/>
            <a:extLst>
              <a:ext uri="{FF2B5EF4-FFF2-40B4-BE49-F238E27FC236}">
                <a16:creationId xmlns:a16="http://schemas.microsoft.com/office/drawing/2014/main" id="{F161010F-0DDD-4067-B57A-D1CE4B834343}"/>
              </a:ext>
            </a:extLst>
          </p:cNvPr>
          <p:cNvSpPr>
            <a:spLocks noChangeArrowheads="1"/>
          </p:cNvSpPr>
          <p:nvPr/>
        </p:nvSpPr>
        <p:spPr bwMode="auto">
          <a:xfrm>
            <a:off x="5449833" y="5957821"/>
            <a:ext cx="985838" cy="719138"/>
          </a:xfrm>
          <a:prstGeom prst="rightArrow">
            <a:avLst>
              <a:gd name="adj1" fmla="val 50000"/>
              <a:gd name="adj2" fmla="val 50068"/>
            </a:avLst>
          </a:prstGeom>
          <a:solidFill>
            <a:schemeClr val="accent1"/>
          </a:solidFill>
          <a:ln w="9525" algn="ctr">
            <a:solidFill>
              <a:schemeClr val="tx1"/>
            </a:solidFill>
            <a:round/>
            <a:headEnd/>
            <a:tailEnd/>
          </a:ln>
        </p:spPr>
        <p:txBody>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r>
              <a:rPr lang="fa-IR" altLang="en-US" sz="1800"/>
              <a:t>ماده 90</a:t>
            </a:r>
            <a:endParaRPr lang="en-US" altLang="en-US" sz="1800"/>
          </a:p>
        </p:txBody>
      </p:sp>
      <p:sp>
        <p:nvSpPr>
          <p:cNvPr id="157714" name="Arrow: Right 9">
            <a:hlinkClick r:id="rId3" action="ppaction://hlinksldjump"/>
            <a:extLst>
              <a:ext uri="{FF2B5EF4-FFF2-40B4-BE49-F238E27FC236}">
                <a16:creationId xmlns:a16="http://schemas.microsoft.com/office/drawing/2014/main" id="{2982A97E-E6B5-4AEC-B259-166C45FAD98D}"/>
              </a:ext>
            </a:extLst>
          </p:cNvPr>
          <p:cNvSpPr>
            <a:spLocks noChangeArrowheads="1"/>
          </p:cNvSpPr>
          <p:nvPr/>
        </p:nvSpPr>
        <p:spPr bwMode="auto">
          <a:xfrm>
            <a:off x="1187450" y="5805488"/>
            <a:ext cx="1054100" cy="695325"/>
          </a:xfrm>
          <a:prstGeom prst="rightArrow">
            <a:avLst>
              <a:gd name="adj1" fmla="val 50000"/>
              <a:gd name="adj2" fmla="val 50027"/>
            </a:avLst>
          </a:prstGeom>
          <a:solidFill>
            <a:schemeClr val="accent1"/>
          </a:solidFill>
          <a:ln w="9525" algn="ctr">
            <a:solidFill>
              <a:schemeClr val="tx1"/>
            </a:solidFill>
            <a:round/>
            <a:headEnd/>
            <a:tailEnd/>
          </a:ln>
        </p:spPr>
        <p:txBody>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r>
              <a:rPr lang="fa-IR" altLang="en-US" sz="1800"/>
              <a:t>ماده 92</a:t>
            </a:r>
            <a:endParaRPr lang="en-US" alt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4C69-71E6-444E-875B-6B777085CD07}"/>
              </a:ext>
            </a:extLst>
          </p:cNvPr>
          <p:cNvSpPr>
            <a:spLocks noGrp="1"/>
          </p:cNvSpPr>
          <p:nvPr>
            <p:ph type="title"/>
          </p:nvPr>
        </p:nvSpPr>
        <p:spPr>
          <a:xfrm>
            <a:off x="395288" y="2852738"/>
            <a:ext cx="8229600" cy="1143000"/>
          </a:xfrm>
        </p:spPr>
        <p:txBody>
          <a:bodyPr>
            <a:normAutofit fontScale="90000"/>
          </a:bodyPr>
          <a:lstStyle/>
          <a:p>
            <a:pPr eaLnBrk="1" fontAlgn="auto" hangingPunct="1">
              <a:spcAft>
                <a:spcPts val="0"/>
              </a:spcAft>
              <a:defRPr/>
            </a:pPr>
            <a:r>
              <a:rPr lang="fa-IR" sz="16600" dirty="0"/>
              <a:t>محیط کار</a:t>
            </a:r>
          </a:p>
        </p:txBody>
      </p:sp>
      <p:sp>
        <p:nvSpPr>
          <p:cNvPr id="5" name="Footer Placeholder 4">
            <a:extLst>
              <a:ext uri="{FF2B5EF4-FFF2-40B4-BE49-F238E27FC236}">
                <a16:creationId xmlns:a16="http://schemas.microsoft.com/office/drawing/2014/main" id="{9D9EB61B-269D-4D7A-9DDB-D30CFEF54D75}"/>
              </a:ext>
            </a:extLst>
          </p:cNvPr>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6" name="Rectangle 4">
            <a:extLst>
              <a:ext uri="{FF2B5EF4-FFF2-40B4-BE49-F238E27FC236}">
                <a16:creationId xmlns:a16="http://schemas.microsoft.com/office/drawing/2014/main" id="{0DFAF1CF-9A5B-44BD-90CD-C2D22969AFF9}"/>
              </a:ext>
            </a:extLst>
          </p:cNvPr>
          <p:cNvSpPr>
            <a:spLocks noChangeArrowheads="1"/>
          </p:cNvSpPr>
          <p:nvPr/>
        </p:nvSpPr>
        <p:spPr bwMode="auto">
          <a:xfrm>
            <a:off x="3708400" y="2205038"/>
            <a:ext cx="18923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altLang="en-US" sz="62200">
                <a:solidFill>
                  <a:schemeClr val="tx2"/>
                </a:solidFill>
              </a:rPr>
              <a:t>؟</a:t>
            </a:r>
            <a:endParaRPr lang="en-US" altLang="en-US" sz="622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par>
                          <p:cTn id="8" fill="hold" nodeType="afterGroup">
                            <p:stCondLst>
                              <p:cond delay="3000"/>
                            </p:stCondLst>
                            <p:childTnLst>
                              <p:par>
                                <p:cTn id="9" presetID="4" presetClass="exit" presetSubtype="16" fill="hold" grpId="1" nodeType="afterEffect">
                                  <p:stCondLst>
                                    <p:cond delay="0"/>
                                  </p:stCondLst>
                                  <p:childTnLst>
                                    <p:animEffect transition="out" filter="box(in)">
                                      <p:cBhvr>
                                        <p:cTn id="10" dur="3000"/>
                                        <p:tgtEl>
                                          <p:spTgt spid="2"/>
                                        </p:tgtEl>
                                      </p:cBhvr>
                                    </p:animEffect>
                                    <p:set>
                                      <p:cBhvr>
                                        <p:cTn id="11" dur="1" fill="hold">
                                          <p:stCondLst>
                                            <p:cond delay="2999"/>
                                          </p:stCondLst>
                                        </p:cTn>
                                        <p:tgtEl>
                                          <p:spTgt spid="2"/>
                                        </p:tgtEl>
                                        <p:attrNameLst>
                                          <p:attrName>style.visibility</p:attrName>
                                        </p:attrNameLst>
                                      </p:cBhvr>
                                      <p:to>
                                        <p:strVal val="hidden"/>
                                      </p:to>
                                    </p:set>
                                  </p:childTnLst>
                                </p:cTn>
                              </p:par>
                            </p:childTnLst>
                          </p:cTn>
                        </p:par>
                        <p:par>
                          <p:cTn id="12" fill="hold" nodeType="afterGroup">
                            <p:stCondLst>
                              <p:cond delay="6000"/>
                            </p:stCondLst>
                            <p:childTnLst>
                              <p:par>
                                <p:cTn id="13" presetID="4"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3000"/>
                                        <p:tgtEl>
                                          <p:spTgt spid="6"/>
                                        </p:tgtEl>
                                      </p:cBhvr>
                                    </p:animEffect>
                                  </p:childTnLst>
                                </p:cTn>
                              </p:par>
                            </p:childTnLst>
                          </p:cTn>
                        </p:par>
                        <p:par>
                          <p:cTn id="16" fill="hold" nodeType="afterGroup">
                            <p:stCondLst>
                              <p:cond delay="9000"/>
                            </p:stCondLst>
                            <p:childTnLst>
                              <p:par>
                                <p:cTn id="17" presetID="3" presetClass="exit" presetSubtype="10" fill="hold" grpId="3" nodeType="afterEffect">
                                  <p:stCondLst>
                                    <p:cond delay="0"/>
                                  </p:stCondLst>
                                  <p:childTnLst>
                                    <p:animEffect transition="out" filter="blinds(horizontal)">
                                      <p:cBhvr>
                                        <p:cTn id="18" dur="3000"/>
                                        <p:tgtEl>
                                          <p:spTgt spid="6"/>
                                        </p:tgtEl>
                                      </p:cBhvr>
                                    </p:animEffect>
                                    <p:set>
                                      <p:cBhvr>
                                        <p:cTn id="19" dur="1" fill="hold">
                                          <p:stCondLst>
                                            <p:cond delay="2999"/>
                                          </p:stCondLst>
                                        </p:cTn>
                                        <p:tgtEl>
                                          <p:spTgt spid="6"/>
                                        </p:tgtEl>
                                        <p:attrNameLst>
                                          <p:attrName>style.visibility</p:attrName>
                                        </p:attrNameLst>
                                      </p:cBhvr>
                                      <p:to>
                                        <p:strVal val="hidden"/>
                                      </p:to>
                                    </p:set>
                                  </p:childTnLst>
                                </p:cTn>
                              </p:par>
                            </p:childTnLst>
                          </p:cTn>
                        </p:par>
                        <p:par>
                          <p:cTn id="20" fill="hold" nodeType="afterGroup">
                            <p:stCondLst>
                              <p:cond delay="12000"/>
                            </p:stCondLst>
                            <p:childTnLst>
                              <p:par>
                                <p:cTn id="21" presetID="3" presetClass="entr" presetSubtype="10" fill="hold" grpId="2"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3000"/>
                                        <p:tgtEl>
                                          <p:spTgt spid="2"/>
                                        </p:tgtEl>
                                      </p:cBhvr>
                                    </p:animEffect>
                                  </p:childTnLst>
                                </p:cTn>
                              </p:par>
                            </p:childTnLst>
                          </p:cTn>
                        </p:par>
                        <p:par>
                          <p:cTn id="24" fill="hold" nodeType="afterGroup">
                            <p:stCondLst>
                              <p:cond delay="15000"/>
                            </p:stCondLst>
                            <p:childTnLst>
                              <p:par>
                                <p:cTn id="25" presetID="4" presetClass="exit" presetSubtype="16" fill="hold" grpId="3" nodeType="afterEffect">
                                  <p:stCondLst>
                                    <p:cond delay="0"/>
                                  </p:stCondLst>
                                  <p:childTnLst>
                                    <p:animEffect transition="out" filter="box(in)">
                                      <p:cBhvr>
                                        <p:cTn id="26" dur="3000"/>
                                        <p:tgtEl>
                                          <p:spTgt spid="2"/>
                                        </p:tgtEl>
                                      </p:cBhvr>
                                    </p:animEffect>
                                    <p:set>
                                      <p:cBhvr>
                                        <p:cTn id="27" dur="1" fill="hold">
                                          <p:stCondLst>
                                            <p:cond delay="2999"/>
                                          </p:stCondLst>
                                        </p:cTn>
                                        <p:tgtEl>
                                          <p:spTgt spid="2"/>
                                        </p:tgtEl>
                                        <p:attrNameLst>
                                          <p:attrName>style.visibility</p:attrName>
                                        </p:attrNameLst>
                                      </p:cBhvr>
                                      <p:to>
                                        <p:strVal val="hidden"/>
                                      </p:to>
                                    </p:set>
                                  </p:childTnLst>
                                </p:cTn>
                              </p:par>
                            </p:childTnLst>
                          </p:cTn>
                        </p:par>
                        <p:par>
                          <p:cTn id="28" fill="hold" nodeType="afterGroup">
                            <p:stCondLst>
                              <p:cond delay="18000"/>
                            </p:stCondLst>
                            <p:childTnLst>
                              <p:par>
                                <p:cTn id="29" presetID="3" presetClass="entr" presetSubtype="10" fill="hold" grpId="1"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3000"/>
                                        <p:tgtEl>
                                          <p:spTgt spid="6"/>
                                        </p:tgtEl>
                                      </p:cBhvr>
                                    </p:animEffect>
                                  </p:childTnLst>
                                </p:cTn>
                              </p:par>
                            </p:childTnLst>
                          </p:cTn>
                        </p:par>
                        <p:par>
                          <p:cTn id="32" fill="hold" nodeType="afterGroup">
                            <p:stCondLst>
                              <p:cond delay="21000"/>
                            </p:stCondLst>
                            <p:childTnLst>
                              <p:par>
                                <p:cTn id="33" presetID="3" presetClass="exit" presetSubtype="10" fill="hold" grpId="2" nodeType="afterEffect">
                                  <p:stCondLst>
                                    <p:cond delay="0"/>
                                  </p:stCondLst>
                                  <p:childTnLst>
                                    <p:animEffect transition="out" filter="blinds(horizontal)">
                                      <p:cBhvr>
                                        <p:cTn id="34" dur="3000"/>
                                        <p:tgtEl>
                                          <p:spTgt spid="6"/>
                                        </p:tgtEl>
                                      </p:cBhvr>
                                    </p:animEffect>
                                    <p:set>
                                      <p:cBhvr>
                                        <p:cTn id="35" dur="1" fill="hold">
                                          <p:stCondLst>
                                            <p:cond delay="2999"/>
                                          </p:stCondLst>
                                        </p:cTn>
                                        <p:tgtEl>
                                          <p:spTgt spid="6"/>
                                        </p:tgtEl>
                                        <p:attrNameLst>
                                          <p:attrName>style.visibility</p:attrName>
                                        </p:attrNameLst>
                                      </p:cBhvr>
                                      <p:to>
                                        <p:strVal val="hidden"/>
                                      </p:to>
                                    </p:set>
                                  </p:childTnLst>
                                </p:cTn>
                              </p:par>
                            </p:childTnLst>
                          </p:cTn>
                        </p:par>
                        <p:par>
                          <p:cTn id="36" fill="hold" nodeType="afterGroup">
                            <p:stCondLst>
                              <p:cond delay="24000"/>
                            </p:stCondLst>
                            <p:childTnLst>
                              <p:par>
                                <p:cTn id="37" presetID="3" presetClass="entr" presetSubtype="10" fill="hold" grpId="4"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horizontal)">
                                      <p:cBhvr>
                                        <p:cTn id="39" dur="3000"/>
                                        <p:tgtEl>
                                          <p:spTgt spid="2"/>
                                        </p:tgtEl>
                                      </p:cBhvr>
                                    </p:animEffect>
                                  </p:childTnLst>
                                </p:cTn>
                              </p:par>
                            </p:childTnLst>
                          </p:cTn>
                        </p:par>
                        <p:par>
                          <p:cTn id="40" fill="hold" nodeType="afterGroup">
                            <p:stCondLst>
                              <p:cond delay="27000"/>
                            </p:stCondLst>
                            <p:childTnLst>
                              <p:par>
                                <p:cTn id="41" presetID="2" presetClass="entr" presetSubtype="3" fill="hold" grpId="5"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0" fill="hold"/>
                                        <p:tgtEl>
                                          <p:spTgt spid="2"/>
                                        </p:tgtEl>
                                        <p:attrNameLst>
                                          <p:attrName>ppt_x</p:attrName>
                                        </p:attrNameLst>
                                      </p:cBhvr>
                                      <p:tavLst>
                                        <p:tav tm="0">
                                          <p:val>
                                            <p:strVal val="1+#ppt_w/2"/>
                                          </p:val>
                                        </p:tav>
                                        <p:tav tm="100000">
                                          <p:val>
                                            <p:strVal val="#ppt_x"/>
                                          </p:val>
                                        </p:tav>
                                      </p:tavLst>
                                    </p:anim>
                                    <p:anim calcmode="lin" valueType="num">
                                      <p:cBhvr additive="base">
                                        <p:cTn id="44" dur="5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2" grpId="5"/>
      <p:bldP spid="6" grpId="0"/>
      <p:bldP spid="6" grpId="1"/>
      <p:bldP spid="6" grpId="2"/>
      <p:bldP spid="6" grpId="3"/>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A4EF91-D423-4304-A9A3-CF3FC90868C9}"/>
              </a:ext>
            </a:extLst>
          </p:cNvPr>
          <p:cNvSpPr>
            <a:spLocks noGrp="1"/>
          </p:cNvSpPr>
          <p:nvPr>
            <p:ph type="dt" sz="quarter" idx="10"/>
          </p:nvPr>
        </p:nvSpPr>
        <p:spPr/>
        <p:txBody>
          <a:bodyPr/>
          <a:lstStyle/>
          <a:p>
            <a:pPr>
              <a:defRPr/>
            </a:pPr>
            <a:r>
              <a:rPr lang="en-US"/>
              <a:t>تابستان 1402</a:t>
            </a:r>
          </a:p>
        </p:txBody>
      </p:sp>
      <p:sp>
        <p:nvSpPr>
          <p:cNvPr id="3" name="Footer Placeholder 2">
            <a:extLst>
              <a:ext uri="{FF2B5EF4-FFF2-40B4-BE49-F238E27FC236}">
                <a16:creationId xmlns:a16="http://schemas.microsoft.com/office/drawing/2014/main" id="{97D29588-BF47-4814-8853-A720143F7A95}"/>
              </a:ext>
            </a:extLst>
          </p:cNvPr>
          <p:cNvSpPr>
            <a:spLocks noGrp="1"/>
          </p:cNvSpPr>
          <p:nvPr>
            <p:ph type="ftr" sz="quarter" idx="11"/>
          </p:nvPr>
        </p:nvSpPr>
        <p:spPr/>
        <p:txBody>
          <a:bodyPr/>
          <a:lstStyle/>
          <a:p>
            <a:pPr>
              <a:defRPr/>
            </a:pPr>
            <a:r>
              <a:rPr lang="fa-IR"/>
              <a:t>جواد برازنده</a:t>
            </a:r>
            <a:endParaRPr lang="en-US"/>
          </a:p>
        </p:txBody>
      </p:sp>
      <p:sp>
        <p:nvSpPr>
          <p:cNvPr id="157700" name="Rectangle 3">
            <a:extLst>
              <a:ext uri="{FF2B5EF4-FFF2-40B4-BE49-F238E27FC236}">
                <a16:creationId xmlns:a16="http://schemas.microsoft.com/office/drawing/2014/main" id="{42849D9B-4EB9-4F9E-AD4C-8AD7667303B2}"/>
              </a:ext>
            </a:extLst>
          </p:cNvPr>
          <p:cNvSpPr>
            <a:spLocks noChangeArrowheads="1"/>
          </p:cNvSpPr>
          <p:nvPr/>
        </p:nvSpPr>
        <p:spPr bwMode="auto">
          <a:xfrm>
            <a:off x="2268538" y="6207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Low" rtl="1">
              <a:spcBef>
                <a:spcPct val="20000"/>
              </a:spcBef>
              <a:buClr>
                <a:schemeClr val="hlink"/>
              </a:buClr>
              <a:buSzPct val="60000"/>
              <a:buFont typeface="Wingdings" panose="05000000000000000000" pitchFamily="2" charset="2"/>
              <a:buChar char="•"/>
              <a:defRPr sz="3200">
                <a:solidFill>
                  <a:schemeClr val="tx1"/>
                </a:solidFill>
                <a:latin typeface="Times New Roman" panose="02020603050405020304" pitchFamily="18" charset="0"/>
                <a:cs typeface="Arial" panose="020B0604020202020204" pitchFamily="34" charset="0"/>
              </a:defRPr>
            </a:lvl1pPr>
            <a:lvl2pPr marL="742950" indent="-285750" algn="justLow" rtl="1">
              <a:spcBef>
                <a:spcPct val="20000"/>
              </a:spcBef>
              <a:buClr>
                <a:schemeClr val="tx2"/>
              </a:buClr>
              <a:buSzPct val="60000"/>
              <a:buFont typeface="Wingdings" panose="05000000000000000000" pitchFamily="2" charset="2"/>
              <a:buChar char="–"/>
              <a:defRPr sz="2800">
                <a:solidFill>
                  <a:schemeClr val="tx1"/>
                </a:solidFill>
                <a:latin typeface="Times New Roman" panose="02020603050405020304" pitchFamily="18" charset="0"/>
                <a:cs typeface="Arial" panose="020B0604020202020204" pitchFamily="34" charset="0"/>
              </a:defRPr>
            </a:lvl2pPr>
            <a:lvl3pPr marL="1143000" indent="-228600" algn="justLow" rtl="1">
              <a:spcBef>
                <a:spcPct val="20000"/>
              </a:spcBef>
              <a:buClr>
                <a:schemeClr val="folHlink"/>
              </a:buClr>
              <a:buSzPct val="60000"/>
              <a:buFont typeface="Wingdings" panose="05000000000000000000" pitchFamily="2" charset="2"/>
              <a:buChar char="•"/>
              <a:defRPr sz="2400">
                <a:solidFill>
                  <a:schemeClr val="tx1"/>
                </a:solidFill>
                <a:latin typeface="Times New Roman" panose="02020603050405020304" pitchFamily="18" charset="0"/>
                <a:cs typeface="Arial" panose="020B0604020202020204" pitchFamily="34" charset="0"/>
              </a:defRPr>
            </a:lvl3pPr>
            <a:lvl4pPr marL="1600200" indent="-228600" algn="justLow" rtl="1">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lgn="justLow" rtl="1">
              <a:spcBef>
                <a:spcPct val="20000"/>
              </a:spcBef>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5pPr>
            <a:lvl6pPr marL="25146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6pPr>
            <a:lvl7pPr marL="29718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7pPr>
            <a:lvl8pPr marL="34290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8pPr>
            <a:lvl9pPr marL="3886200" indent="-228600" algn="justLow" rtl="1" eaLnBrk="0" fontAlgn="base" hangingPunct="0">
              <a:spcBef>
                <a:spcPct val="20000"/>
              </a:spcBef>
              <a:spcAft>
                <a:spcPct val="0"/>
              </a:spcAft>
              <a:buClr>
                <a:schemeClr val="hlink"/>
              </a:buClr>
              <a:buSzPct val="60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9pPr>
          </a:lstStyle>
          <a:p>
            <a:pPr algn="r" rtl="0" eaLnBrk="1" hangingPunct="1">
              <a:spcBef>
                <a:spcPct val="0"/>
              </a:spcBef>
              <a:buClrTx/>
              <a:buSzTx/>
              <a:buFontTx/>
              <a:buNone/>
            </a:pPr>
            <a:endParaRPr lang="fa-IR" altLang="fa-IR" sz="1800"/>
          </a:p>
        </p:txBody>
      </p:sp>
      <p:sp>
        <p:nvSpPr>
          <p:cNvPr id="5" name="Round Diagonal Corner Rectangle 4">
            <a:extLst>
              <a:ext uri="{FF2B5EF4-FFF2-40B4-BE49-F238E27FC236}">
                <a16:creationId xmlns:a16="http://schemas.microsoft.com/office/drawing/2014/main" id="{EC13ABDF-CFAB-4140-B462-023ECDCB1771}"/>
              </a:ext>
            </a:extLst>
          </p:cNvPr>
          <p:cNvSpPr/>
          <p:nvPr/>
        </p:nvSpPr>
        <p:spPr bwMode="auto">
          <a:xfrm>
            <a:off x="251520" y="1844824"/>
            <a:ext cx="8532440" cy="2376264"/>
          </a:xfrm>
          <a:prstGeom prst="round2DiagRect">
            <a:avLst>
              <a:gd name="adj1" fmla="val 29898"/>
              <a:gd name="adj2" fmla="val 2826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r" eaLnBrk="1" hangingPunct="1">
              <a:defRPr/>
            </a:pPr>
            <a:r>
              <a:rPr lang="fa-IR" sz="4000" dirty="0">
                <a:solidFill>
                  <a:srgbClr val="000000"/>
                </a:solidFill>
                <a:cs typeface="B Titr" pitchFamily="2" charset="-78"/>
              </a:rPr>
              <a:t>هزینه ارجاعات معاینات سلامت شغلی با کارگر است یا کارفرما؟</a:t>
            </a:r>
            <a:endParaRPr lang="en-US" sz="4000" dirty="0">
              <a:solidFill>
                <a:srgbClr val="000000"/>
              </a:solidFill>
              <a:cs typeface="B Titr" pitchFamily="2" charset="-78"/>
            </a:endParaRPr>
          </a:p>
        </p:txBody>
      </p:sp>
      <p:sp>
        <p:nvSpPr>
          <p:cNvPr id="7" name="Round Diagonal Corner Rectangle 6">
            <a:extLst>
              <a:ext uri="{FF2B5EF4-FFF2-40B4-BE49-F238E27FC236}">
                <a16:creationId xmlns:a16="http://schemas.microsoft.com/office/drawing/2014/main" id="{DA257963-896B-4A41-ACFC-9C2B8993337E}"/>
              </a:ext>
            </a:extLst>
          </p:cNvPr>
          <p:cNvSpPr/>
          <p:nvPr/>
        </p:nvSpPr>
        <p:spPr bwMode="auto">
          <a:xfrm>
            <a:off x="5868144" y="188640"/>
            <a:ext cx="3056444" cy="122413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eaLnBrk="1" hangingPunct="1">
              <a:defRPr/>
            </a:pPr>
            <a:r>
              <a:rPr lang="fa-IR" sz="5400" b="1" dirty="0">
                <a:solidFill>
                  <a:srgbClr val="5AF529"/>
                </a:solidFill>
                <a:cs typeface="B Titr" pitchFamily="2" charset="-78"/>
              </a:rPr>
              <a:t>سئوال</a:t>
            </a:r>
            <a:endParaRPr lang="en-US" sz="5400" b="1" dirty="0">
              <a:solidFill>
                <a:srgbClr val="000000"/>
              </a:solidFill>
              <a:effectLst>
                <a:outerShdw blurRad="38100" dist="38100" dir="2700000" algn="tl">
                  <a:srgbClr val="FFFFFF"/>
                </a:outerShdw>
              </a:effectLst>
              <a:cs typeface="B Titr" pitchFamily="2" charset="-78"/>
            </a:endParaRPr>
          </a:p>
        </p:txBody>
      </p:sp>
    </p:spTree>
    <p:extLst>
      <p:ext uri="{BB962C8B-B14F-4D97-AF65-F5344CB8AC3E}">
        <p14:creationId xmlns:p14="http://schemas.microsoft.com/office/powerpoint/2010/main" val="5361425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568952" cy="3015208"/>
          </a:xfrm>
        </p:spPr>
        <p:txBody>
          <a:bodyPr>
            <a:noAutofit/>
          </a:bodyPr>
          <a:lstStyle/>
          <a:p>
            <a:r>
              <a:rPr lang="fa-IR" sz="6000" dirty="0"/>
              <a:t>دستورالعمل </a:t>
            </a:r>
            <a:br>
              <a:rPr lang="fa-IR" sz="6000" dirty="0"/>
            </a:br>
            <a:r>
              <a:rPr lang="fa-IR" sz="6000" dirty="0"/>
              <a:t>معاینات سلامت شغلی</a:t>
            </a:r>
            <a:br>
              <a:rPr lang="fa-IR" sz="6000" dirty="0"/>
            </a:br>
            <a:endParaRPr lang="en-US" sz="6000" dirty="0"/>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42274764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آمار استانی 96 تا کنون</a:t>
            </a:r>
          </a:p>
        </p:txBody>
      </p:sp>
      <p:sp>
        <p:nvSpPr>
          <p:cNvPr id="3" name="Content Placeholder 2"/>
          <p:cNvSpPr>
            <a:spLocks noGrp="1"/>
          </p:cNvSpPr>
          <p:nvPr>
            <p:ph idx="1"/>
          </p:nvPr>
        </p:nvSpPr>
        <p:spPr/>
        <p:txBody>
          <a:bodyPr/>
          <a:lstStyle/>
          <a:p>
            <a:r>
              <a:rPr lang="fa-IR" dirty="0"/>
              <a:t>سیلیکوزیس 4 نفر</a:t>
            </a:r>
          </a:p>
          <a:p>
            <a:r>
              <a:rPr lang="fa-IR" dirty="0"/>
              <a:t>افت شنوایی 3513 نفر</a:t>
            </a:r>
          </a:p>
          <a:p>
            <a:r>
              <a:rPr lang="fa-IR" dirty="0"/>
              <a:t>سابقه کمردرد و در حال حاضر نیز دارد 541 نفر</a:t>
            </a:r>
          </a:p>
          <a:p>
            <a:r>
              <a:rPr lang="fa-IR" dirty="0"/>
              <a:t>سرطان بیش از یک سال  11 نفر</a:t>
            </a:r>
          </a:p>
          <a:p>
            <a:r>
              <a:rPr lang="fa-IR" dirty="0"/>
              <a:t>سرطان کمتراز یک سال 3 نفر</a:t>
            </a:r>
          </a:p>
          <a:p>
            <a:r>
              <a:rPr lang="fa-IR" dirty="0"/>
              <a:t>سرب خون بالا بدون علامت 110 نفر</a:t>
            </a:r>
          </a:p>
        </p:txBody>
      </p:sp>
      <p:sp>
        <p:nvSpPr>
          <p:cNvPr id="4" name="Date Placeholder 3">
            <a:extLst>
              <a:ext uri="{FF2B5EF4-FFF2-40B4-BE49-F238E27FC236}">
                <a16:creationId xmlns:a16="http://schemas.microsoft.com/office/drawing/2014/main" id="{59D43818-5197-41A5-9A04-299222FDA1D0}"/>
              </a:ext>
            </a:extLst>
          </p:cNvPr>
          <p:cNvSpPr>
            <a:spLocks noGrp="1"/>
          </p:cNvSpPr>
          <p:nvPr>
            <p:ph type="dt" sz="half" idx="10"/>
          </p:nvPr>
        </p:nvSpPr>
        <p:spPr/>
        <p:txBody>
          <a:bodyPr/>
          <a:lstStyle/>
          <a:p>
            <a:r>
              <a:rPr lang="en-US"/>
              <a:t>تابستان 1402</a:t>
            </a:r>
            <a:endParaRPr lang="fa-IR"/>
          </a:p>
        </p:txBody>
      </p:sp>
      <p:sp>
        <p:nvSpPr>
          <p:cNvPr id="5" name="Footer Placeholder 4">
            <a:extLst>
              <a:ext uri="{FF2B5EF4-FFF2-40B4-BE49-F238E27FC236}">
                <a16:creationId xmlns:a16="http://schemas.microsoft.com/office/drawing/2014/main" id="{471E7982-3BFF-4B39-B3D5-2E127207CEFC}"/>
              </a:ext>
            </a:extLst>
          </p:cNvPr>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8083227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وظیفه بازرسان قبل،حین،بعداز بازرسی</a:t>
            </a:r>
          </a:p>
        </p:txBody>
      </p:sp>
      <p:sp>
        <p:nvSpPr>
          <p:cNvPr id="3" name="Content Placeholder 2"/>
          <p:cNvSpPr>
            <a:spLocks noGrp="1"/>
          </p:cNvSpPr>
          <p:nvPr>
            <p:ph idx="1"/>
          </p:nvPr>
        </p:nvSpPr>
        <p:spPr/>
        <p:txBody>
          <a:bodyPr>
            <a:normAutofit fontScale="92500" lnSpcReduction="10000"/>
          </a:bodyPr>
          <a:lstStyle/>
          <a:p>
            <a:r>
              <a:rPr lang="fa-IR" dirty="0"/>
              <a:t>مطالعه پرونده</a:t>
            </a:r>
          </a:p>
          <a:p>
            <a:r>
              <a:rPr lang="fa-IR" dirty="0"/>
              <a:t>سامانه جامع بازرسی سامح</a:t>
            </a:r>
          </a:p>
          <a:p>
            <a:r>
              <a:rPr lang="fa-IR" dirty="0"/>
              <a:t>وضعیت ساختمانی</a:t>
            </a:r>
          </a:p>
          <a:p>
            <a:r>
              <a:rPr lang="fa-IR" dirty="0"/>
              <a:t>وضعیت تاسیسات(تهویه، روشنایی،زباله ، فاضلاب</a:t>
            </a:r>
          </a:p>
          <a:p>
            <a:r>
              <a:rPr lang="fa-IR" dirty="0"/>
              <a:t>وضعیت تسهیلات</a:t>
            </a:r>
          </a:p>
          <a:p>
            <a:r>
              <a:rPr lang="fa-IR" dirty="0"/>
              <a:t>عوامل زیان آور</a:t>
            </a:r>
          </a:p>
          <a:p>
            <a:r>
              <a:rPr lang="fa-IR" dirty="0"/>
              <a:t>اندازه گیری های انجام شده</a:t>
            </a:r>
          </a:p>
          <a:p>
            <a:r>
              <a:rPr lang="fa-IR" sz="5800" dirty="0">
                <a:solidFill>
                  <a:srgbClr val="FF0000"/>
                </a:solidFill>
              </a:rPr>
              <a:t>معاینات سلامت شغلی</a:t>
            </a:r>
          </a:p>
          <a:p>
            <a:endParaRPr lang="fa-IR" dirty="0"/>
          </a:p>
          <a:p>
            <a:endParaRPr lang="fa-IR" dirty="0"/>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0672370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هدف</a:t>
            </a:r>
          </a:p>
        </p:txBody>
      </p:sp>
      <p:sp>
        <p:nvSpPr>
          <p:cNvPr id="3" name="Content Placeholder 2"/>
          <p:cNvSpPr>
            <a:spLocks noGrp="1"/>
          </p:cNvSpPr>
          <p:nvPr>
            <p:ph idx="1"/>
          </p:nvPr>
        </p:nvSpPr>
        <p:spPr/>
        <p:txBody>
          <a:bodyPr/>
          <a:lstStyle/>
          <a:p>
            <a:r>
              <a:rPr lang="fa-IR" dirty="0"/>
              <a:t>حفظ و ارتقای سطح سلامت نیروی کار به عنوان یکی از معیارهای توسعه پایدار در کشور، افزایش دسترسی و پوشش عادلانه در زمینه مراقبت های سلامت شاغلین انجام معاینات سلامت شغلی با کیفیت مناسب و هزینه اثر بخشی قابل قبول زیر نظر دانشگاه ها و دانشکده های علوم پزشکی</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41077773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دامنه کاربرد</a:t>
            </a:r>
          </a:p>
        </p:txBody>
      </p:sp>
      <p:sp>
        <p:nvSpPr>
          <p:cNvPr id="3" name="Content Placeholder 2"/>
          <p:cNvSpPr>
            <a:spLocks noGrp="1"/>
          </p:cNvSpPr>
          <p:nvPr>
            <p:ph idx="1"/>
          </p:nvPr>
        </p:nvSpPr>
        <p:spPr/>
        <p:txBody>
          <a:bodyPr/>
          <a:lstStyle/>
          <a:p>
            <a:r>
              <a:rPr lang="fa-IR" dirty="0"/>
              <a:t>کلیه </a:t>
            </a:r>
            <a:r>
              <a:rPr lang="fa-IR" dirty="0" err="1"/>
              <a:t>شاغلینی</a:t>
            </a:r>
            <a:r>
              <a:rPr lang="fa-IR" dirty="0"/>
              <a:t> که به اقتضای نوع کار اعم از صنعتی، کشاورزی، خدماتی و نظایر آن در معرض بروز بیماری های ناشی از کار قرار دارند</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9872054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مسئول نظارت بر اجرای دستورالعمل</a:t>
            </a:r>
          </a:p>
        </p:txBody>
      </p:sp>
      <p:sp>
        <p:nvSpPr>
          <p:cNvPr id="3" name="Content Placeholder 2"/>
          <p:cNvSpPr>
            <a:spLocks noGrp="1"/>
          </p:cNvSpPr>
          <p:nvPr>
            <p:ph idx="1"/>
          </p:nvPr>
        </p:nvSpPr>
        <p:spPr/>
        <p:txBody>
          <a:bodyPr/>
          <a:lstStyle/>
          <a:p>
            <a:r>
              <a:rPr lang="fa-IR" dirty="0"/>
              <a:t>نظارت عالی با مرکز سلامت  محیط و کار</a:t>
            </a:r>
          </a:p>
          <a:p>
            <a:r>
              <a:rPr lang="fa-IR" dirty="0"/>
              <a:t>مسئولیت اجرا و نظارت در حوزه تحت پوشش با معاونت بهداشت دانشگاه علوم پزشکی</a:t>
            </a:r>
          </a:p>
          <a:p>
            <a:r>
              <a:rPr lang="fa-IR" dirty="0"/>
              <a:t>مرکز بهداشت</a:t>
            </a:r>
          </a:p>
          <a:p>
            <a:r>
              <a:rPr lang="fa-IR" dirty="0"/>
              <a:t>مسئول بهداشت حرفه ای واحد کار</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3379908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حدود فعالیت</a:t>
            </a:r>
          </a:p>
        </p:txBody>
      </p:sp>
      <p:sp>
        <p:nvSpPr>
          <p:cNvPr id="3" name="Content Placeholder 2"/>
          <p:cNvSpPr>
            <a:spLocks noGrp="1"/>
          </p:cNvSpPr>
          <p:nvPr>
            <p:ph idx="1"/>
          </p:nvPr>
        </p:nvSpPr>
        <p:spPr>
          <a:xfrm>
            <a:off x="457200" y="1600200"/>
            <a:ext cx="8229600" cy="3412976"/>
          </a:xfrm>
        </p:spPr>
        <p:txBody>
          <a:bodyPr>
            <a:normAutofit/>
          </a:bodyPr>
          <a:lstStyle/>
          <a:p>
            <a:r>
              <a:rPr lang="fa-IR" dirty="0"/>
              <a:t>کلیه پزشکان متخصص طب کار و پزشکان عمومی که مجوز معاینات سلامت شغلی در مطب را دارند، طرفا مجاز به انجام معاینات در محل مطب خود هستند.</a:t>
            </a:r>
          </a:p>
          <a:p>
            <a:r>
              <a:rPr lang="fa-IR" dirty="0"/>
              <a:t>پزشکان دارای سایر مدارک تخصصی پزشکی مجاز به انجام معاینات سلامت شغلی نمی باشند.</a:t>
            </a:r>
          </a:p>
          <a:p>
            <a:endParaRPr lang="fa-IR" dirty="0"/>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0105847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688632"/>
          </a:xfrm>
        </p:spPr>
        <p:txBody>
          <a:bodyPr>
            <a:normAutofit fontScale="77500" lnSpcReduction="20000"/>
          </a:bodyPr>
          <a:lstStyle/>
          <a:p>
            <a:r>
              <a:rPr lang="fa-IR" dirty="0"/>
              <a:t>اندازه گیری و ارزیابی عوامل زیان آور</a:t>
            </a:r>
          </a:p>
          <a:p>
            <a:r>
              <a:rPr lang="fa-IR" dirty="0"/>
              <a:t>بازدید محیط کار و طراحی معاینات</a:t>
            </a:r>
          </a:p>
          <a:p>
            <a:r>
              <a:rPr lang="fa-IR" dirty="0"/>
              <a:t>تکمیل فرم معاینات سلامت شغلی با حضور کارگر</a:t>
            </a:r>
          </a:p>
          <a:p>
            <a:r>
              <a:rPr lang="fa-IR" dirty="0"/>
              <a:t>معاینه بالینی توسط پزشک مجاز</a:t>
            </a:r>
          </a:p>
          <a:p>
            <a:r>
              <a:rPr lang="fa-IR" dirty="0"/>
              <a:t>درخواست پاراکلینیک</a:t>
            </a:r>
          </a:p>
          <a:p>
            <a:r>
              <a:rPr lang="fa-IR" dirty="0"/>
              <a:t>انجام پاراکلینیک در مراکزمجاز</a:t>
            </a:r>
          </a:p>
          <a:p>
            <a:r>
              <a:rPr lang="fa-IR" dirty="0"/>
              <a:t>مشاهده پاراکلینیک توسط پزشک معاین</a:t>
            </a:r>
          </a:p>
          <a:p>
            <a:r>
              <a:rPr lang="fa-IR" dirty="0"/>
              <a:t>درج نتایج در پرونده</a:t>
            </a:r>
          </a:p>
          <a:p>
            <a:r>
              <a:rPr lang="fa-IR" sz="4700" dirty="0">
                <a:solidFill>
                  <a:srgbClr val="FF0000"/>
                </a:solidFill>
              </a:rPr>
              <a:t>معاینه نهایی  ارجاعات احتمالی </a:t>
            </a:r>
          </a:p>
          <a:p>
            <a:r>
              <a:rPr lang="fa-IR" dirty="0"/>
              <a:t>اعلام نظریه</a:t>
            </a:r>
          </a:p>
          <a:p>
            <a:r>
              <a:rPr lang="fa-IR" dirty="0"/>
              <a:t>ثبت در سامانه و اخذ کد رهگیری</a:t>
            </a:r>
          </a:p>
          <a:p>
            <a:r>
              <a:rPr lang="fa-IR" dirty="0"/>
              <a:t>استخراج نتایج</a:t>
            </a:r>
          </a:p>
          <a:p>
            <a:r>
              <a:rPr lang="fa-IR" dirty="0"/>
              <a:t>اعلام به شاغل</a:t>
            </a:r>
          </a:p>
          <a:p>
            <a:r>
              <a:rPr lang="fa-IR" dirty="0"/>
              <a:t>بایگانی</a:t>
            </a:r>
          </a:p>
          <a:p>
            <a:endParaRPr lang="fa-IR" dirty="0"/>
          </a:p>
        </p:txBody>
      </p:sp>
      <p:sp>
        <p:nvSpPr>
          <p:cNvPr id="3" name="Title 2"/>
          <p:cNvSpPr>
            <a:spLocks noGrp="1"/>
          </p:cNvSpPr>
          <p:nvPr>
            <p:ph type="title"/>
          </p:nvPr>
        </p:nvSpPr>
        <p:spPr>
          <a:xfrm>
            <a:off x="467544" y="0"/>
            <a:ext cx="8229600" cy="1052736"/>
          </a:xfrm>
        </p:spPr>
        <p:txBody>
          <a:bodyPr/>
          <a:lstStyle/>
          <a:p>
            <a:r>
              <a:rPr lang="fa-IR" dirty="0"/>
              <a:t>مراحل انجام معاینات</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6820926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95536" y="1916832"/>
            <a:ext cx="8496944" cy="2592288"/>
          </a:xfrm>
          <a:prstGeom prst="rect">
            <a:avLst/>
          </a:prstGeom>
          <a:noFill/>
          <a:ln w="9525">
            <a:noFill/>
            <a:miter lim="800000"/>
            <a:headEnd/>
            <a:tailEnd/>
          </a:ln>
        </p:spPr>
      </p:pic>
      <p:sp>
        <p:nvSpPr>
          <p:cNvPr id="2" name="Title 1"/>
          <p:cNvSpPr>
            <a:spLocks noGrp="1"/>
          </p:cNvSpPr>
          <p:nvPr>
            <p:ph type="title"/>
          </p:nvPr>
        </p:nvSpPr>
        <p:spPr/>
        <p:txBody>
          <a:bodyPr/>
          <a:lstStyle/>
          <a:p>
            <a:r>
              <a:rPr lang="fa-IR" dirty="0"/>
              <a:t>فرم</a:t>
            </a:r>
            <a:r>
              <a:rPr lang="fa-IR" dirty="0">
                <a:cs typeface="B Nazanin" pitchFamily="2" charset="-78"/>
              </a:rPr>
              <a:t> </a:t>
            </a:r>
            <a:r>
              <a:rPr lang="fa-IR" dirty="0"/>
              <a:t>معاینات</a:t>
            </a:r>
            <a:r>
              <a:rPr lang="fa-IR" dirty="0">
                <a:cs typeface="B Nazanin" pitchFamily="2" charset="-78"/>
              </a:rPr>
              <a:t> </a:t>
            </a:r>
            <a:r>
              <a:rPr lang="fa-IR" dirty="0"/>
              <a:t>سلامت</a:t>
            </a:r>
            <a:r>
              <a:rPr lang="fa-IR" dirty="0">
                <a:cs typeface="B Nazanin" pitchFamily="2" charset="-78"/>
              </a:rPr>
              <a:t> </a:t>
            </a:r>
            <a:r>
              <a:rPr lang="fa-IR" dirty="0"/>
              <a:t>شغلی</a:t>
            </a:r>
            <a:endParaRPr lang="en-US" dirty="0"/>
          </a:p>
        </p:txBody>
      </p:sp>
      <p:sp>
        <p:nvSpPr>
          <p:cNvPr id="3" name="TextBox 2"/>
          <p:cNvSpPr txBox="1"/>
          <p:nvPr/>
        </p:nvSpPr>
        <p:spPr>
          <a:xfrm rot="20110084">
            <a:off x="356441" y="4602299"/>
            <a:ext cx="1944216" cy="584775"/>
          </a:xfrm>
          <a:prstGeom prst="rect">
            <a:avLst/>
          </a:prstGeom>
          <a:noFill/>
        </p:spPr>
        <p:txBody>
          <a:bodyPr wrap="square" rtlCol="1">
            <a:spAutoFit/>
          </a:bodyPr>
          <a:lstStyle/>
          <a:p>
            <a:r>
              <a:rPr lang="fa-IR" sz="3200" dirty="0">
                <a:solidFill>
                  <a:srgbClr val="FF0000"/>
                </a:solidFill>
                <a:cs typeface="B Titr" panose="00000700000000000000" pitchFamily="2" charset="-78"/>
              </a:rPr>
              <a:t>نام کارفرما</a:t>
            </a:r>
          </a:p>
        </p:txBody>
      </p:sp>
      <p:sp>
        <p:nvSpPr>
          <p:cNvPr id="4" name="Date Placeholder 3"/>
          <p:cNvSpPr>
            <a:spLocks noGrp="1"/>
          </p:cNvSpPr>
          <p:nvPr>
            <p:ph type="dt" sz="half" idx="10"/>
          </p:nvPr>
        </p:nvSpPr>
        <p:spPr/>
        <p:txBody>
          <a:bodyPr/>
          <a:lstStyle/>
          <a:p>
            <a:r>
              <a:rPr lang="en-US"/>
              <a:t>تابستان 1402</a:t>
            </a:r>
            <a:endParaRPr lang="fa-IR"/>
          </a:p>
        </p:txBody>
      </p:sp>
      <p:sp>
        <p:nvSpPr>
          <p:cNvPr id="5" name="Footer Placeholder 4"/>
          <p:cNvSpPr>
            <a:spLocks noGrp="1"/>
          </p:cNvSpPr>
          <p:nvPr>
            <p:ph type="ftr" sz="quarter" idx="11"/>
          </p:nvPr>
        </p:nvSpPr>
        <p:spPr/>
        <p:txBody>
          <a:bodyPr/>
          <a:lstStyle/>
          <a:p>
            <a:r>
              <a:rPr lang="fa-IR"/>
              <a:t>جواد برازنده</a:t>
            </a:r>
          </a:p>
        </p:txBody>
      </p:sp>
    </p:spTree>
    <p:extLst>
      <p:ext uri="{BB962C8B-B14F-4D97-AF65-F5344CB8AC3E}">
        <p14:creationId xmlns:p14="http://schemas.microsoft.com/office/powerpoint/2010/main" val="2061660685"/>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3988</TotalTime>
  <Words>8798</Words>
  <Application>Microsoft Office PowerPoint</Application>
  <PresentationFormat>On-screen Show (4:3)</PresentationFormat>
  <Paragraphs>1144</Paragraphs>
  <Slides>187</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187</vt:i4>
      </vt:variant>
    </vt:vector>
  </HeadingPairs>
  <TitlesOfParts>
    <vt:vector size="204" baseType="lpstr">
      <vt:lpstr>2Compset</vt:lpstr>
      <vt:lpstr>Arial</vt:lpstr>
      <vt:lpstr>B Nazanin</vt:lpstr>
      <vt:lpstr>B Titr</vt:lpstr>
      <vt:lpstr>BNazanin</vt:lpstr>
      <vt:lpstr>Calibri</vt:lpstr>
      <vt:lpstr>Cambria</vt:lpstr>
      <vt:lpstr>Corbel</vt:lpstr>
      <vt:lpstr>Garamond</vt:lpstr>
      <vt:lpstr>Memo</vt:lpstr>
      <vt:lpstr>Mistral</vt:lpstr>
      <vt:lpstr>Tahoma</vt:lpstr>
      <vt:lpstr>Tahoma</vt:lpstr>
      <vt:lpstr>Times New Roman</vt:lpstr>
      <vt:lpstr>Wingdings</vt:lpstr>
      <vt:lpstr>Wingdings 2</vt:lpstr>
      <vt:lpstr>Theme1</vt:lpstr>
      <vt:lpstr>معاینات سلامت شغلی</vt:lpstr>
      <vt:lpstr>این دوره به این سوالات و بسیاری از دیگر سوالات شما در رابطه با معاینات سلامت شغلی پاسخ می دهد.</vt:lpstr>
      <vt:lpstr>سلامتی</vt:lpstr>
      <vt:lpstr>عوامل زیان آور</vt:lpstr>
      <vt:lpstr>عوامل زیان آور کجا هست</vt:lpstr>
      <vt:lpstr>عوامل زیان آور</vt:lpstr>
      <vt:lpstr>عوامل زیان آور چطور ما را بیمار می کنند</vt:lpstr>
      <vt:lpstr>PowerPoint Presentation</vt:lpstr>
      <vt:lpstr>محیط کار</vt:lpstr>
      <vt:lpstr>محیط کار</vt:lpstr>
      <vt:lpstr>کار</vt:lpstr>
      <vt:lpstr>بهداشت حرفه ای</vt:lpstr>
      <vt:lpstr>عوامل زیان آور محیط کار</vt:lpstr>
      <vt:lpstr>  ارزيابي گذشته نگر </vt:lpstr>
      <vt:lpstr>PowerPoint Presentation</vt:lpstr>
      <vt:lpstr>PowerPoint Presentation</vt:lpstr>
      <vt:lpstr>تعریفILO از بیماری شغلی</vt:lpstr>
      <vt:lpstr>انواع بیماریهای </vt:lpstr>
      <vt:lpstr>تفاوت بیماریهای ناشی از کار و بیماریهای مرتبط با کار </vt:lpstr>
      <vt:lpstr>سیمای جهانی بیماریهای شغلی ILO</vt:lpstr>
      <vt:lpstr>PowerPoint Presentation</vt:lpstr>
      <vt:lpstr>160 میلیون مورد بیماریهای غیر کشنده  شغلی</vt:lpstr>
      <vt:lpstr>PowerPoint Presentation</vt:lpstr>
      <vt:lpstr>اروپا</vt:lpstr>
      <vt:lpstr>پیشگیری از بیماری های شغلی</vt:lpstr>
      <vt:lpstr>معاینات سلامت شغلی</vt:lpstr>
      <vt:lpstr>قوانین پایه و مرتبط</vt:lpstr>
      <vt:lpstr>تعریف جرم :</vt:lpstr>
      <vt:lpstr>PowerPoint Presentation</vt:lpstr>
      <vt:lpstr>کارگر:</vt:lpstr>
      <vt:lpstr>کارفرما:</vt:lpstr>
      <vt:lpstr>کارگاه:</vt:lpstr>
      <vt:lpstr>PowerPoint Presentation</vt:lpstr>
      <vt:lpstr>PowerPoint Presentation</vt:lpstr>
      <vt:lpstr>PowerPoint Presentation</vt:lpstr>
      <vt:lpstr>PowerPoint Presentation</vt:lpstr>
      <vt:lpstr>PowerPoint Presentation</vt:lpstr>
      <vt:lpstr>نکته مهم</vt:lpstr>
      <vt:lpstr>ماده‌ 70 تامین اجتماعی</vt:lpstr>
      <vt:lpstr>PowerPoint Presentation</vt:lpstr>
      <vt:lpstr>PowerPoint Presentation</vt:lpstr>
      <vt:lpstr>PowerPoint Presentation</vt:lpstr>
      <vt:lpstr>ماده‌ 61 تامین اجتماعی</vt:lpstr>
      <vt:lpstr>ماده‌ 70 تامین اجتماعی</vt:lpstr>
      <vt:lpstr>ماده‌ 70 تامین اجتماعی</vt:lpstr>
      <vt:lpstr>ماده‌ 71 تامین اجتماعی</vt:lpstr>
      <vt:lpstr>ماده‌ 88 تامین اجتماعی</vt:lpstr>
      <vt:lpstr>ماده‌ 91 تامین اجتماعی</vt:lpstr>
      <vt:lpstr>مهمترین عوامل و عناصر لازم برای تولید:</vt:lpstr>
      <vt:lpstr>هدف کلی</vt:lpstr>
      <vt:lpstr>مهم ترین اهداف معاينات بدو استخدام</vt:lpstr>
      <vt:lpstr>مهمترین اهداف معاينات دوره اي</vt:lpstr>
      <vt:lpstr>چگونگی انجام معاینات</vt:lpstr>
      <vt:lpstr>معاينات خروج از كار</vt:lpstr>
      <vt:lpstr>معاینات سلامت شغلی</vt:lpstr>
      <vt:lpstr>مراحل انجام معاینات</vt:lpstr>
      <vt:lpstr>مراحل انجام معاینات</vt:lpstr>
      <vt:lpstr>روش های انجام معاینات سلامت شغلی</vt:lpstr>
      <vt:lpstr>مدارک صدور مجوز پزشک عمومی</vt:lpstr>
      <vt:lpstr>مراکز پاراکیلینک</vt:lpstr>
      <vt:lpstr>عوامل موثر در تجویز پاراکلینیک در معاینات سلامت شغلی </vt:lpstr>
      <vt:lpstr>آزمایشات و خدمات پاراکلینیک</vt:lpstr>
      <vt:lpstr>نحوه انجام آزمایشات و اقدامات تشخیصی</vt:lpstr>
      <vt:lpstr>نحوه انجام آزمایشات و اقدامات تشخیصی</vt:lpstr>
      <vt:lpstr>نحوه انجام آزمایشات و اقدامات تشخیصی</vt:lpstr>
      <vt:lpstr>نحوه انجام آزمایشات و اقدامات تشخیصی</vt:lpstr>
      <vt:lpstr>مراحل انجام معاینات سلامت شغلی</vt:lpstr>
      <vt:lpstr>نکات مهم</vt:lpstr>
      <vt:lpstr>استناد های قانونی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آئين نامه اجرايي كنترل و نظارت بهداشتي بر سموم و مواد شيميايي </vt:lpstr>
      <vt:lpstr>PowerPoint Presentation</vt:lpstr>
      <vt:lpstr>PowerPoint Presentation</vt:lpstr>
      <vt:lpstr>PowerPoint Presentation</vt:lpstr>
      <vt:lpstr>معاینات سلامت شغلی</vt:lpstr>
      <vt:lpstr>معاینات سلامت شغلی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دستورالعمل  معاینات سلامت شغلی </vt:lpstr>
      <vt:lpstr>آمار استانی 96 تا کنون</vt:lpstr>
      <vt:lpstr>وظیفه بازرسان قبل،حین،بعداز بازرسی</vt:lpstr>
      <vt:lpstr>هدف</vt:lpstr>
      <vt:lpstr>دامنه کاربرد</vt:lpstr>
      <vt:lpstr>مسئول نظارت بر اجرای دستورالعمل</vt:lpstr>
      <vt:lpstr>حدود فعالیت</vt:lpstr>
      <vt:lpstr>مراحل انجام معاینات</vt:lpstr>
      <vt:lpstr>فرم معاینات سلامت شغلی</vt:lpstr>
      <vt:lpstr>سوابق شغلی</vt:lpstr>
      <vt:lpstr>اندازه گیری عوامل زیان آورشغلی </vt:lpstr>
      <vt:lpstr>نوع صدا</vt:lpstr>
      <vt:lpstr>سابقه شخصی، خانوادگی و پزشکی</vt:lpstr>
      <vt:lpstr>PowerPoint Presentation</vt:lpstr>
      <vt:lpstr>عوامل موثر در تجویز پاراکلینیک در معاینات سلامت شغلی کدام است؟</vt:lpstr>
      <vt:lpstr>نحوه انجام آزمایشات و اقدامات تشخیصی</vt:lpstr>
      <vt:lpstr>آزمایشات و خدمات پاراکلینیک</vt:lpstr>
      <vt:lpstr>نحوه انجام آزمایشات و اقدامات تشخیصی</vt:lpstr>
      <vt:lpstr>چگونگی انجام معاینات</vt:lpstr>
      <vt:lpstr>آزمایشات تشخیص طبی</vt:lpstr>
      <vt:lpstr>دستورالعمل جمع آوری نمونه درمحیط خارج از آزمایشگاه </vt:lpstr>
      <vt:lpstr>در زمان خونگیری</vt:lpstr>
      <vt:lpstr>خصوص صلاحيت افرادي كه جهت آزمايش هاي طب كار مي‌توانند نمونه گيري نمايند</vt:lpstr>
      <vt:lpstr>شرايط نگهداري و نحوه انتقال نمونه خون به ازمايشگاه </vt:lpstr>
      <vt:lpstr>شرايط نگهداري و نحوه انتقال نمونه خون به ازمايشگاه </vt:lpstr>
      <vt:lpstr>PowerPoint Presentation</vt:lpstr>
      <vt:lpstr>PowerPoint Presentation</vt:lpstr>
      <vt:lpstr>بینایی سنجی</vt:lpstr>
      <vt:lpstr>ادیومتری</vt:lpstr>
      <vt:lpstr>نحوه انجام آزمایشات و اقدامات تشخیصی</vt:lpstr>
      <vt:lpstr>زمان شنوایی سنجی</vt:lpstr>
      <vt:lpstr>زمان شنوایی سنجی</vt:lpstr>
      <vt:lpstr>شنوایی سنجی</vt:lpstr>
      <vt:lpstr>نحوه انجام آزمایشات و اقدامات تشخیصی</vt:lpstr>
      <vt:lpstr>شنوایی سنجی</vt:lpstr>
      <vt:lpstr>PowerPoint Presentation</vt:lpstr>
      <vt:lpstr>PowerPoint Presentation</vt:lpstr>
      <vt:lpstr>شنوایی سنجی</vt:lpstr>
      <vt:lpstr>دستورالعمل داخلی صدا سنجی در اتاقک اکوستیک</vt:lpstr>
      <vt:lpstr>مقدمه</vt:lpstr>
      <vt:lpstr>مقدمه(ادامه)</vt:lpstr>
      <vt:lpstr>ادیومتری در صنعت در چه مکانی با چه خصوصیاتی انجام شود؟</vt:lpstr>
      <vt:lpstr>ادیومتری در صنعت در چه مکانی با چه خصوصیاتی انجام شود؟</vt:lpstr>
      <vt:lpstr>PowerPoint Presentation</vt:lpstr>
      <vt:lpstr>حد مراقبت</vt:lpstr>
      <vt:lpstr>افت شنوایی ناشی از مواجهه با مواد شیمیایی</vt:lpstr>
      <vt:lpstr>اثرات سینرژیک</vt:lpstr>
      <vt:lpstr>PowerPoint Presentation</vt:lpstr>
      <vt:lpstr>نحوه انجام آزمایشات و اقدامات تشخیصی</vt:lpstr>
      <vt:lpstr>PowerPoint Presentation</vt:lpstr>
      <vt:lpstr>PowerPoint Presentation</vt:lpstr>
      <vt:lpstr>نحوه انجام آزمایشات و اقدامات تشخیصی</vt:lpstr>
      <vt:lpstr>فرم معاینات قسمت معاینه بالینی</vt:lpstr>
      <vt:lpstr>نحوه انجام آزمایشات و اقدامات تشخیصی</vt:lpstr>
      <vt:lpstr>راهنمای انجام معاینات پزشکی ویژه استفاده از  تجهیزات حفاظت تنفسی</vt:lpstr>
      <vt:lpstr>اسپیرومتری</vt:lpstr>
      <vt:lpstr>اندازه گیري های اسپیرومتر  </vt:lpstr>
      <vt:lpstr>اندازه گیري های اسپیرومتر </vt:lpstr>
      <vt:lpstr>نحوه انجام آزمایشات و اقدامات تشخیصی</vt:lpstr>
      <vt:lpstr>شرایط اسپیروگرام</vt:lpstr>
      <vt:lpstr>شرایط اسپیروگرام</vt:lpstr>
      <vt:lpstr>چه کسانی مجاز به تفسیر اسپیرومتری هستند؟</vt:lpstr>
      <vt:lpstr>بخشنامه </vt:lpstr>
      <vt:lpstr>سایر اقدامات پاراکلینیک</vt:lpstr>
      <vt:lpstr>ریسک‌ روانی اجتماعی</vt:lpstr>
      <vt:lpstr>ارجاع</vt:lpstr>
      <vt:lpstr>نظر نهایی</vt:lpstr>
      <vt:lpstr>شروط در بدواستخدام</vt:lpstr>
      <vt:lpstr>آیا فرد را می توان در معاینات بدو شروع به کار مشروط تایید کرد؟</vt:lpstr>
      <vt:lpstr>آیا فرد را می توان در معاینات بدو شروع به کار مشروط تایید کرد؟</vt:lpstr>
      <vt:lpstr>شروط معاینات دوره ای</vt:lpstr>
      <vt:lpstr>معاینات قبل از استخدام</vt:lpstr>
      <vt:lpstr>PowerPoint Presentation</vt:lpstr>
      <vt:lpstr>معاینات قبل از استخدام</vt:lpstr>
      <vt:lpstr>نحوه انجام آزمایشات و اقدامات تشخیصی</vt:lpstr>
      <vt:lpstr>تکالیف و اختیارات</vt:lpstr>
      <vt:lpstr>تکالیف و اختیارات</vt:lpstr>
      <vt:lpstr>پرسش های متداول</vt:lpstr>
      <vt:lpstr>نکات مهم</vt:lpstr>
      <vt:lpstr>نکات مهم</vt:lpstr>
      <vt:lpstr>نکات مهم</vt:lpstr>
      <vt:lpstr>نکات مهم</vt:lpstr>
      <vt:lpstr>شناسنامه شغلی (طراحی معاینات)</vt:lpstr>
      <vt:lpstr>نظارت مسئول بهداشت حرفه ای حین معاینات</vt:lpstr>
      <vt:lpstr>PowerPoint Presentation</vt:lpstr>
      <vt:lpstr>PowerPoint Presentation</vt:lpstr>
      <vt:lpstr>PowerPoint Presentation</vt:lpstr>
      <vt:lpstr>PowerPoint Presentation</vt:lpstr>
      <vt:lpstr>PowerPoint Presentation</vt:lpstr>
      <vt:lpstr>پایش معاینات بعداز انجام</vt:lpstr>
      <vt:lpstr>چرا کارفرما از انجام معاینات خود داری می کند</vt:lpstr>
      <vt:lpstr>چرا کارفرما از انجام معاینات خود داری می کند</vt:lpstr>
      <vt:lpstr>چرا کارفرما از انجام معاینات خود داری می کند</vt:lpstr>
      <vt:lpstr>چرا کارفرما از انجام معاینات خود داری می کند</vt:lpstr>
      <vt:lpstr>چرا کارفرما از انجام معاینات خود داری می کند</vt:lpstr>
      <vt:lpstr>چرا کارفرما از انجام معاینات خود داری می کند</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بازرسی هدفمند</dc:title>
  <dc:creator>jbarazande</dc:creator>
  <cp:lastModifiedBy>جناب آقای جواد برازنده</cp:lastModifiedBy>
  <cp:revision>337</cp:revision>
  <dcterms:created xsi:type="dcterms:W3CDTF">2018-06-02T04:41:58Z</dcterms:created>
  <dcterms:modified xsi:type="dcterms:W3CDTF">2023-11-12T06:24:20Z</dcterms:modified>
</cp:coreProperties>
</file>